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10" r:id="rId3"/>
    <p:sldId id="311" r:id="rId4"/>
    <p:sldId id="314" r:id="rId5"/>
    <p:sldId id="384" r:id="rId6"/>
    <p:sldId id="385" r:id="rId7"/>
    <p:sldId id="387" r:id="rId8"/>
    <p:sldId id="388" r:id="rId9"/>
    <p:sldId id="389" r:id="rId10"/>
    <p:sldId id="390" r:id="rId11"/>
    <p:sldId id="391" r:id="rId12"/>
    <p:sldId id="445" r:id="rId13"/>
    <p:sldId id="392" r:id="rId14"/>
    <p:sldId id="395" r:id="rId15"/>
    <p:sldId id="396" r:id="rId16"/>
    <p:sldId id="397" r:id="rId17"/>
    <p:sldId id="398" r:id="rId18"/>
    <p:sldId id="393" r:id="rId19"/>
    <p:sldId id="399" r:id="rId20"/>
    <p:sldId id="400" r:id="rId21"/>
    <p:sldId id="401" r:id="rId22"/>
    <p:sldId id="402" r:id="rId23"/>
    <p:sldId id="403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20" r:id="rId41"/>
    <p:sldId id="421" r:id="rId42"/>
    <p:sldId id="422" r:id="rId43"/>
    <p:sldId id="423" r:id="rId44"/>
    <p:sldId id="424" r:id="rId45"/>
    <p:sldId id="425" r:id="rId46"/>
    <p:sldId id="426" r:id="rId47"/>
    <p:sldId id="427" r:id="rId48"/>
    <p:sldId id="428" r:id="rId49"/>
    <p:sldId id="429" r:id="rId50"/>
    <p:sldId id="430" r:id="rId51"/>
    <p:sldId id="431" r:id="rId52"/>
    <p:sldId id="432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43" r:id="rId64"/>
    <p:sldId id="444" r:id="rId65"/>
    <p:sldId id="382" r:id="rId66"/>
  </p:sldIdLst>
  <p:sldSz cx="12195175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117D"/>
    <a:srgbClr val="FFFFFF"/>
    <a:srgbClr val="C49500"/>
    <a:srgbClr val="FFE861"/>
    <a:srgbClr val="FFDE00"/>
    <a:srgbClr val="FFCD2F"/>
    <a:srgbClr val="88E70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3" autoAdjust="0"/>
    <p:restoredTop sz="94660"/>
  </p:normalViewPr>
  <p:slideViewPr>
    <p:cSldViewPr>
      <p:cViewPr varScale="1">
        <p:scale>
          <a:sx n="74" d="100"/>
          <a:sy n="74" d="100"/>
        </p:scale>
        <p:origin x="-282" y="-96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F76E6-4350-4050-8C66-7D97D925AFF5}" type="doc">
      <dgm:prSet loTypeId="urn:microsoft.com/office/officeart/2005/8/layout/equation1" loCatId="relationship" qsTypeId="urn:microsoft.com/office/officeart/2005/8/quickstyle/simple4" qsCatId="simple" csTypeId="urn:microsoft.com/office/officeart/2005/8/colors/colorful1" csCatId="colorful" phldr="1"/>
      <dgm:spPr/>
    </dgm:pt>
    <dgm:pt modelId="{1799D4ED-51C6-4B02-8A66-4545E09038A6}">
      <dgm:prSet phldrT="[文本]" custT="1"/>
      <dgm:spPr>
        <a:solidFill>
          <a:srgbClr val="92D050"/>
        </a:solidFill>
      </dgm:spPr>
      <dgm:t>
        <a:bodyPr/>
        <a:lstStyle/>
        <a:p>
          <a:r>
            <a:rPr lang="zh-CN" sz="2000" dirty="0">
              <a:latin typeface="微软雅黑" pitchFamily="34" charset="-122"/>
              <a:ea typeface="微软雅黑" pitchFamily="34" charset="-122"/>
            </a:rPr>
            <a:t>文字语言（</a:t>
          </a:r>
          <a:r>
            <a:rPr lang="en-US" sz="2000" dirty="0">
              <a:latin typeface="微软雅黑" pitchFamily="34" charset="-122"/>
              <a:ea typeface="微软雅黑" pitchFamily="34" charset="-122"/>
            </a:rPr>
            <a:t>7%</a:t>
          </a:r>
          <a:r>
            <a:rPr lang="zh-CN" altLang="en-US" sz="2000" dirty="0">
              <a:latin typeface="微软雅黑" pitchFamily="34" charset="-122"/>
              <a:ea typeface="微软雅黑" pitchFamily="34" charset="-122"/>
            </a:rPr>
            <a:t>）</a:t>
          </a:r>
        </a:p>
      </dgm:t>
    </dgm:pt>
    <dgm:pt modelId="{681615CA-2F3D-4B43-99F5-5B1C7BA02E88}" type="parTrans" cxnId="{4370B679-1B4E-4D38-B69D-EDCA73DF13F6}">
      <dgm:prSet/>
      <dgm:spPr/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3A61AAAE-7326-45F7-A778-DA84DB297196}" type="sibTrans" cxnId="{4370B679-1B4E-4D38-B69D-EDCA73DF13F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8D1976C5-46A6-4CFB-9B28-F52E58381936}">
      <dgm:prSet phldrT="[文本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zh-CN" sz="2000" dirty="0">
              <a:latin typeface="微软雅黑" pitchFamily="34" charset="-122"/>
              <a:ea typeface="微软雅黑" pitchFamily="34" charset="-122"/>
            </a:rPr>
            <a:t>肢体语言（</a:t>
          </a:r>
          <a:r>
            <a:rPr lang="en-US" sz="2000" dirty="0">
              <a:latin typeface="微软雅黑" pitchFamily="34" charset="-122"/>
              <a:ea typeface="微软雅黑" pitchFamily="34" charset="-122"/>
            </a:rPr>
            <a:t>55</a:t>
          </a:r>
          <a:r>
            <a:rPr lang="zh-CN" sz="2000" dirty="0">
              <a:latin typeface="微软雅黑" pitchFamily="34" charset="-122"/>
              <a:ea typeface="微软雅黑" pitchFamily="34" charset="-122"/>
            </a:rPr>
            <a:t>％）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93985108-0324-4210-A282-04526B61E670}" type="parTrans" cxnId="{D1180824-690B-4F53-BAC4-0F6FC98C122A}">
      <dgm:prSet/>
      <dgm:spPr/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76EC2BC8-6CAD-4C6C-BC78-40A5E8605785}" type="sibTrans" cxnId="{D1180824-690B-4F53-BAC4-0F6FC98C122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C9408A48-FE82-467F-8961-FDFCDE980D5C}">
      <dgm:prSet phldrT="[文本]" custT="1"/>
      <dgm:spPr>
        <a:solidFill>
          <a:srgbClr val="00B0F0"/>
        </a:solidFill>
      </dgm:spPr>
      <dgm:t>
        <a:bodyPr/>
        <a:lstStyle/>
        <a:p>
          <a:r>
            <a:rPr lang="zh-CN" altLang="en-US" sz="2400" b="1" dirty="0">
              <a:latin typeface="微软雅黑" pitchFamily="34" charset="-122"/>
              <a:ea typeface="微软雅黑" pitchFamily="34" charset="-122"/>
            </a:rPr>
            <a:t>沟通的效果</a:t>
          </a:r>
        </a:p>
      </dgm:t>
    </dgm:pt>
    <dgm:pt modelId="{29954CD1-54CE-4C6D-BE5A-07AC45934DCE}" type="parTrans" cxnId="{674A46EF-7DFB-436C-9CC9-1C82FEFEF7E7}">
      <dgm:prSet/>
      <dgm:spPr/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C21B8426-1BC0-4617-B929-A0C8E4EEFDBB}" type="sibTrans" cxnId="{674A46EF-7DFB-436C-9CC9-1C82FEFEF7E7}">
      <dgm:prSet/>
      <dgm:spPr/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16E2FFDA-3771-4F04-B80B-FC48C1B2CDD8}">
      <dgm:prSet phldrT="[文本]" custT="1"/>
      <dgm:spPr>
        <a:solidFill>
          <a:srgbClr val="FFC000"/>
        </a:solidFill>
      </dgm:spPr>
      <dgm:t>
        <a:bodyPr/>
        <a:lstStyle/>
        <a:p>
          <a:r>
            <a:rPr lang="zh-CN" sz="2000" dirty="0">
              <a:latin typeface="微软雅黑" pitchFamily="34" charset="-122"/>
              <a:ea typeface="微软雅黑" pitchFamily="34" charset="-122"/>
            </a:rPr>
            <a:t>有声语言（</a:t>
          </a:r>
          <a:r>
            <a:rPr lang="en-US" sz="2000" dirty="0">
              <a:latin typeface="微软雅黑" pitchFamily="34" charset="-122"/>
              <a:ea typeface="微软雅黑" pitchFamily="34" charset="-122"/>
            </a:rPr>
            <a:t>38</a:t>
          </a:r>
          <a:r>
            <a:rPr lang="zh-CN" sz="2000" dirty="0">
              <a:latin typeface="微软雅黑" pitchFamily="34" charset="-122"/>
              <a:ea typeface="微软雅黑" pitchFamily="34" charset="-122"/>
            </a:rPr>
            <a:t>％）</a:t>
          </a:r>
          <a:endParaRPr lang="zh-CN" altLang="en-US" sz="2000" dirty="0">
            <a:latin typeface="微软雅黑" pitchFamily="34" charset="-122"/>
            <a:ea typeface="微软雅黑" pitchFamily="34" charset="-122"/>
          </a:endParaRPr>
        </a:p>
      </dgm:t>
    </dgm:pt>
    <dgm:pt modelId="{7E70B9AE-A4C5-4EA0-A747-C0E7CE9C33D1}" type="parTrans" cxnId="{7B6E8A46-6BB2-45F6-B1DC-DF739E728C66}">
      <dgm:prSet/>
      <dgm:spPr/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96A4BAD9-83D4-401B-9590-770B557D3C84}" type="sibTrans" cxnId="{7B6E8A46-6BB2-45F6-B1DC-DF739E728C6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zh-CN" altLang="en-US" sz="1100">
            <a:latin typeface="微软雅黑" pitchFamily="34" charset="-122"/>
            <a:ea typeface="微软雅黑" pitchFamily="34" charset="-122"/>
          </a:endParaRPr>
        </a:p>
      </dgm:t>
    </dgm:pt>
    <dgm:pt modelId="{CF32B6C4-CCD7-44AE-9CDA-6E7971789242}" type="pres">
      <dgm:prSet presAssocID="{366F76E6-4350-4050-8C66-7D97D925AFF5}" presName="linearFlow" presStyleCnt="0">
        <dgm:presLayoutVars>
          <dgm:dir/>
          <dgm:resizeHandles val="exact"/>
        </dgm:presLayoutVars>
      </dgm:prSet>
      <dgm:spPr/>
    </dgm:pt>
    <dgm:pt modelId="{B7B10D01-F691-4CA2-87D5-3E4678574E47}" type="pres">
      <dgm:prSet presAssocID="{1799D4ED-51C6-4B02-8A66-4545E09038A6}" presName="node" presStyleLbl="node1" presStyleIdx="0" presStyleCnt="4" custLinFactX="155114" custLinFactNeighborX="200000" custLinFactNeighborY="96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9DA108-88D2-4331-959D-B06C50A593BC}" type="pres">
      <dgm:prSet presAssocID="{3A61AAAE-7326-45F7-A778-DA84DB297196}" presName="spacerL" presStyleCnt="0"/>
      <dgm:spPr/>
    </dgm:pt>
    <dgm:pt modelId="{FA0929D8-785A-470C-BD63-95A38BFEFCC0}" type="pres">
      <dgm:prSet presAssocID="{3A61AAAE-7326-45F7-A778-DA84DB297196}" presName="sibTrans" presStyleLbl="sibTrans2D1" presStyleIdx="0" presStyleCnt="3" custLinFactX="251571" custLinFactNeighborX="300000" custLinFactNeighborY="1866"/>
      <dgm:spPr/>
      <dgm:t>
        <a:bodyPr/>
        <a:lstStyle/>
        <a:p>
          <a:endParaRPr lang="zh-CN" altLang="en-US"/>
        </a:p>
      </dgm:t>
    </dgm:pt>
    <dgm:pt modelId="{08E28621-D3F8-4D50-8489-A83FDE2C5624}" type="pres">
      <dgm:prSet presAssocID="{3A61AAAE-7326-45F7-A778-DA84DB297196}" presName="spacerR" presStyleCnt="0"/>
      <dgm:spPr/>
    </dgm:pt>
    <dgm:pt modelId="{1BF2BDF2-74EE-4D69-8387-3686A29F56FA}" type="pres">
      <dgm:prSet presAssocID="{16E2FFDA-3771-4F04-B80B-FC48C1B2CDD8}" presName="node" presStyleLbl="node1" presStyleIdx="1" presStyleCnt="4" custLinFactX="154032" custLinFactNeighborX="200000" custLinFactNeighborY="10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2C1E2CF-98F5-4611-AA64-9651EFF5CB2A}" type="pres">
      <dgm:prSet presAssocID="{96A4BAD9-83D4-401B-9590-770B557D3C84}" presName="spacerL" presStyleCnt="0"/>
      <dgm:spPr/>
    </dgm:pt>
    <dgm:pt modelId="{FD95E3A4-43ED-49D4-BB88-DCFD25965153}" type="pres">
      <dgm:prSet presAssocID="{96A4BAD9-83D4-401B-9590-770B557D3C84}" presName="sibTrans" presStyleLbl="sibTrans2D1" presStyleIdx="1" presStyleCnt="3" custLinFactX="251571" custLinFactNeighborX="300000" custLinFactNeighborY="1866"/>
      <dgm:spPr/>
      <dgm:t>
        <a:bodyPr/>
        <a:lstStyle/>
        <a:p>
          <a:endParaRPr lang="zh-CN" altLang="en-US"/>
        </a:p>
      </dgm:t>
    </dgm:pt>
    <dgm:pt modelId="{29179428-DF4A-4F5C-B66E-D46F9E5947EC}" type="pres">
      <dgm:prSet presAssocID="{96A4BAD9-83D4-401B-9590-770B557D3C84}" presName="spacerR" presStyleCnt="0"/>
      <dgm:spPr/>
    </dgm:pt>
    <dgm:pt modelId="{0BBFA81F-965B-4D06-B01B-5AB1B35364D3}" type="pres">
      <dgm:prSet presAssocID="{8D1976C5-46A6-4CFB-9B28-F52E58381936}" presName="node" presStyleLbl="node1" presStyleIdx="2" presStyleCnt="4" custLinFactX="154032" custLinFactNeighborX="200000" custLinFactNeighborY="108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677978B-0346-48FC-A9D2-1761E474A43E}" type="pres">
      <dgm:prSet presAssocID="{76EC2BC8-6CAD-4C6C-BC78-40A5E8605785}" presName="spacerL" presStyleCnt="0"/>
      <dgm:spPr/>
    </dgm:pt>
    <dgm:pt modelId="{7E76FDC7-D0A0-4357-8D32-6A1D28B302F0}" type="pres">
      <dgm:prSet presAssocID="{76EC2BC8-6CAD-4C6C-BC78-40A5E8605785}" presName="sibTrans" presStyleLbl="sibTrans2D1" presStyleIdx="2" presStyleCnt="3" custLinFactX="-515031" custLinFactNeighborX="-600000" custLinFactNeighborY="-3"/>
      <dgm:spPr/>
      <dgm:t>
        <a:bodyPr/>
        <a:lstStyle/>
        <a:p>
          <a:endParaRPr lang="zh-CN" altLang="en-US"/>
        </a:p>
      </dgm:t>
    </dgm:pt>
    <dgm:pt modelId="{D35C6BD5-634A-4AB7-8BA0-CFFD19CC4C76}" type="pres">
      <dgm:prSet presAssocID="{76EC2BC8-6CAD-4C6C-BC78-40A5E8605785}" presName="spacerR" presStyleCnt="0"/>
      <dgm:spPr/>
    </dgm:pt>
    <dgm:pt modelId="{29539F7B-C260-4A98-A236-3B544D154118}" type="pres">
      <dgm:prSet presAssocID="{C9408A48-FE82-467F-8961-FDFCDE980D5C}" presName="node" presStyleLbl="node1" presStyleIdx="3" presStyleCnt="4" custLinFactX="-480012" custLinFactNeighborX="-500000" custLinFactNeighborY="-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09520B1-B5A8-4768-BDC4-C3E4E6799454}" type="presOf" srcId="{3A61AAAE-7326-45F7-A778-DA84DB297196}" destId="{FA0929D8-785A-470C-BD63-95A38BFEFCC0}" srcOrd="0" destOrd="0" presId="urn:microsoft.com/office/officeart/2005/8/layout/equation1"/>
    <dgm:cxn modelId="{5C56F8A3-434E-4027-A4C4-AA76F1781DF2}" type="presOf" srcId="{1799D4ED-51C6-4B02-8A66-4545E09038A6}" destId="{B7B10D01-F691-4CA2-87D5-3E4678574E47}" srcOrd="0" destOrd="0" presId="urn:microsoft.com/office/officeart/2005/8/layout/equation1"/>
    <dgm:cxn modelId="{E03A1CE2-F5D4-4124-84C9-4B7CC60CE1CC}" type="presOf" srcId="{8D1976C5-46A6-4CFB-9B28-F52E58381936}" destId="{0BBFA81F-965B-4D06-B01B-5AB1B35364D3}" srcOrd="0" destOrd="0" presId="urn:microsoft.com/office/officeart/2005/8/layout/equation1"/>
    <dgm:cxn modelId="{ABCEABB3-D01D-4E74-BCFA-3B4F5DBE0732}" type="presOf" srcId="{16E2FFDA-3771-4F04-B80B-FC48C1B2CDD8}" destId="{1BF2BDF2-74EE-4D69-8387-3686A29F56FA}" srcOrd="0" destOrd="0" presId="urn:microsoft.com/office/officeart/2005/8/layout/equation1"/>
    <dgm:cxn modelId="{DAFCE921-F00B-473C-A784-3050871E82B2}" type="presOf" srcId="{76EC2BC8-6CAD-4C6C-BC78-40A5E8605785}" destId="{7E76FDC7-D0A0-4357-8D32-6A1D28B302F0}" srcOrd="0" destOrd="0" presId="urn:microsoft.com/office/officeart/2005/8/layout/equation1"/>
    <dgm:cxn modelId="{E0A853CC-6B01-4119-B5F1-C396568D268F}" type="presOf" srcId="{96A4BAD9-83D4-401B-9590-770B557D3C84}" destId="{FD95E3A4-43ED-49D4-BB88-DCFD25965153}" srcOrd="0" destOrd="0" presId="urn:microsoft.com/office/officeart/2005/8/layout/equation1"/>
    <dgm:cxn modelId="{5DB94D2D-1A4E-48BC-A15D-FF85FC07B5B6}" type="presOf" srcId="{366F76E6-4350-4050-8C66-7D97D925AFF5}" destId="{CF32B6C4-CCD7-44AE-9CDA-6E7971789242}" srcOrd="0" destOrd="0" presId="urn:microsoft.com/office/officeart/2005/8/layout/equation1"/>
    <dgm:cxn modelId="{625CEE24-B48F-47C6-994E-04759D200D8C}" type="presOf" srcId="{C9408A48-FE82-467F-8961-FDFCDE980D5C}" destId="{29539F7B-C260-4A98-A236-3B544D154118}" srcOrd="0" destOrd="0" presId="urn:microsoft.com/office/officeart/2005/8/layout/equation1"/>
    <dgm:cxn modelId="{674A46EF-7DFB-436C-9CC9-1C82FEFEF7E7}" srcId="{366F76E6-4350-4050-8C66-7D97D925AFF5}" destId="{C9408A48-FE82-467F-8961-FDFCDE980D5C}" srcOrd="3" destOrd="0" parTransId="{29954CD1-54CE-4C6D-BE5A-07AC45934DCE}" sibTransId="{C21B8426-1BC0-4617-B929-A0C8E4EEFDBB}"/>
    <dgm:cxn modelId="{7B6E8A46-6BB2-45F6-B1DC-DF739E728C66}" srcId="{366F76E6-4350-4050-8C66-7D97D925AFF5}" destId="{16E2FFDA-3771-4F04-B80B-FC48C1B2CDD8}" srcOrd="1" destOrd="0" parTransId="{7E70B9AE-A4C5-4EA0-A747-C0E7CE9C33D1}" sibTransId="{96A4BAD9-83D4-401B-9590-770B557D3C84}"/>
    <dgm:cxn modelId="{4370B679-1B4E-4D38-B69D-EDCA73DF13F6}" srcId="{366F76E6-4350-4050-8C66-7D97D925AFF5}" destId="{1799D4ED-51C6-4B02-8A66-4545E09038A6}" srcOrd="0" destOrd="0" parTransId="{681615CA-2F3D-4B43-99F5-5B1C7BA02E88}" sibTransId="{3A61AAAE-7326-45F7-A778-DA84DB297196}"/>
    <dgm:cxn modelId="{D1180824-690B-4F53-BAC4-0F6FC98C122A}" srcId="{366F76E6-4350-4050-8C66-7D97D925AFF5}" destId="{8D1976C5-46A6-4CFB-9B28-F52E58381936}" srcOrd="2" destOrd="0" parTransId="{93985108-0324-4210-A282-04526B61E670}" sibTransId="{76EC2BC8-6CAD-4C6C-BC78-40A5E8605785}"/>
    <dgm:cxn modelId="{99620363-1387-498A-B8E2-522C9205B967}" type="presParOf" srcId="{CF32B6C4-CCD7-44AE-9CDA-6E7971789242}" destId="{B7B10D01-F691-4CA2-87D5-3E4678574E47}" srcOrd="0" destOrd="0" presId="urn:microsoft.com/office/officeart/2005/8/layout/equation1"/>
    <dgm:cxn modelId="{3AB49A9C-DB87-435C-819D-7A8B503EC15F}" type="presParOf" srcId="{CF32B6C4-CCD7-44AE-9CDA-6E7971789242}" destId="{9E9DA108-88D2-4331-959D-B06C50A593BC}" srcOrd="1" destOrd="0" presId="urn:microsoft.com/office/officeart/2005/8/layout/equation1"/>
    <dgm:cxn modelId="{151501A9-FAAD-47F7-8E24-6C95BC8F7A4C}" type="presParOf" srcId="{CF32B6C4-CCD7-44AE-9CDA-6E7971789242}" destId="{FA0929D8-785A-470C-BD63-95A38BFEFCC0}" srcOrd="2" destOrd="0" presId="urn:microsoft.com/office/officeart/2005/8/layout/equation1"/>
    <dgm:cxn modelId="{DF9BC11B-5DF0-47CD-8A88-D63FA84260A6}" type="presParOf" srcId="{CF32B6C4-CCD7-44AE-9CDA-6E7971789242}" destId="{08E28621-D3F8-4D50-8489-A83FDE2C5624}" srcOrd="3" destOrd="0" presId="urn:microsoft.com/office/officeart/2005/8/layout/equation1"/>
    <dgm:cxn modelId="{8273E78A-7B72-433A-AA3C-F10C73FFE155}" type="presParOf" srcId="{CF32B6C4-CCD7-44AE-9CDA-6E7971789242}" destId="{1BF2BDF2-74EE-4D69-8387-3686A29F56FA}" srcOrd="4" destOrd="0" presId="urn:microsoft.com/office/officeart/2005/8/layout/equation1"/>
    <dgm:cxn modelId="{D5C1B56E-9391-4D36-A24B-F2ACC3051A65}" type="presParOf" srcId="{CF32B6C4-CCD7-44AE-9CDA-6E7971789242}" destId="{12C1E2CF-98F5-4611-AA64-9651EFF5CB2A}" srcOrd="5" destOrd="0" presId="urn:microsoft.com/office/officeart/2005/8/layout/equation1"/>
    <dgm:cxn modelId="{C4647D37-2E78-4F6F-9BFC-0C4A4CC8E456}" type="presParOf" srcId="{CF32B6C4-CCD7-44AE-9CDA-6E7971789242}" destId="{FD95E3A4-43ED-49D4-BB88-DCFD25965153}" srcOrd="6" destOrd="0" presId="urn:microsoft.com/office/officeart/2005/8/layout/equation1"/>
    <dgm:cxn modelId="{3A6A7999-0B44-4361-847F-5D29115302D3}" type="presParOf" srcId="{CF32B6C4-CCD7-44AE-9CDA-6E7971789242}" destId="{29179428-DF4A-4F5C-B66E-D46F9E5947EC}" srcOrd="7" destOrd="0" presId="urn:microsoft.com/office/officeart/2005/8/layout/equation1"/>
    <dgm:cxn modelId="{3495AE3F-B55D-4162-92A7-11C5B07C7EDD}" type="presParOf" srcId="{CF32B6C4-CCD7-44AE-9CDA-6E7971789242}" destId="{0BBFA81F-965B-4D06-B01B-5AB1B35364D3}" srcOrd="8" destOrd="0" presId="urn:microsoft.com/office/officeart/2005/8/layout/equation1"/>
    <dgm:cxn modelId="{62E2B12B-9A6F-4C65-9485-82C730F37201}" type="presParOf" srcId="{CF32B6C4-CCD7-44AE-9CDA-6E7971789242}" destId="{9677978B-0346-48FC-A9D2-1761E474A43E}" srcOrd="9" destOrd="0" presId="urn:microsoft.com/office/officeart/2005/8/layout/equation1"/>
    <dgm:cxn modelId="{37D1C54E-E97A-4B31-A2A1-03F4890450BB}" type="presParOf" srcId="{CF32B6C4-CCD7-44AE-9CDA-6E7971789242}" destId="{7E76FDC7-D0A0-4357-8D32-6A1D28B302F0}" srcOrd="10" destOrd="0" presId="urn:microsoft.com/office/officeart/2005/8/layout/equation1"/>
    <dgm:cxn modelId="{AA7CD0E8-2B7A-4D6E-8358-E0C66511BE3E}" type="presParOf" srcId="{CF32B6C4-CCD7-44AE-9CDA-6E7971789242}" destId="{D35C6BD5-634A-4AB7-8BA0-CFFD19CC4C76}" srcOrd="11" destOrd="0" presId="urn:microsoft.com/office/officeart/2005/8/layout/equation1"/>
    <dgm:cxn modelId="{8EF50E31-10BF-4ED1-ADAD-C8BB5408478B}" type="presParOf" srcId="{CF32B6C4-CCD7-44AE-9CDA-6E7971789242}" destId="{29539F7B-C260-4A98-A236-3B544D154118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3A40D85-FAD7-4C1A-9B6D-4824836B9410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E8C4DE4-E167-41B5-AC9D-2A8E951F7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57C448-7F31-4A53-A8BD-A0B018EEC10D}" type="datetimeFigureOut">
              <a:rPr lang="en-US"/>
              <a:pPr>
                <a:defRPr/>
              </a:pPr>
              <a:t>1/21/2013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EA413C5-215B-4101-BB4B-6B9C2557FA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6"/>
          <p:cNvSpPr/>
          <p:nvPr userDrawn="1"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" name="图片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5175" cy="51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2"/>
          <p:cNvSpPr/>
          <p:nvPr userDrawn="1"/>
        </p:nvSpPr>
        <p:spPr>
          <a:xfrm>
            <a:off x="0" y="4473575"/>
            <a:ext cx="12195175" cy="1368425"/>
          </a:xfrm>
          <a:prstGeom prst="rect">
            <a:avLst/>
          </a:prstGeom>
          <a:solidFill>
            <a:srgbClr val="3634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1"/>
          <p:cNvSpPr/>
          <p:nvPr userDrawn="1"/>
        </p:nvSpPr>
        <p:spPr>
          <a:xfrm>
            <a:off x="4657725" y="3717925"/>
            <a:ext cx="2879725" cy="2879725"/>
          </a:xfrm>
          <a:prstGeom prst="ellipse">
            <a:avLst/>
          </a:prstGeom>
          <a:solidFill>
            <a:srgbClr val="363437"/>
          </a:solidFill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" name="直接连接符 8"/>
          <p:cNvCxnSpPr>
            <a:stCxn id="2" idx="4"/>
            <a:endCxn id="7" idx="2"/>
          </p:cNvCxnSpPr>
          <p:nvPr userDrawn="1"/>
        </p:nvCxnSpPr>
        <p:spPr>
          <a:xfrm>
            <a:off x="6097588" y="6597650"/>
            <a:ext cx="0" cy="260350"/>
          </a:xfrm>
          <a:prstGeom prst="line">
            <a:avLst/>
          </a:prstGeom>
          <a:solidFill>
            <a:srgbClr val="363437"/>
          </a:solidFill>
          <a:ln w="762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 userDrawn="1"/>
        </p:nvSpPr>
        <p:spPr>
          <a:xfrm>
            <a:off x="11091863" y="618490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  </a:t>
            </a:r>
            <a:fld id="{93D8BC68-0053-4D3B-8ECC-5AB02A144DC9}" type="slidenum">
              <a:rPr lang="zh-CN" altLang="en-US"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14"/>
          <p:cNvSpPr/>
          <p:nvPr userDrawn="1"/>
        </p:nvSpPr>
        <p:spPr>
          <a:xfrm>
            <a:off x="0" y="0"/>
            <a:ext cx="1417638" cy="620713"/>
          </a:xfrm>
          <a:prstGeom prst="rect">
            <a:avLst/>
          </a:prstGeom>
          <a:solidFill>
            <a:srgbClr val="88E70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5"/>
          <p:cNvSpPr>
            <a:spLocks noChangeArrowheads="1"/>
          </p:cNvSpPr>
          <p:nvPr userDrawn="1"/>
        </p:nvSpPr>
        <p:spPr bwMode="auto">
          <a:xfrm>
            <a:off x="1417638" y="0"/>
            <a:ext cx="10777537" cy="62071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矩形 17"/>
          <p:cNvSpPr/>
          <p:nvPr userDrawn="1"/>
        </p:nvSpPr>
        <p:spPr>
          <a:xfrm>
            <a:off x="276225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24"/>
          <p:cNvSpPr/>
          <p:nvPr userDrawn="1"/>
        </p:nvSpPr>
        <p:spPr>
          <a:xfrm>
            <a:off x="8493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25"/>
          <p:cNvSpPr/>
          <p:nvPr userDrawn="1"/>
        </p:nvSpPr>
        <p:spPr>
          <a:xfrm>
            <a:off x="1993900" y="6230938"/>
            <a:ext cx="431800" cy="215900"/>
          </a:xfrm>
          <a:prstGeom prst="rect">
            <a:avLst/>
          </a:prstGeom>
          <a:solidFill>
            <a:srgbClr val="88E70F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26"/>
          <p:cNvSpPr/>
          <p:nvPr userDrawn="1"/>
        </p:nvSpPr>
        <p:spPr>
          <a:xfrm>
            <a:off x="14208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3"/>
          <p:cNvSpPr txBox="1"/>
          <p:nvPr userDrawn="1"/>
        </p:nvSpPr>
        <p:spPr>
          <a:xfrm>
            <a:off x="3062288" y="6108700"/>
            <a:ext cx="38989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职场沟通理念</a:t>
            </a: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14" descr="原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42500" y="6350"/>
            <a:ext cx="2190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备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3644900"/>
            <a:ext cx="12195175" cy="3024188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备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5"/>
          <p:cNvSpPr/>
          <p:nvPr userDrawn="1"/>
        </p:nvSpPr>
        <p:spPr>
          <a:xfrm>
            <a:off x="360363" y="0"/>
            <a:ext cx="336550" cy="908050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Box 3"/>
          <p:cNvSpPr txBox="1"/>
          <p:nvPr userDrawn="1"/>
        </p:nvSpPr>
        <p:spPr>
          <a:xfrm>
            <a:off x="828675" y="404813"/>
            <a:ext cx="14525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目录页</a:t>
            </a:r>
            <a:endParaRPr lang="zh-CN" altLang="en-US" sz="2800" b="1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 userDrawn="1"/>
        </p:nvSpPr>
        <p:spPr bwMode="auto">
          <a:xfrm>
            <a:off x="2136775" y="558800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C000"/>
                </a:solidFill>
                <a:latin typeface="+mn-lt"/>
                <a:ea typeface="微软雅黑" pitchFamily="34" charset="-122"/>
                <a:cs typeface="Arial Unicode MS" pitchFamily="34" charset="-122"/>
              </a:rPr>
              <a:t>CONTENTS PAGE</a:t>
            </a:r>
            <a:endParaRPr lang="en-US" altLang="zh-CN" b="1" dirty="0">
              <a:solidFill>
                <a:srgbClr val="FFC000"/>
              </a:solidFill>
              <a:latin typeface="+mn-lt"/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5" name="直接连接符 10"/>
          <p:cNvCxnSpPr/>
          <p:nvPr userDrawn="1"/>
        </p:nvCxnSpPr>
        <p:spPr>
          <a:xfrm>
            <a:off x="360363" y="908050"/>
            <a:ext cx="4368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 userDrawn="1"/>
        </p:nvSpPr>
        <p:spPr>
          <a:xfrm>
            <a:off x="11091863" y="618490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  </a:t>
            </a:r>
            <a:fld id="{A914FFD5-6024-4E1D-9C82-80D7B3E887F1}" type="slidenum">
              <a:rPr lang="zh-CN" altLang="en-US"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0"/>
          <p:cNvSpPr/>
          <p:nvPr userDrawn="1"/>
        </p:nvSpPr>
        <p:spPr>
          <a:xfrm>
            <a:off x="360363" y="0"/>
            <a:ext cx="336550" cy="908050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TextBox 3"/>
          <p:cNvSpPr txBox="1"/>
          <p:nvPr userDrawn="1"/>
        </p:nvSpPr>
        <p:spPr>
          <a:xfrm>
            <a:off x="828675" y="404813"/>
            <a:ext cx="1452563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666666"/>
                </a:solidFill>
                <a:latin typeface="微软雅黑" pitchFamily="34" charset="-122"/>
                <a:ea typeface="微软雅黑" pitchFamily="34" charset="-122"/>
              </a:rPr>
              <a:t>过渡页</a:t>
            </a:r>
            <a:endParaRPr lang="zh-CN" altLang="en-US" sz="2800" b="1" dirty="0">
              <a:solidFill>
                <a:srgbClr val="666666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24"/>
          <p:cNvSpPr>
            <a:spLocks noChangeArrowheads="1"/>
          </p:cNvSpPr>
          <p:nvPr userDrawn="1"/>
        </p:nvSpPr>
        <p:spPr bwMode="auto">
          <a:xfrm>
            <a:off x="2136775" y="558800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dirty="0">
                <a:solidFill>
                  <a:srgbClr val="FFC000"/>
                </a:solidFill>
                <a:latin typeface="+mn-lt"/>
                <a:ea typeface="微软雅黑" pitchFamily="34" charset="-122"/>
                <a:cs typeface="Arial Unicode MS" pitchFamily="34" charset="-122"/>
              </a:rPr>
              <a:t>TRANSITION PAGE</a:t>
            </a:r>
            <a:endParaRPr lang="zh-CN" altLang="en-US" b="1" dirty="0">
              <a:solidFill>
                <a:srgbClr val="FFC000"/>
              </a:solidFill>
              <a:latin typeface="+mn-lt"/>
              <a:ea typeface="微软雅黑" pitchFamily="34" charset="-122"/>
              <a:cs typeface="Arial Unicode MS" pitchFamily="34" charset="-122"/>
            </a:endParaRPr>
          </a:p>
        </p:txBody>
      </p:sp>
      <p:cxnSp>
        <p:nvCxnSpPr>
          <p:cNvPr id="5" name="直接连接符 2"/>
          <p:cNvCxnSpPr/>
          <p:nvPr userDrawn="1"/>
        </p:nvCxnSpPr>
        <p:spPr>
          <a:xfrm>
            <a:off x="360363" y="908050"/>
            <a:ext cx="4368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5"/>
          <p:cNvSpPr txBox="1"/>
          <p:nvPr userDrawn="1"/>
        </p:nvSpPr>
        <p:spPr>
          <a:xfrm>
            <a:off x="11091863" y="618490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  </a:t>
            </a:r>
            <a:fld id="{12D7D4D7-22E5-47A7-B9EC-6DB107D7A143}" type="slidenum">
              <a:rPr lang="zh-CN" altLang="en-US"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 userDrawn="1"/>
        </p:nvSpPr>
        <p:spPr>
          <a:xfrm>
            <a:off x="11091863" y="618490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  </a:t>
            </a:r>
            <a:fld id="{8D283CFE-A594-43D2-9B6D-08809CA43D97}" type="slidenum">
              <a:rPr lang="zh-CN" altLang="en-US"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417638" cy="620713"/>
          </a:xfrm>
          <a:prstGeom prst="rect">
            <a:avLst/>
          </a:prstGeom>
          <a:solidFill>
            <a:srgbClr val="88E70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>
            <a:spLocks noChangeArrowheads="1"/>
          </p:cNvSpPr>
          <p:nvPr userDrawn="1"/>
        </p:nvSpPr>
        <p:spPr bwMode="auto">
          <a:xfrm>
            <a:off x="1417638" y="0"/>
            <a:ext cx="10777537" cy="6207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矩形 5"/>
          <p:cNvSpPr/>
          <p:nvPr userDrawn="1"/>
        </p:nvSpPr>
        <p:spPr>
          <a:xfrm>
            <a:off x="276225" y="6230938"/>
            <a:ext cx="431800" cy="215900"/>
          </a:xfrm>
          <a:prstGeom prst="rect">
            <a:avLst/>
          </a:prstGeom>
          <a:solidFill>
            <a:srgbClr val="88E70F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6"/>
          <p:cNvSpPr/>
          <p:nvPr userDrawn="1"/>
        </p:nvSpPr>
        <p:spPr>
          <a:xfrm>
            <a:off x="8493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8"/>
          <p:cNvSpPr/>
          <p:nvPr userDrawn="1"/>
        </p:nvSpPr>
        <p:spPr>
          <a:xfrm>
            <a:off x="1993900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9"/>
          <p:cNvSpPr/>
          <p:nvPr userDrawn="1"/>
        </p:nvSpPr>
        <p:spPr>
          <a:xfrm>
            <a:off x="14208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3"/>
          <p:cNvSpPr txBox="1"/>
          <p:nvPr userDrawn="1"/>
        </p:nvSpPr>
        <p:spPr>
          <a:xfrm>
            <a:off x="3062288" y="6108700"/>
            <a:ext cx="38989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沟通知识概述</a:t>
            </a: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15" descr="原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004425" y="0"/>
            <a:ext cx="2190750" cy="620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 userDrawn="1"/>
        </p:nvSpPr>
        <p:spPr>
          <a:xfrm>
            <a:off x="11091863" y="618490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  </a:t>
            </a:r>
            <a:fld id="{7FCA3FDF-0B74-494E-82AC-E3C09194C3F6}" type="slidenum">
              <a:rPr lang="zh-CN" altLang="en-US"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2"/>
          <p:cNvSpPr/>
          <p:nvPr userDrawn="1"/>
        </p:nvSpPr>
        <p:spPr>
          <a:xfrm>
            <a:off x="0" y="0"/>
            <a:ext cx="1417638" cy="620713"/>
          </a:xfrm>
          <a:prstGeom prst="rect">
            <a:avLst/>
          </a:prstGeom>
          <a:solidFill>
            <a:srgbClr val="88E70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417638" y="0"/>
            <a:ext cx="8424862" cy="620713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5"/>
          <p:cNvSpPr/>
          <p:nvPr userDrawn="1"/>
        </p:nvSpPr>
        <p:spPr>
          <a:xfrm>
            <a:off x="276225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6"/>
          <p:cNvSpPr/>
          <p:nvPr userDrawn="1"/>
        </p:nvSpPr>
        <p:spPr>
          <a:xfrm>
            <a:off x="849313" y="6230938"/>
            <a:ext cx="431800" cy="215900"/>
          </a:xfrm>
          <a:prstGeom prst="rect">
            <a:avLst/>
          </a:prstGeom>
          <a:solidFill>
            <a:srgbClr val="88E70F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7"/>
          <p:cNvSpPr/>
          <p:nvPr userDrawn="1"/>
        </p:nvSpPr>
        <p:spPr>
          <a:xfrm>
            <a:off x="1993900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8"/>
          <p:cNvSpPr/>
          <p:nvPr userDrawn="1"/>
        </p:nvSpPr>
        <p:spPr>
          <a:xfrm>
            <a:off x="14208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3"/>
          <p:cNvSpPr txBox="1"/>
          <p:nvPr userDrawn="1"/>
        </p:nvSpPr>
        <p:spPr>
          <a:xfrm>
            <a:off x="3062288" y="6108700"/>
            <a:ext cx="38989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为啥沟通不畅</a:t>
            </a: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14" descr="原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55213" y="77788"/>
            <a:ext cx="2190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>
            <a:spLocks noChangeArrowheads="1"/>
          </p:cNvSpPr>
          <p:nvPr userDrawn="1"/>
        </p:nvSpPr>
        <p:spPr bwMode="auto">
          <a:xfrm>
            <a:off x="1417638" y="0"/>
            <a:ext cx="10777537" cy="620713"/>
          </a:xfrm>
          <a:prstGeom prst="rect">
            <a:avLst/>
          </a:prstGeom>
          <a:solidFill>
            <a:schemeClr val="bg1">
              <a:alpha val="53999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文本框 6"/>
          <p:cNvSpPr txBox="1"/>
          <p:nvPr userDrawn="1"/>
        </p:nvSpPr>
        <p:spPr>
          <a:xfrm>
            <a:off x="1560513" y="168275"/>
            <a:ext cx="35290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000" b="1">
                <a:latin typeface="Arial Unicode MS"/>
                <a:ea typeface="Arial Unicode MS"/>
                <a:cs typeface="Arial Unicode MS"/>
              </a:rPr>
              <a:t>2.1 </a:t>
            </a:r>
            <a:r>
              <a:rPr lang="zh-CN" altLang="en-US" sz="2000">
                <a:latin typeface="微软雅黑"/>
                <a:ea typeface="微软雅黑"/>
                <a:cs typeface="Arial Unicode MS"/>
              </a:rPr>
              <a:t>从沟通渠道的角度来分析</a:t>
            </a:r>
          </a:p>
        </p:txBody>
      </p:sp>
      <p:sp>
        <p:nvSpPr>
          <p:cNvPr id="4" name="矩形 14"/>
          <p:cNvSpPr/>
          <p:nvPr userDrawn="1"/>
        </p:nvSpPr>
        <p:spPr>
          <a:xfrm>
            <a:off x="276225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15"/>
          <p:cNvSpPr/>
          <p:nvPr userDrawn="1"/>
        </p:nvSpPr>
        <p:spPr>
          <a:xfrm>
            <a:off x="849313" y="6230938"/>
            <a:ext cx="431800" cy="215900"/>
          </a:xfrm>
          <a:prstGeom prst="rect">
            <a:avLst/>
          </a:prstGeom>
          <a:solidFill>
            <a:srgbClr val="88E70F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16"/>
          <p:cNvSpPr/>
          <p:nvPr userDrawn="1"/>
        </p:nvSpPr>
        <p:spPr>
          <a:xfrm>
            <a:off x="1993900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17"/>
          <p:cNvSpPr/>
          <p:nvPr userDrawn="1"/>
        </p:nvSpPr>
        <p:spPr>
          <a:xfrm>
            <a:off x="14208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3"/>
          <p:cNvSpPr txBox="1"/>
          <p:nvPr userDrawn="1"/>
        </p:nvSpPr>
        <p:spPr>
          <a:xfrm>
            <a:off x="3062288" y="6108700"/>
            <a:ext cx="38989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为啥沟通不畅</a:t>
            </a: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19"/>
          <p:cNvSpPr/>
          <p:nvPr userDrawn="1"/>
        </p:nvSpPr>
        <p:spPr>
          <a:xfrm>
            <a:off x="0" y="0"/>
            <a:ext cx="1417638" cy="620713"/>
          </a:xfrm>
          <a:prstGeom prst="rect">
            <a:avLst/>
          </a:prstGeom>
          <a:solidFill>
            <a:srgbClr val="88E70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Picture 14" descr="原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42500" y="6350"/>
            <a:ext cx="2190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0"/>
          <p:cNvSpPr>
            <a:spLocks noChangeArrowheads="1"/>
          </p:cNvSpPr>
          <p:nvPr userDrawn="1"/>
        </p:nvSpPr>
        <p:spPr bwMode="auto">
          <a:xfrm>
            <a:off x="1417638" y="0"/>
            <a:ext cx="10777537" cy="62071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文本框 6"/>
          <p:cNvSpPr txBox="1"/>
          <p:nvPr userDrawn="1"/>
        </p:nvSpPr>
        <p:spPr>
          <a:xfrm>
            <a:off x="1560513" y="168275"/>
            <a:ext cx="3529012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altLang="zh-CN" sz="2000" b="1">
                <a:latin typeface="Arial Unicode MS"/>
                <a:ea typeface="Arial Unicode MS"/>
                <a:cs typeface="Arial Unicode MS"/>
              </a:rPr>
              <a:t>2.2 </a:t>
            </a:r>
            <a:r>
              <a:rPr lang="zh-CN" altLang="en-US" sz="2000">
                <a:latin typeface="微软雅黑"/>
                <a:ea typeface="微软雅黑"/>
                <a:cs typeface="Arial Unicode MS"/>
              </a:rPr>
              <a:t>从编码的角度来分析</a:t>
            </a:r>
          </a:p>
        </p:txBody>
      </p:sp>
      <p:sp>
        <p:nvSpPr>
          <p:cNvPr id="4" name="矩形 14"/>
          <p:cNvSpPr/>
          <p:nvPr userDrawn="1"/>
        </p:nvSpPr>
        <p:spPr>
          <a:xfrm>
            <a:off x="276225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15"/>
          <p:cNvSpPr/>
          <p:nvPr userDrawn="1"/>
        </p:nvSpPr>
        <p:spPr>
          <a:xfrm>
            <a:off x="849313" y="6230938"/>
            <a:ext cx="431800" cy="215900"/>
          </a:xfrm>
          <a:prstGeom prst="rect">
            <a:avLst/>
          </a:prstGeom>
          <a:solidFill>
            <a:srgbClr val="88E70F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16"/>
          <p:cNvSpPr/>
          <p:nvPr userDrawn="1"/>
        </p:nvSpPr>
        <p:spPr>
          <a:xfrm>
            <a:off x="1993900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17"/>
          <p:cNvSpPr/>
          <p:nvPr userDrawn="1"/>
        </p:nvSpPr>
        <p:spPr>
          <a:xfrm>
            <a:off x="14208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TextBox 3"/>
          <p:cNvSpPr txBox="1"/>
          <p:nvPr userDrawn="1"/>
        </p:nvSpPr>
        <p:spPr>
          <a:xfrm>
            <a:off x="3062288" y="6108700"/>
            <a:ext cx="38989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为啥沟通不畅</a:t>
            </a: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19"/>
          <p:cNvSpPr/>
          <p:nvPr userDrawn="1"/>
        </p:nvSpPr>
        <p:spPr>
          <a:xfrm>
            <a:off x="0" y="0"/>
            <a:ext cx="1417638" cy="620713"/>
          </a:xfrm>
          <a:prstGeom prst="rect">
            <a:avLst/>
          </a:prstGeom>
          <a:solidFill>
            <a:srgbClr val="88E70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" name="Picture 14" descr="原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842500" y="6350"/>
            <a:ext cx="2190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/>
          <p:cNvSpPr txBox="1"/>
          <p:nvPr userDrawn="1"/>
        </p:nvSpPr>
        <p:spPr>
          <a:xfrm>
            <a:off x="11091863" y="6184900"/>
            <a:ext cx="974725" cy="33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  </a:t>
            </a:r>
            <a:fld id="{6FFDD585-D0A9-42B1-862D-D96169CACC1D}" type="slidenum">
              <a:rPr lang="zh-CN" altLang="en-US" sz="16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CN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—</a:t>
            </a:r>
            <a:r>
              <a:rPr lang="zh-CN" altLang="en-US" sz="16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600" dirty="0">
              <a:solidFill>
                <a:schemeClr val="bg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矩形 14"/>
          <p:cNvSpPr/>
          <p:nvPr userDrawn="1"/>
        </p:nvSpPr>
        <p:spPr>
          <a:xfrm>
            <a:off x="0" y="0"/>
            <a:ext cx="1417638" cy="620713"/>
          </a:xfrm>
          <a:prstGeom prst="rect">
            <a:avLst/>
          </a:prstGeom>
          <a:solidFill>
            <a:srgbClr val="88E70F">
              <a:alpha val="7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矩形 15"/>
          <p:cNvSpPr>
            <a:spLocks noChangeArrowheads="1"/>
          </p:cNvSpPr>
          <p:nvPr userDrawn="1"/>
        </p:nvSpPr>
        <p:spPr bwMode="auto">
          <a:xfrm>
            <a:off x="1417638" y="0"/>
            <a:ext cx="10777537" cy="62071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矩形 17"/>
          <p:cNvSpPr/>
          <p:nvPr userDrawn="1"/>
        </p:nvSpPr>
        <p:spPr>
          <a:xfrm>
            <a:off x="276225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24"/>
          <p:cNvSpPr/>
          <p:nvPr userDrawn="1"/>
        </p:nvSpPr>
        <p:spPr>
          <a:xfrm>
            <a:off x="849313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矩形 25"/>
          <p:cNvSpPr/>
          <p:nvPr userDrawn="1"/>
        </p:nvSpPr>
        <p:spPr>
          <a:xfrm>
            <a:off x="1993900" y="6230938"/>
            <a:ext cx="431800" cy="215900"/>
          </a:xfrm>
          <a:prstGeom prst="rect">
            <a:avLst/>
          </a:prstGeom>
          <a:solidFill>
            <a:schemeClr val="bg1">
              <a:lumMod val="65000"/>
            </a:schemeClr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26"/>
          <p:cNvSpPr/>
          <p:nvPr userDrawn="1"/>
        </p:nvSpPr>
        <p:spPr>
          <a:xfrm>
            <a:off x="1420813" y="6230938"/>
            <a:ext cx="431800" cy="215900"/>
          </a:xfrm>
          <a:prstGeom prst="rect">
            <a:avLst/>
          </a:prstGeom>
          <a:solidFill>
            <a:srgbClr val="88E70F"/>
          </a:solidFill>
          <a:ln w="152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TextBox 3"/>
          <p:cNvSpPr txBox="1"/>
          <p:nvPr userDrawn="1"/>
        </p:nvSpPr>
        <p:spPr>
          <a:xfrm>
            <a:off x="3062288" y="6108700"/>
            <a:ext cx="3898900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沟通能力提升</a:t>
            </a:r>
            <a:endParaRPr lang="zh-CN" altLang="en-US" sz="2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14" descr="原logo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955213" y="6350"/>
            <a:ext cx="2190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5175" cy="6021388"/>
          </a:xfrm>
          <a:prstGeom prst="rect">
            <a:avLst/>
          </a:prstGeom>
          <a:gradFill>
            <a:gsLst>
              <a:gs pos="0">
                <a:srgbClr val="F1F1E5"/>
              </a:gs>
              <a:gs pos="74000">
                <a:srgbClr val="F7F7ED"/>
              </a:gs>
              <a:gs pos="83000">
                <a:srgbClr val="F8F8EE"/>
              </a:gs>
              <a:gs pos="100000">
                <a:srgbClr val="F9F9E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642100"/>
            <a:ext cx="12195175" cy="215900"/>
          </a:xfrm>
          <a:prstGeom prst="rect">
            <a:avLst/>
          </a:prstGeom>
          <a:solidFill>
            <a:srgbClr val="88E7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021388"/>
            <a:ext cx="12195175" cy="620712"/>
          </a:xfrm>
          <a:prstGeom prst="rect">
            <a:avLst/>
          </a:prstGeom>
          <a:gradFill>
            <a:gsLst>
              <a:gs pos="0">
                <a:srgbClr val="333134"/>
              </a:gs>
              <a:gs pos="74000">
                <a:srgbClr val="39373A"/>
              </a:gs>
              <a:gs pos="83000">
                <a:srgbClr val="373538"/>
              </a:gs>
              <a:gs pos="100000">
                <a:srgbClr val="36343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0" r:id="rId5"/>
    <p:sldLayoutId id="2147483669" r:id="rId6"/>
    <p:sldLayoutId id="2147483670" r:id="rId7"/>
    <p:sldLayoutId id="2147483671" r:id="rId8"/>
    <p:sldLayoutId id="2147483672" r:id="rId9"/>
    <p:sldLayoutId id="2147483661" r:id="rId10"/>
    <p:sldLayoutId id="2147483673" r:id="rId11"/>
    <p:sldLayoutId id="2147483662" r:id="rId12"/>
    <p:sldLayoutId id="2147483663" r:id="rId13"/>
    <p:sldLayoutId id="2147483674" r:id="rId14"/>
    <p:sldLayoutId id="2147483675" r:id="rId15"/>
    <p:sldLayoutId id="2147483664" r:id="rId16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alent.cc/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1582" y="4593257"/>
            <a:ext cx="187743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88E70F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实用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738670" y="4509120"/>
            <a:ext cx="187743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600" b="1" dirty="0">
                <a:solidFill>
                  <a:srgbClr val="88E70F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技能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795301" y="4278288"/>
            <a:ext cx="2646878" cy="1569660"/>
          </a:xfrm>
          <a:prstGeom prst="rect">
            <a:avLst/>
          </a:prstGeom>
          <a:noFill/>
        </p:spPr>
        <p:txBody>
          <a:bodyPr wrap="none">
            <a:prstTxWarp prst="textInflat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b="1" dirty="0">
                <a:solidFill>
                  <a:srgbClr val="88E70F"/>
                </a:solidFill>
                <a:effectLst>
                  <a:reflection blurRad="6350" stA="28000" endPos="25000" dist="60007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沟通</a:t>
            </a:r>
            <a:endParaRPr lang="zh-CN" altLang="en-US" sz="9600" b="1" dirty="0">
              <a:solidFill>
                <a:srgbClr val="88E70F"/>
              </a:solidFill>
              <a:effectLst>
                <a:reflection blurRad="6350" stA="28000" endPos="25000" dist="60007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9698038" y="6165850"/>
            <a:ext cx="216058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zh-CN" altLang="en-US" b="1">
                <a:solidFill>
                  <a:srgbClr val="88E70F"/>
                </a:solidFill>
              </a:rPr>
              <a:t>博泰猎头 </a:t>
            </a:r>
            <a:r>
              <a:rPr lang="en-US" altLang="zh-CN" b="1">
                <a:solidFill>
                  <a:srgbClr val="88E70F"/>
                </a:solidFill>
              </a:rPr>
              <a:t>allen</a:t>
            </a:r>
          </a:p>
          <a:p>
            <a:pPr algn="ctr"/>
            <a:r>
              <a:rPr lang="en-US" altLang="zh-CN"/>
              <a:t>www.italent.cc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沟通的重要性</a:t>
            </a:r>
          </a:p>
        </p:txBody>
      </p:sp>
      <p:sp>
        <p:nvSpPr>
          <p:cNvPr id="9" name="流程图: 过程 8"/>
          <p:cNvSpPr/>
          <p:nvPr/>
        </p:nvSpPr>
        <p:spPr>
          <a:xfrm>
            <a:off x="1438275" y="981075"/>
            <a:ext cx="9623425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1.2.3  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决定生活的质量</a:t>
            </a:r>
          </a:p>
        </p:txBody>
      </p:sp>
      <p:sp>
        <p:nvSpPr>
          <p:cNvPr id="33" name="矩形 3"/>
          <p:cNvSpPr>
            <a:spLocks noChangeArrowheads="1"/>
          </p:cNvSpPr>
          <p:nvPr/>
        </p:nvSpPr>
        <p:spPr bwMode="auto">
          <a:xfrm>
            <a:off x="1370013" y="2173288"/>
            <a:ext cx="3938587" cy="30559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亲子不沟通，孩子变成街头游童；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夫妻不沟通，双人枕头同床异梦；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朋友不沟通，鸡同鸭讲关系疏松；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师生不沟通，校园悲剧层出不穷；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劳资不沟通，伙计员工引起内讧；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同事不沟通，工作学习做无用工；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我们不沟通，大好前程自己葬送。</a:t>
            </a:r>
          </a:p>
        </p:txBody>
      </p:sp>
      <p:pic>
        <p:nvPicPr>
          <p:cNvPr id="34" name="Picture 2" descr="C:\Documents and Settings\huxiya\桌面\打瞌睡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 bwMode="auto">
          <a:xfrm>
            <a:off x="5448986" y="1957524"/>
            <a:ext cx="2700000" cy="168750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C000"/>
            </a:solidFill>
          </a:ln>
          <a:extLst>
            <a:ext uri="{909E8E84-426E-40DD-AFC4-6F175D3DCCD1}"/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/>
            </a:extLst>
          </a:blip>
          <a:srcRect/>
          <a:stretch/>
        </p:blipFill>
        <p:spPr>
          <a:xfrm>
            <a:off x="8294131" y="1957524"/>
            <a:ext cx="2700000" cy="168750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C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/>
            </a:extLst>
          </a:blip>
          <a:srcRect/>
          <a:stretch/>
        </p:blipFill>
        <p:spPr>
          <a:xfrm>
            <a:off x="5448986" y="3778154"/>
            <a:ext cx="2700000" cy="168750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C000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/>
            </a:extLst>
          </a:blip>
          <a:srcRect/>
          <a:stretch/>
        </p:blipFill>
        <p:spPr>
          <a:xfrm>
            <a:off x="8294131" y="3778154"/>
            <a:ext cx="2700000" cy="1687500"/>
          </a:xfrm>
          <a:prstGeom prst="roundRect">
            <a:avLst>
              <a:gd name="adj" fmla="val 0"/>
            </a:avLst>
          </a:prstGeom>
          <a:noFill/>
          <a:ln w="28575">
            <a:solidFill>
              <a:srgbClr val="FFC000"/>
            </a:solidFill>
          </a:ln>
        </p:spPr>
      </p:pic>
      <p:cxnSp>
        <p:nvCxnSpPr>
          <p:cNvPr id="13" name="直接连接符 12"/>
          <p:cNvCxnSpPr/>
          <p:nvPr/>
        </p:nvCxnSpPr>
        <p:spPr>
          <a:xfrm>
            <a:off x="1438275" y="1957388"/>
            <a:ext cx="36512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1438275" y="5465763"/>
            <a:ext cx="36512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沟通的重要性</a:t>
            </a:r>
          </a:p>
        </p:txBody>
      </p:sp>
      <p:sp>
        <p:nvSpPr>
          <p:cNvPr id="9" name="流程图: 过程 8"/>
          <p:cNvSpPr/>
          <p:nvPr/>
        </p:nvSpPr>
        <p:spPr>
          <a:xfrm>
            <a:off x="1438275" y="981075"/>
            <a:ext cx="9623425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1.2.4  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是成就一生的首要能力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438275" y="1979613"/>
            <a:ext cx="573881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rgbClr val="FFC000"/>
                </a:solidFill>
              </a:rPr>
              <a:t>沟通是一个人事业成功的重要</a:t>
            </a:r>
            <a:r>
              <a:rPr lang="zh-CN" altLang="en-US" sz="2000" b="1" dirty="0" smtClean="0">
                <a:solidFill>
                  <a:srgbClr val="FFC000"/>
                </a:solidFill>
              </a:rPr>
              <a:t>因素：</a:t>
            </a:r>
            <a:endParaRPr lang="en-US" altLang="zh-CN" sz="2000" b="1" dirty="0" smtClean="0">
              <a:solidFill>
                <a:srgbClr val="FFC000"/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只有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与人良好的沟通，才能为他人所理解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只有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与人良好的沟通，才能得到必要的信息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；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只有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与人良好的沟通，才能获得他人的鼎力相助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748" name="TextBox 9"/>
          <p:cNvSpPr txBox="1">
            <a:spLocks noChangeArrowheads="1"/>
          </p:cNvSpPr>
          <p:nvPr/>
        </p:nvSpPr>
        <p:spPr bwMode="auto">
          <a:xfrm>
            <a:off x="1560513" y="4292600"/>
            <a:ext cx="561657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假如沟通也是同糖或咖啡一样的商品的话，我愿意付出比任何东西都珍贵的价格来购买这种能力。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4368800" y="5219700"/>
            <a:ext cx="2665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洛克菲勒</a:t>
            </a:r>
          </a:p>
        </p:txBody>
      </p:sp>
      <p:sp>
        <p:nvSpPr>
          <p:cNvPr id="15" name="矩形 14"/>
          <p:cNvSpPr/>
          <p:nvPr/>
        </p:nvSpPr>
        <p:spPr>
          <a:xfrm>
            <a:off x="1560513" y="4149725"/>
            <a:ext cx="5616575" cy="1511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751" name="组合 3"/>
          <p:cNvGrpSpPr>
            <a:grpSpLocks/>
          </p:cNvGrpSpPr>
          <p:nvPr/>
        </p:nvGrpSpPr>
        <p:grpSpPr bwMode="auto">
          <a:xfrm>
            <a:off x="7537450" y="1893888"/>
            <a:ext cx="3524250" cy="3767137"/>
            <a:chOff x="7537747" y="1893990"/>
            <a:chExt cx="3524110" cy="3767258"/>
          </a:xfrm>
        </p:grpSpPr>
        <p:grpSp>
          <p:nvGrpSpPr>
            <p:cNvPr id="31752" name="组合 15"/>
            <p:cNvGrpSpPr>
              <a:grpSpLocks/>
            </p:cNvGrpSpPr>
            <p:nvPr/>
          </p:nvGrpSpPr>
          <p:grpSpPr bwMode="auto">
            <a:xfrm>
              <a:off x="7537747" y="1893990"/>
              <a:ext cx="3524110" cy="3767258"/>
              <a:chOff x="2085348" y="1563639"/>
              <a:chExt cx="6735124" cy="3232977"/>
            </a:xfrm>
          </p:grpSpPr>
          <p:sp>
            <p:nvSpPr>
              <p:cNvPr id="17" name="Freeform 5"/>
              <p:cNvSpPr>
                <a:spLocks/>
              </p:cNvSpPr>
              <p:nvPr/>
            </p:nvSpPr>
            <p:spPr bwMode="auto">
              <a:xfrm>
                <a:off x="2085348" y="1563639"/>
                <a:ext cx="6735124" cy="713898"/>
              </a:xfrm>
              <a:prstGeom prst="roundRect">
                <a:avLst>
                  <a:gd name="adj" fmla="val 7187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10" tIns="45710" rIns="54852" bIns="41145" anchor="ctr" anchorCtr="1"/>
              <a:lstStyle/>
              <a:p>
                <a:pPr marL="227013" indent="-227013" algn="ctr" defTabSz="912813">
                  <a:lnSpc>
                    <a:spcPct val="90000"/>
                  </a:lnSpc>
                  <a:spcBef>
                    <a:spcPts val="625"/>
                  </a:spcBef>
                  <a:buClr>
                    <a:srgbClr val="FFFF99"/>
                  </a:buClr>
                  <a:buSzPct val="120000"/>
                </a:pPr>
                <a:endParaRPr lang="en-US" altLang="zh-CN" sz="2000">
                  <a:latin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" name="Rectangle 15"/>
              <p:cNvSpPr/>
              <p:nvPr/>
            </p:nvSpPr>
            <p:spPr bwMode="auto">
              <a:xfrm rot="10800000">
                <a:off x="2085348" y="2133123"/>
                <a:ext cx="6735124" cy="266349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45710" tIns="45710" rIns="54852" bIns="41145" anchor="ctr" anchorCtr="1"/>
              <a:lstStyle/>
              <a:p>
                <a:pPr marL="227147" indent="-227147" algn="ctr" defTabSz="914159" fontAlgn="auto">
                  <a:lnSpc>
                    <a:spcPct val="90000"/>
                  </a:lnSpc>
                  <a:spcBef>
                    <a:spcPts val="630"/>
                  </a:spcBef>
                  <a:spcAft>
                    <a:spcPts val="0"/>
                  </a:spcAft>
                  <a:buClr>
                    <a:srgbClr val="FFFF99"/>
                  </a:buClr>
                  <a:buSzPct val="120000"/>
                  <a:defRPr/>
                </a:pPr>
                <a:endParaRPr lang="en-US" altLang="zh-CN" sz="3200" i="1" kern="0" dirty="0">
                  <a:solidFill>
                    <a:srgbClr val="FFFFFF"/>
                  </a:solidFill>
                  <a:latin typeface="+mn-lt"/>
                  <a:ea typeface="+mn-ea"/>
                </a:endParaRPr>
              </a:p>
            </p:txBody>
          </p:sp>
        </p:grpSp>
        <p:sp>
          <p:nvSpPr>
            <p:cNvPr id="31753" name="Text Box 44"/>
            <p:cNvSpPr txBox="1">
              <a:spLocks noChangeArrowheads="1"/>
            </p:cNvSpPr>
            <p:nvPr/>
          </p:nvSpPr>
          <p:spPr bwMode="auto">
            <a:xfrm>
              <a:off x="7757539" y="2767280"/>
              <a:ext cx="3096346" cy="2751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indent="457200" defTabSz="720725">
                <a:lnSpc>
                  <a:spcPct val="135000"/>
                </a:lnSpc>
              </a:pPr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普林斯顿大学对</a:t>
              </a:r>
              <a:r>
                <a:rPr lang="en-US" altLang="zh-CN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1</a:t>
              </a:r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万份人事档案进行分析，结果：“智慧”、“专业技术”、“经验”只占成功因素的</a:t>
              </a:r>
              <a:r>
                <a:rPr lang="en-US" altLang="zh-CN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25%</a:t>
              </a:r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，其余</a:t>
              </a:r>
              <a:r>
                <a:rPr lang="en-US" altLang="zh-CN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75%</a:t>
              </a:r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决定于良好的人际沟通。哈佛大学调查结果显示：在</a:t>
              </a:r>
              <a:r>
                <a:rPr lang="en-US" altLang="zh-CN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500</a:t>
              </a:r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名被解职的职员中，因人际沟通不良而导致工作不称职者占</a:t>
              </a:r>
              <a:r>
                <a:rPr lang="en-US" altLang="zh-CN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82%</a:t>
              </a:r>
              <a:r>
                <a:rPr lang="zh-CN" altLang="en-US" sz="1600">
                  <a:solidFill>
                    <a:schemeClr val="bg1"/>
                  </a:solidFill>
                  <a:latin typeface="微软雅黑"/>
                  <a:ea typeface="微软雅黑"/>
                  <a:cs typeface="微软雅黑"/>
                </a:rPr>
                <a:t>。</a:t>
              </a:r>
              <a:endParaRPr lang="en-US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31754" name="矩形 17"/>
            <p:cNvSpPr>
              <a:spLocks noChangeArrowheads="1"/>
            </p:cNvSpPr>
            <p:nvPr/>
          </p:nvSpPr>
          <p:spPr bwMode="auto">
            <a:xfrm>
              <a:off x="7537748" y="1916832"/>
              <a:ext cx="2016224" cy="502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zh-CN" altLang="en-US" sz="2800" b="1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</a:rPr>
                <a:t>资料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7898096" y="1893990"/>
              <a:ext cx="144456" cy="5096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沟通的重要性</a:t>
            </a:r>
          </a:p>
        </p:txBody>
      </p:sp>
      <p:sp>
        <p:nvSpPr>
          <p:cNvPr id="9" name="流程图: 过程 8"/>
          <p:cNvSpPr/>
          <p:nvPr/>
        </p:nvSpPr>
        <p:spPr>
          <a:xfrm>
            <a:off x="1438275" y="981075"/>
            <a:ext cx="9623425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1.2.4  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是成就一生的首要能力</a:t>
            </a: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1412875" y="4010025"/>
            <a:ext cx="4179888" cy="1363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沟通，也能够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带来其他知识不能带来的力量。你大多数时间面对的应该是人或者自我，而不是电脑，否则你的口头表达能力和反应思维都会迟钝的。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412875" y="1820863"/>
            <a:ext cx="4179888" cy="199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成就一生的首要能力是沟通能力！人从自然人向社会人转化的过程中离不开与人交流，离不开沟通。人际沟通是人类社会交往的最初、也是最重要的形式，人们之间传递信息借以沟通思想、交流情感，是人类群体进而也是人类社会形式的开端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1438275" y="5516563"/>
            <a:ext cx="40116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475" y="1812925"/>
            <a:ext cx="5356225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沟通的类别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838325" y="4865688"/>
            <a:ext cx="9625013" cy="78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语言沟通是指用语言符号进行的信息交流，包括口语和书面语的沟通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。</a:t>
            </a:r>
            <a:endParaRPr lang="en-US" altLang="zh-CN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非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语言沟通是指用非语言符号进行的信息交流，主要有神态、表情、姿势、手势等。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3795" name="组合 8"/>
          <p:cNvGrpSpPr>
            <a:grpSpLocks/>
          </p:cNvGrpSpPr>
          <p:nvPr/>
        </p:nvGrpSpPr>
        <p:grpSpPr bwMode="auto">
          <a:xfrm>
            <a:off x="2376488" y="855663"/>
            <a:ext cx="8593137" cy="3652837"/>
            <a:chOff x="2377174" y="568258"/>
            <a:chExt cx="8592976" cy="3652831"/>
          </a:xfrm>
        </p:grpSpPr>
        <p:pic>
          <p:nvPicPr>
            <p:cNvPr id="33799" name="图片 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77174" y="568258"/>
              <a:ext cx="8592976" cy="36528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流程图: 过程 11"/>
            <p:cNvSpPr/>
            <p:nvPr/>
          </p:nvSpPr>
          <p:spPr>
            <a:xfrm>
              <a:off x="5948982" y="2047806"/>
              <a:ext cx="1403324" cy="720724"/>
            </a:xfrm>
            <a:prstGeom prst="flowChartProcess">
              <a:avLst/>
            </a:prstGeom>
            <a:noFill/>
            <a:ln w="9525" cap="rnd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语言</a:t>
              </a:r>
              <a:r>
                <a:rPr lang="zh-CN" altLang="en-US" b="1" kern="0" dirty="0">
                  <a:solidFill>
                    <a:sysClr val="window" lastClr="FFFFFF">
                      <a:lumMod val="95000"/>
                    </a:sysClr>
                  </a:solidFill>
                  <a:latin typeface="微软雅黑" pitchFamily="34" charset="-122"/>
                  <a:ea typeface="微软雅黑" pitchFamily="34" charset="-122"/>
                </a:rPr>
                <a:t>沟通和非语言沟通</a:t>
              </a: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1890713" y="4951413"/>
            <a:ext cx="246062" cy="709612"/>
            <a:chOff x="3649315" y="4258067"/>
            <a:chExt cx="245812" cy="710502"/>
          </a:xfrm>
        </p:grpSpPr>
        <p:sp>
          <p:nvSpPr>
            <p:cNvPr id="23" name="椭圆 14"/>
            <p:cNvSpPr/>
            <p:nvPr/>
          </p:nvSpPr>
          <p:spPr bwMode="auto">
            <a:xfrm>
              <a:off x="3649315" y="4258067"/>
              <a:ext cx="245812" cy="314719"/>
            </a:xfrm>
            <a:custGeom>
              <a:avLst/>
              <a:gdLst/>
              <a:ahLst/>
              <a:cxnLst/>
              <a:rect l="l" t="t" r="r" b="b"/>
              <a:pathLst>
                <a:path w="683568" h="864094">
                  <a:moveTo>
                    <a:pt x="341785" y="75471"/>
                  </a:moveTo>
                  <a:cubicBezTo>
                    <a:pt x="218037" y="75471"/>
                    <a:pt x="117720" y="175788"/>
                    <a:pt x="117720" y="299536"/>
                  </a:cubicBezTo>
                  <a:cubicBezTo>
                    <a:pt x="117720" y="423284"/>
                    <a:pt x="218037" y="523601"/>
                    <a:pt x="341785" y="523601"/>
                  </a:cubicBezTo>
                  <a:cubicBezTo>
                    <a:pt x="465533" y="523601"/>
                    <a:pt x="565850" y="423284"/>
                    <a:pt x="565850" y="299536"/>
                  </a:cubicBezTo>
                  <a:cubicBezTo>
                    <a:pt x="565850" y="175788"/>
                    <a:pt x="465533" y="75471"/>
                    <a:pt x="341785" y="75471"/>
                  </a:cubicBezTo>
                  <a:close/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椭圆 14"/>
            <p:cNvSpPr/>
            <p:nvPr/>
          </p:nvSpPr>
          <p:spPr bwMode="auto">
            <a:xfrm>
              <a:off x="3649315" y="4653850"/>
              <a:ext cx="245812" cy="314719"/>
            </a:xfrm>
            <a:custGeom>
              <a:avLst/>
              <a:gdLst/>
              <a:ahLst/>
              <a:cxnLst/>
              <a:rect l="l" t="t" r="r" b="b"/>
              <a:pathLst>
                <a:path w="683568" h="864094">
                  <a:moveTo>
                    <a:pt x="341785" y="75471"/>
                  </a:moveTo>
                  <a:cubicBezTo>
                    <a:pt x="218037" y="75471"/>
                    <a:pt x="117720" y="175788"/>
                    <a:pt x="117720" y="299536"/>
                  </a:cubicBezTo>
                  <a:cubicBezTo>
                    <a:pt x="117720" y="423284"/>
                    <a:pt x="218037" y="523601"/>
                    <a:pt x="341785" y="523601"/>
                  </a:cubicBezTo>
                  <a:cubicBezTo>
                    <a:pt x="465533" y="523601"/>
                    <a:pt x="565850" y="423284"/>
                    <a:pt x="565850" y="299536"/>
                  </a:cubicBezTo>
                  <a:cubicBezTo>
                    <a:pt x="565850" y="175788"/>
                    <a:pt x="465533" y="75471"/>
                    <a:pt x="341785" y="75471"/>
                  </a:cubicBezTo>
                  <a:close/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沟通的类别</a:t>
            </a:r>
          </a:p>
        </p:txBody>
      </p:sp>
      <p:sp>
        <p:nvSpPr>
          <p:cNvPr id="23" name="椭圆 14"/>
          <p:cNvSpPr/>
          <p:nvPr/>
        </p:nvSpPr>
        <p:spPr bwMode="auto">
          <a:xfrm>
            <a:off x="1498600" y="4254500"/>
            <a:ext cx="246063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34819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9388" y="1341438"/>
            <a:ext cx="42481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341438"/>
            <a:ext cx="4248150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6148388" y="1341438"/>
            <a:ext cx="0" cy="411480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4"/>
          <p:cNvSpPr/>
          <p:nvPr/>
        </p:nvSpPr>
        <p:spPr bwMode="auto">
          <a:xfrm>
            <a:off x="6529388" y="4254500"/>
            <a:ext cx="246062" cy="314325"/>
          </a:xfrm>
          <a:custGeom>
            <a:avLst/>
            <a:gdLst/>
            <a:ahLst/>
            <a:cxnLst/>
            <a:rect l="l" t="t" r="r" b="b"/>
            <a:pathLst>
              <a:path w="683568" h="864094">
                <a:moveTo>
                  <a:pt x="341785" y="75471"/>
                </a:moveTo>
                <a:cubicBezTo>
                  <a:pt x="218037" y="75471"/>
                  <a:pt x="117720" y="175788"/>
                  <a:pt x="117720" y="299536"/>
                </a:cubicBezTo>
                <a:cubicBezTo>
                  <a:pt x="117720" y="423284"/>
                  <a:pt x="218037" y="523601"/>
                  <a:pt x="341785" y="523601"/>
                </a:cubicBezTo>
                <a:cubicBezTo>
                  <a:pt x="465533" y="523601"/>
                  <a:pt x="565850" y="423284"/>
                  <a:pt x="565850" y="299536"/>
                </a:cubicBezTo>
                <a:cubicBezTo>
                  <a:pt x="565850" y="175788"/>
                  <a:pt x="465533" y="75471"/>
                  <a:pt x="341785" y="75471"/>
                </a:cubicBezTo>
                <a:close/>
                <a:moveTo>
                  <a:pt x="341784" y="0"/>
                </a:moveTo>
                <a:cubicBezTo>
                  <a:pt x="530546" y="0"/>
                  <a:pt x="683568" y="153022"/>
                  <a:pt x="683568" y="341784"/>
                </a:cubicBezTo>
                <a:cubicBezTo>
                  <a:pt x="683568" y="439085"/>
                  <a:pt x="642909" y="526890"/>
                  <a:pt x="577183" y="588642"/>
                </a:cubicBezTo>
                <a:lnTo>
                  <a:pt x="341597" y="864094"/>
                </a:lnTo>
                <a:lnTo>
                  <a:pt x="105111" y="587591"/>
                </a:lnTo>
                <a:cubicBezTo>
                  <a:pt x="87976" y="571864"/>
                  <a:pt x="72869" y="554041"/>
                  <a:pt x="59857" y="534679"/>
                </a:cubicBezTo>
                <a:lnTo>
                  <a:pt x="59306" y="534035"/>
                </a:lnTo>
                <a:lnTo>
                  <a:pt x="59325" y="534035"/>
                </a:lnTo>
                <a:cubicBezTo>
                  <a:pt x="21845" y="479324"/>
                  <a:pt x="0" y="413105"/>
                  <a:pt x="0" y="341784"/>
                </a:cubicBezTo>
                <a:cubicBezTo>
                  <a:pt x="0" y="153022"/>
                  <a:pt x="153022" y="0"/>
                  <a:pt x="341784" y="0"/>
                </a:cubicBezTo>
                <a:close/>
              </a:path>
            </a:pathLst>
          </a:custGeom>
          <a:solidFill>
            <a:srgbClr val="FFC000"/>
          </a:solidFill>
          <a:ln w="31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1744663" y="4235450"/>
            <a:ext cx="4022725" cy="1112838"/>
            <a:chOff x="1973031" y="3132469"/>
            <a:chExt cx="2970047" cy="1112431"/>
          </a:xfrm>
        </p:grpSpPr>
        <p:sp>
          <p:nvSpPr>
            <p:cNvPr id="19" name="矩形 4"/>
            <p:cNvSpPr>
              <a:spLocks noChangeArrowheads="1"/>
            </p:cNvSpPr>
            <p:nvPr/>
          </p:nvSpPr>
          <p:spPr bwMode="auto">
            <a:xfrm>
              <a:off x="1973031" y="3565698"/>
              <a:ext cx="2970047" cy="67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正式沟通是指通过组织机构规定的途径所进行的沟通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。如会议，谈话等。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1973031" y="3132469"/>
              <a:ext cx="2970047" cy="3697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正式沟通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6775450" y="4221163"/>
            <a:ext cx="4002088" cy="1139825"/>
            <a:chOff x="1973031" y="3132469"/>
            <a:chExt cx="3056859" cy="1140516"/>
          </a:xfrm>
        </p:grpSpPr>
        <p:sp>
          <p:nvSpPr>
            <p:cNvPr id="22" name="矩形 4"/>
            <p:cNvSpPr>
              <a:spLocks noChangeArrowheads="1"/>
            </p:cNvSpPr>
            <p:nvPr/>
          </p:nvSpPr>
          <p:spPr bwMode="auto">
            <a:xfrm>
              <a:off x="1973031" y="3564531"/>
              <a:ext cx="3056859" cy="70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指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在正式渠道之外的沟通活动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，如各种各样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社会交往活动。</a:t>
              </a:r>
              <a:endPara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973031" y="3132469"/>
              <a:ext cx="2969555" cy="3701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非</a:t>
              </a: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正式沟通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沟通的类别</a:t>
            </a:r>
          </a:p>
        </p:txBody>
      </p:sp>
      <p:pic>
        <p:nvPicPr>
          <p:cNvPr id="3584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922338"/>
            <a:ext cx="4679950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908050"/>
            <a:ext cx="467995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连接符 16"/>
          <p:cNvCxnSpPr/>
          <p:nvPr/>
        </p:nvCxnSpPr>
        <p:spPr>
          <a:xfrm>
            <a:off x="1417638" y="4365625"/>
            <a:ext cx="4679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417638" y="5661025"/>
            <a:ext cx="4679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6457950" y="4365625"/>
            <a:ext cx="4679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6457950" y="5661025"/>
            <a:ext cx="4679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>
            <a:grpSpLocks/>
          </p:cNvGrpSpPr>
          <p:nvPr/>
        </p:nvGrpSpPr>
        <p:grpSpPr bwMode="auto">
          <a:xfrm>
            <a:off x="1417638" y="4476750"/>
            <a:ext cx="4679950" cy="1139825"/>
            <a:chOff x="1742367" y="3132469"/>
            <a:chExt cx="3301954" cy="1140516"/>
          </a:xfrm>
        </p:grpSpPr>
        <p:sp>
          <p:nvSpPr>
            <p:cNvPr id="29" name="矩形 4"/>
            <p:cNvSpPr>
              <a:spLocks noChangeArrowheads="1"/>
            </p:cNvSpPr>
            <p:nvPr/>
          </p:nvSpPr>
          <p:spPr bwMode="auto">
            <a:xfrm>
              <a:off x="1742367" y="3564531"/>
              <a:ext cx="3301954" cy="70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单向沟通是指一方是传递者，而另外一方是接受者，如报告，演讲、发布命令等。</a:t>
              </a:r>
            </a:p>
          </p:txBody>
        </p:sp>
        <p:sp>
          <p:nvSpPr>
            <p:cNvPr id="30" name="TextBox 25"/>
            <p:cNvSpPr txBox="1"/>
            <p:nvPr/>
          </p:nvSpPr>
          <p:spPr>
            <a:xfrm>
              <a:off x="1742367" y="3132469"/>
              <a:ext cx="3201148" cy="37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单向</a:t>
              </a: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沟通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1" name="组合 30"/>
          <p:cNvGrpSpPr>
            <a:grpSpLocks/>
          </p:cNvGrpSpPr>
          <p:nvPr/>
        </p:nvGrpSpPr>
        <p:grpSpPr bwMode="auto">
          <a:xfrm>
            <a:off x="6457950" y="4462463"/>
            <a:ext cx="4679950" cy="1141412"/>
            <a:chOff x="1730309" y="3132469"/>
            <a:chExt cx="3574147" cy="1140516"/>
          </a:xfrm>
        </p:grpSpPr>
        <p:sp>
          <p:nvSpPr>
            <p:cNvPr id="32" name="矩形 4"/>
            <p:cNvSpPr>
              <a:spLocks noChangeArrowheads="1"/>
            </p:cNvSpPr>
            <p:nvPr/>
          </p:nvSpPr>
          <p:spPr bwMode="auto">
            <a:xfrm>
              <a:off x="1730309" y="3565516"/>
              <a:ext cx="3574147" cy="707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双向沟通是指双方互为信息的传递者和接受者，如讨论、谈判或谈话等。</a:t>
              </a:r>
            </a:p>
          </p:txBody>
        </p:sp>
        <p:sp>
          <p:nvSpPr>
            <p:cNvPr id="33" name="TextBox 25"/>
            <p:cNvSpPr txBox="1"/>
            <p:nvPr/>
          </p:nvSpPr>
          <p:spPr>
            <a:xfrm>
              <a:off x="1730309" y="3132469"/>
              <a:ext cx="3212853" cy="3695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双向沟通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沟通的类别</a:t>
            </a:r>
          </a:p>
        </p:txBody>
      </p:sp>
      <p:pic>
        <p:nvPicPr>
          <p:cNvPr id="36866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7950" y="1119188"/>
            <a:ext cx="46799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图片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7638" y="2636838"/>
            <a:ext cx="4679950" cy="295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>
            <a:off x="1417638" y="1106488"/>
            <a:ext cx="4679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6457950" y="5594350"/>
            <a:ext cx="4679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1417638" y="1217613"/>
            <a:ext cx="4679950" cy="1112837"/>
            <a:chOff x="1742367" y="3132469"/>
            <a:chExt cx="3301954" cy="1112431"/>
          </a:xfrm>
        </p:grpSpPr>
        <p:sp>
          <p:nvSpPr>
            <p:cNvPr id="13" name="矩形 4"/>
            <p:cNvSpPr>
              <a:spLocks noChangeArrowheads="1"/>
            </p:cNvSpPr>
            <p:nvPr/>
          </p:nvSpPr>
          <p:spPr bwMode="auto">
            <a:xfrm>
              <a:off x="1742367" y="3565698"/>
              <a:ext cx="3301954" cy="679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是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一种成本较高的沟通方式，沟通的时间一般比较长，常用于解决较重大、较复杂的问题。</a:t>
              </a:r>
            </a:p>
          </p:txBody>
        </p:sp>
        <p:sp>
          <p:nvSpPr>
            <p:cNvPr id="14" name="TextBox 25"/>
            <p:cNvSpPr txBox="1"/>
            <p:nvPr/>
          </p:nvSpPr>
          <p:spPr>
            <a:xfrm>
              <a:off x="1742367" y="3132469"/>
              <a:ext cx="3201148" cy="3697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会议沟通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>
            <a:grpSpLocks/>
          </p:cNvGrpSpPr>
          <p:nvPr/>
        </p:nvGrpSpPr>
        <p:grpSpPr bwMode="auto">
          <a:xfrm>
            <a:off x="6457950" y="4395788"/>
            <a:ext cx="4679950" cy="1141412"/>
            <a:chOff x="1730309" y="3132469"/>
            <a:chExt cx="3574147" cy="1140516"/>
          </a:xfrm>
        </p:grpSpPr>
        <p:sp>
          <p:nvSpPr>
            <p:cNvPr id="16" name="矩形 4"/>
            <p:cNvSpPr>
              <a:spLocks noChangeArrowheads="1"/>
            </p:cNvSpPr>
            <p:nvPr/>
          </p:nvSpPr>
          <p:spPr bwMode="auto">
            <a:xfrm>
              <a:off x="1730309" y="3565516"/>
              <a:ext cx="3574147" cy="707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是简便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、及时的私下沟通方法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，既是</a:t>
              </a: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彼此关心或建立感情的渠道，也是探讨和研究问题的重要方式。</a:t>
              </a:r>
            </a:p>
          </p:txBody>
        </p:sp>
        <p:sp>
          <p:nvSpPr>
            <p:cNvPr id="17" name="TextBox 25"/>
            <p:cNvSpPr txBox="1"/>
            <p:nvPr/>
          </p:nvSpPr>
          <p:spPr>
            <a:xfrm>
              <a:off x="1730309" y="3132469"/>
              <a:ext cx="3212853" cy="3695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个别交谈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沟通的类别</a:t>
            </a:r>
          </a:p>
        </p:txBody>
      </p:sp>
      <p:pic>
        <p:nvPicPr>
          <p:cNvPr id="37890" name="图片 1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488" y="1268413"/>
            <a:ext cx="2879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图片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268413"/>
            <a:ext cx="2881313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图片 1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4425" y="1268413"/>
            <a:ext cx="2879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图片 2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1775" y="1268413"/>
            <a:ext cx="2879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336550" y="4292600"/>
            <a:ext cx="2881313" cy="1181100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336550" y="4356100"/>
            <a:ext cx="288131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20725">
              <a:lnSpc>
                <a:spcPct val="135000"/>
              </a:lnSpc>
            </a:pPr>
            <a:r>
              <a:rPr lang="zh-CN" altLang="en-US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上行沟通</a:t>
            </a:r>
            <a:endParaRPr lang="en-US" altLang="zh-CN" sz="16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 defTabSz="720725">
              <a:lnSpc>
                <a:spcPct val="13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指下级向上级反映情况或汇报工作的沟通；</a:t>
            </a:r>
          </a:p>
        </p:txBody>
      </p:sp>
      <p:sp>
        <p:nvSpPr>
          <p:cNvPr id="24" name="矩形 23"/>
          <p:cNvSpPr/>
          <p:nvPr/>
        </p:nvSpPr>
        <p:spPr>
          <a:xfrm>
            <a:off x="3265488" y="4292600"/>
            <a:ext cx="2879725" cy="1181100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 Box 44"/>
          <p:cNvSpPr txBox="1">
            <a:spLocks noChangeArrowheads="1"/>
          </p:cNvSpPr>
          <p:nvPr/>
        </p:nvSpPr>
        <p:spPr bwMode="auto">
          <a:xfrm>
            <a:off x="3265488" y="4356100"/>
            <a:ext cx="28797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20725">
              <a:lnSpc>
                <a:spcPct val="135000"/>
              </a:lnSpc>
            </a:pPr>
            <a:r>
              <a:rPr lang="zh-CN" altLang="en-US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下行沟通</a:t>
            </a:r>
            <a:endParaRPr lang="en-US" altLang="zh-CN" sz="16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 defTabSz="720725">
              <a:lnSpc>
                <a:spcPct val="13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上级把政策目标、制度规则等向下级传达的沟通；</a:t>
            </a:r>
          </a:p>
        </p:txBody>
      </p:sp>
      <p:sp>
        <p:nvSpPr>
          <p:cNvPr id="26" name="矩形 25"/>
          <p:cNvSpPr/>
          <p:nvPr/>
        </p:nvSpPr>
        <p:spPr>
          <a:xfrm>
            <a:off x="6194425" y="4292600"/>
            <a:ext cx="2879725" cy="1181100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6194425" y="4356100"/>
            <a:ext cx="28797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20725">
              <a:lnSpc>
                <a:spcPct val="135000"/>
              </a:lnSpc>
            </a:pPr>
            <a:r>
              <a:rPr lang="zh-CN" altLang="en-US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平行沟通</a:t>
            </a:r>
            <a:endParaRPr lang="en-US" altLang="zh-CN" sz="16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 defTabSz="720725">
              <a:lnSpc>
                <a:spcPct val="13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指组织或群体中的同级机构或同级成员之间的沟通；</a:t>
            </a:r>
          </a:p>
        </p:txBody>
      </p:sp>
      <p:sp>
        <p:nvSpPr>
          <p:cNvPr id="28" name="矩形 27"/>
          <p:cNvSpPr/>
          <p:nvPr/>
        </p:nvSpPr>
        <p:spPr>
          <a:xfrm>
            <a:off x="9121775" y="4292600"/>
            <a:ext cx="2879725" cy="1181100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9121775" y="4356100"/>
            <a:ext cx="28797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20725">
              <a:lnSpc>
                <a:spcPct val="135000"/>
              </a:lnSpc>
            </a:pPr>
            <a:r>
              <a:rPr lang="zh-CN" altLang="en-US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斜向沟通</a:t>
            </a:r>
            <a:endParaRPr lang="en-US" altLang="zh-CN" sz="1600" b="1">
              <a:solidFill>
                <a:srgbClr val="FFFF00"/>
              </a:solidFill>
              <a:latin typeface="微软雅黑"/>
              <a:ea typeface="微软雅黑"/>
              <a:cs typeface="微软雅黑"/>
            </a:endParaRPr>
          </a:p>
          <a:p>
            <a:pPr defTabSz="720725">
              <a:lnSpc>
                <a:spcPct val="13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非上下级、平级的沟通，这种沟通常带有协商性和主动性。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7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1.4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沟通的原理图</a:t>
            </a:r>
          </a:p>
        </p:txBody>
      </p:sp>
      <p:sp>
        <p:nvSpPr>
          <p:cNvPr id="2" name="圆角矩形 1"/>
          <p:cNvSpPr/>
          <p:nvPr/>
        </p:nvSpPr>
        <p:spPr>
          <a:xfrm>
            <a:off x="1417638" y="1268413"/>
            <a:ext cx="2016125" cy="2520950"/>
          </a:xfrm>
          <a:prstGeom prst="roundRect">
            <a:avLst>
              <a:gd name="adj" fmla="val 435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8042275" y="1268413"/>
            <a:ext cx="2016125" cy="2520950"/>
          </a:xfrm>
          <a:prstGeom prst="roundRect">
            <a:avLst>
              <a:gd name="adj" fmla="val 435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433763" y="1989138"/>
            <a:ext cx="3959225" cy="36036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直角三角形 6"/>
          <p:cNvSpPr/>
          <p:nvPr/>
        </p:nvSpPr>
        <p:spPr>
          <a:xfrm>
            <a:off x="7177088" y="1700213"/>
            <a:ext cx="865187" cy="649287"/>
          </a:xfrm>
          <a:prstGeom prst="rt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081463" y="2781300"/>
            <a:ext cx="3960812" cy="3603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直角三角形 8"/>
          <p:cNvSpPr/>
          <p:nvPr/>
        </p:nvSpPr>
        <p:spPr>
          <a:xfrm flipH="1" flipV="1">
            <a:off x="3433763" y="2781300"/>
            <a:ext cx="863600" cy="647700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1417638" y="4211638"/>
            <a:ext cx="8856662" cy="79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从这个原理图中我们看到，除去沟通双方之外，主要的变量就是：</a:t>
            </a:r>
            <a:r>
              <a:rPr lang="zh-CN" altLang="en-US" sz="1800" b="1" u="sng" dirty="0">
                <a:solidFill>
                  <a:srgbClr val="FFC000"/>
                </a:solidFill>
              </a:rPr>
              <a:t>编码、解码和沟通渠道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。因此，接下来对沟通不畅、沟通能力提升的分析，将围绕着这三个变量来展开。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1704975" y="1676400"/>
            <a:ext cx="1404938" cy="1709738"/>
          </a:xfrm>
          <a:prstGeom prst="flowChartProcess">
            <a:avLst/>
          </a:prstGeom>
          <a:noFill/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endParaRPr lang="en-US" altLang="zh-CN" sz="4000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甲方</a:t>
            </a:r>
            <a:endParaRPr lang="zh-CN" altLang="en-US" sz="4000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8366125" y="1700213"/>
            <a:ext cx="1403350" cy="1711325"/>
          </a:xfrm>
          <a:prstGeom prst="flowChartProcess">
            <a:avLst/>
          </a:prstGeom>
          <a:noFill/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endParaRPr lang="en-US" altLang="zh-CN" sz="4000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乙方</a:t>
            </a:r>
            <a:endParaRPr lang="zh-CN" altLang="en-US" sz="4000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6"/>
          <p:cNvSpPr txBox="1"/>
          <p:nvPr/>
        </p:nvSpPr>
        <p:spPr>
          <a:xfrm>
            <a:off x="3576638" y="1584325"/>
            <a:ext cx="1582737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/>
          <a:p>
            <a:pPr algn="just"/>
            <a:r>
              <a:rPr lang="zh-CN" b="1">
                <a:solidFill>
                  <a:srgbClr val="E36C0A"/>
                </a:solidFill>
                <a:latin typeface="Times New Roman" pitchFamily="18" charset="0"/>
                <a:ea typeface="微软雅黑"/>
                <a:cs typeface="宋体" charset="-122"/>
              </a:rPr>
              <a:t>编码（发送）</a:t>
            </a:r>
            <a:endParaRPr lang="zh-CN" sz="1200">
              <a:solidFill>
                <a:srgbClr val="000000"/>
              </a:solidFill>
              <a:latin typeface="Times New Roman" pitchFamily="18" charset="0"/>
              <a:ea typeface="微软雅黑"/>
              <a:cs typeface="宋体" charset="-122"/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5665788" y="1584325"/>
            <a:ext cx="1511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/>
          <a:p>
            <a:pPr algn="just"/>
            <a:r>
              <a:rPr lang="zh-CN" b="1">
                <a:solidFill>
                  <a:srgbClr val="00B0F0"/>
                </a:solidFill>
                <a:latin typeface="Times New Roman" pitchFamily="18" charset="0"/>
                <a:ea typeface="微软雅黑"/>
                <a:cs typeface="宋体" charset="-122"/>
              </a:rPr>
              <a:t>解码（接收）</a:t>
            </a:r>
            <a:endParaRPr lang="zh-CN" sz="1200">
              <a:solidFill>
                <a:srgbClr val="000000"/>
              </a:solidFill>
              <a:latin typeface="Times New Roman" pitchFamily="18" charset="0"/>
              <a:ea typeface="微软雅黑"/>
              <a:cs typeface="宋体" charset="-122"/>
            </a:endParaRPr>
          </a:p>
        </p:txBody>
      </p:sp>
      <p:sp>
        <p:nvSpPr>
          <p:cNvPr id="15" name="文本框 19"/>
          <p:cNvSpPr txBox="1"/>
          <p:nvPr/>
        </p:nvSpPr>
        <p:spPr>
          <a:xfrm>
            <a:off x="4368800" y="3178175"/>
            <a:ext cx="1512888" cy="3222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/>
          <a:p>
            <a:pPr algn="r"/>
            <a:r>
              <a:rPr lang="zh-CN" b="1">
                <a:solidFill>
                  <a:srgbClr val="00B0F0"/>
                </a:solidFill>
                <a:latin typeface="Times New Roman" pitchFamily="18" charset="0"/>
                <a:ea typeface="微软雅黑"/>
                <a:cs typeface="宋体" charset="-122"/>
              </a:rPr>
              <a:t>解码（接收）</a:t>
            </a:r>
            <a:endParaRPr lang="zh-CN" sz="1200">
              <a:solidFill>
                <a:srgbClr val="000000"/>
              </a:solidFill>
              <a:latin typeface="Times New Roman" pitchFamily="18" charset="0"/>
              <a:ea typeface="微软雅黑"/>
              <a:cs typeface="宋体" charset="-122"/>
            </a:endParaRPr>
          </a:p>
        </p:txBody>
      </p:sp>
      <p:sp>
        <p:nvSpPr>
          <p:cNvPr id="16" name="文本框 6"/>
          <p:cNvSpPr txBox="1"/>
          <p:nvPr/>
        </p:nvSpPr>
        <p:spPr>
          <a:xfrm>
            <a:off x="6384925" y="3178175"/>
            <a:ext cx="1582738" cy="3222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b="1" kern="100" dirty="0">
                <a:solidFill>
                  <a:srgbClr val="E36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编码</a:t>
            </a:r>
            <a:r>
              <a:rPr lang="zh-CN" b="1" kern="100" dirty="0">
                <a:solidFill>
                  <a:srgbClr val="E36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（</a:t>
            </a:r>
            <a:r>
              <a:rPr lang="zh-CN" altLang="en-US" b="1" kern="100" dirty="0">
                <a:solidFill>
                  <a:srgbClr val="E36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反馈</a:t>
            </a:r>
            <a:r>
              <a:rPr lang="zh-CN" b="1" kern="100" dirty="0">
                <a:solidFill>
                  <a:srgbClr val="E36C0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宋体" panose="02010600030101010101" pitchFamily="2" charset="-122"/>
              </a:rPr>
              <a:t>）</a:t>
            </a:r>
            <a:endParaRPr lang="zh-CN" sz="1200" kern="100" dirty="0">
              <a:latin typeface="Times New Roman" panose="02020603050405020304" pitchFamily="18" charset="0"/>
              <a:cs typeface="宋体" panose="02010600030101010101" pitchFamily="2" charset="-122"/>
            </a:endParaRPr>
          </a:p>
        </p:txBody>
      </p:sp>
      <p:sp>
        <p:nvSpPr>
          <p:cNvPr id="17" name="文本框 20"/>
          <p:cNvSpPr txBox="1"/>
          <p:nvPr/>
        </p:nvSpPr>
        <p:spPr>
          <a:xfrm>
            <a:off x="3433763" y="2359025"/>
            <a:ext cx="4608512" cy="422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 anchor="ctr"/>
          <a:lstStyle/>
          <a:p>
            <a:pPr algn="ctr"/>
            <a:r>
              <a:rPr lang="zh-CN" sz="2000" b="1">
                <a:solidFill>
                  <a:srgbClr val="00B050"/>
                </a:solidFill>
                <a:latin typeface="Times New Roman" pitchFamily="18" charset="0"/>
                <a:ea typeface="微软雅黑"/>
                <a:cs typeface="宋体" charset="-122"/>
              </a:rPr>
              <a:t>沟通渠道</a:t>
            </a:r>
            <a:endParaRPr lang="zh-CN" sz="1200">
              <a:solidFill>
                <a:srgbClr val="000000"/>
              </a:solidFill>
              <a:latin typeface="Times New Roman" pitchFamily="18" charset="0"/>
              <a:ea typeface="微软雅黑"/>
              <a:cs typeface="宋体" charset="-122"/>
            </a:endParaRPr>
          </a:p>
        </p:txBody>
      </p:sp>
      <p:sp>
        <p:nvSpPr>
          <p:cNvPr id="20" name="流程图: 过程 19"/>
          <p:cNvSpPr/>
          <p:nvPr/>
        </p:nvSpPr>
        <p:spPr>
          <a:xfrm flipV="1">
            <a:off x="1438275" y="5157788"/>
            <a:ext cx="8836025" cy="52387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5050" y="2420938"/>
            <a:ext cx="1044575" cy="104457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mpact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65538" y="2511425"/>
            <a:ext cx="863600" cy="863600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Impact" pitchFamily="34" charset="0"/>
              </a:rPr>
              <a:t>2</a:t>
            </a:r>
            <a:endParaRPr lang="zh-CN" altLang="en-US" sz="4400" dirty="0">
              <a:latin typeface="Impact" pitchFamily="34" charset="0"/>
            </a:endParaRPr>
          </a:p>
        </p:txBody>
      </p:sp>
      <p:cxnSp>
        <p:nvCxnSpPr>
          <p:cNvPr id="8" name="直接连接符 7"/>
          <p:cNvCxnSpPr>
            <a:stCxn id="6" idx="6"/>
          </p:cNvCxnSpPr>
          <p:nvPr/>
        </p:nvCxnSpPr>
        <p:spPr>
          <a:xfrm>
            <a:off x="4619625" y="2943225"/>
            <a:ext cx="4502150" cy="0"/>
          </a:xfrm>
          <a:prstGeom prst="line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4708525" y="2205038"/>
            <a:ext cx="3910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666666"/>
                </a:solidFill>
                <a:latin typeface="微软雅黑"/>
                <a:ea typeface="微软雅黑"/>
                <a:cs typeface="微软雅黑"/>
              </a:rPr>
              <a:t>为啥沟通不畅</a:t>
            </a:r>
          </a:p>
        </p:txBody>
      </p:sp>
      <p:sp>
        <p:nvSpPr>
          <p:cNvPr id="12" name="矩形 48"/>
          <p:cNvSpPr>
            <a:spLocks noChangeArrowheads="1"/>
          </p:cNvSpPr>
          <p:nvPr/>
        </p:nvSpPr>
        <p:spPr bwMode="auto">
          <a:xfrm>
            <a:off x="5359400" y="3068638"/>
            <a:ext cx="5130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从沟通渠道的角度来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从编码的角度来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分析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从解码的角度来分析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2"/>
          <p:cNvGrpSpPr>
            <a:grpSpLocks/>
          </p:cNvGrpSpPr>
          <p:nvPr/>
        </p:nvGrpSpPr>
        <p:grpSpPr bwMode="auto">
          <a:xfrm>
            <a:off x="7089775" y="1557338"/>
            <a:ext cx="4048125" cy="773112"/>
            <a:chOff x="1167472" y="1105694"/>
            <a:chExt cx="4048118" cy="773037"/>
          </a:xfrm>
        </p:grpSpPr>
        <p:sp>
          <p:nvSpPr>
            <p:cNvPr id="44" name="TextBox 25"/>
            <p:cNvSpPr txBox="1"/>
            <p:nvPr/>
          </p:nvSpPr>
          <p:spPr>
            <a:xfrm>
              <a:off x="1378610" y="1273953"/>
              <a:ext cx="3836980" cy="604778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沟通知识概述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椭圆 44"/>
            <p:cNvSpPr/>
            <p:nvPr/>
          </p:nvSpPr>
          <p:spPr bwMode="auto">
            <a:xfrm>
              <a:off x="1167472" y="1105694"/>
              <a:ext cx="504824" cy="504776"/>
            </a:xfrm>
            <a:prstGeom prst="ellipse">
              <a:avLst/>
            </a:prstGeom>
            <a:solidFill>
              <a:srgbClr val="88E70F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1">
                      <a:alpha val="99000"/>
                    </a:schemeClr>
                  </a:solidFill>
                  <a:latin typeface="Arial Black" pitchFamily="34" charset="0"/>
                  <a:cs typeface="Arial" pitchFamily="34" charset="0"/>
                </a:rPr>
                <a:t>1</a:t>
              </a:r>
              <a:endParaRPr lang="zh-CN" altLang="en-US" sz="3200" b="1" dirty="0">
                <a:solidFill>
                  <a:schemeClr val="bg1">
                    <a:alpha val="99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2530" name="组合 45"/>
          <p:cNvGrpSpPr>
            <a:grpSpLocks/>
          </p:cNvGrpSpPr>
          <p:nvPr/>
        </p:nvGrpSpPr>
        <p:grpSpPr bwMode="auto">
          <a:xfrm>
            <a:off x="7091363" y="2565400"/>
            <a:ext cx="4046537" cy="811213"/>
            <a:chOff x="1169260" y="2041798"/>
            <a:chExt cx="4046330" cy="811138"/>
          </a:xfrm>
        </p:grpSpPr>
        <p:sp>
          <p:nvSpPr>
            <p:cNvPr id="47" name="TextBox 29"/>
            <p:cNvSpPr txBox="1"/>
            <p:nvPr/>
          </p:nvSpPr>
          <p:spPr>
            <a:xfrm>
              <a:off x="1404198" y="2248154"/>
              <a:ext cx="3811392" cy="604782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为啥沟通不畅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椭圆 47"/>
            <p:cNvSpPr/>
            <p:nvPr/>
          </p:nvSpPr>
          <p:spPr bwMode="auto">
            <a:xfrm>
              <a:off x="1169260" y="2041798"/>
              <a:ext cx="501624" cy="501604"/>
            </a:xfrm>
            <a:prstGeom prst="ellipse">
              <a:avLst/>
            </a:prstGeom>
            <a:solidFill>
              <a:srgbClr val="88E70F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1">
                      <a:alpha val="99000"/>
                    </a:schemeClr>
                  </a:solidFill>
                  <a:latin typeface="Arial Black" pitchFamily="34" charset="0"/>
                  <a:cs typeface="Arial" pitchFamily="34" charset="0"/>
                </a:rPr>
                <a:t>2</a:t>
              </a:r>
              <a:endParaRPr lang="zh-CN" altLang="en-US" sz="3200" b="1" dirty="0">
                <a:solidFill>
                  <a:schemeClr val="bg1">
                    <a:alpha val="99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2531" name="组合 48"/>
          <p:cNvGrpSpPr>
            <a:grpSpLocks/>
          </p:cNvGrpSpPr>
          <p:nvPr/>
        </p:nvGrpSpPr>
        <p:grpSpPr bwMode="auto">
          <a:xfrm>
            <a:off x="7089775" y="3644900"/>
            <a:ext cx="4048125" cy="792163"/>
            <a:chOff x="1167472" y="2977902"/>
            <a:chExt cx="4048118" cy="792088"/>
          </a:xfrm>
        </p:grpSpPr>
        <p:sp>
          <p:nvSpPr>
            <p:cNvPr id="50" name="TextBox 31"/>
            <p:cNvSpPr txBox="1"/>
            <p:nvPr/>
          </p:nvSpPr>
          <p:spPr>
            <a:xfrm>
              <a:off x="1404010" y="3165209"/>
              <a:ext cx="3811580" cy="60478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沟通能力提升</a:t>
              </a:r>
            </a:p>
          </p:txBody>
        </p:sp>
        <p:sp>
          <p:nvSpPr>
            <p:cNvPr id="51" name="椭圆 50"/>
            <p:cNvSpPr/>
            <p:nvPr/>
          </p:nvSpPr>
          <p:spPr bwMode="auto">
            <a:xfrm>
              <a:off x="1167472" y="2977902"/>
              <a:ext cx="523874" cy="523825"/>
            </a:xfrm>
            <a:prstGeom prst="ellipse">
              <a:avLst/>
            </a:prstGeom>
            <a:solidFill>
              <a:srgbClr val="88E70F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1">
                      <a:alpha val="99000"/>
                    </a:schemeClr>
                  </a:solidFill>
                  <a:latin typeface="Arial Black" pitchFamily="34" charset="0"/>
                  <a:cs typeface="Arial" pitchFamily="34" charset="0"/>
                </a:rPr>
                <a:t>3</a:t>
              </a:r>
              <a:endParaRPr lang="zh-CN" altLang="en-US" sz="3200" b="1" dirty="0">
                <a:solidFill>
                  <a:schemeClr val="bg1">
                    <a:alpha val="99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grpSp>
        <p:nvGrpSpPr>
          <p:cNvPr id="22532" name="组合 51"/>
          <p:cNvGrpSpPr>
            <a:grpSpLocks/>
          </p:cNvGrpSpPr>
          <p:nvPr/>
        </p:nvGrpSpPr>
        <p:grpSpPr bwMode="auto">
          <a:xfrm>
            <a:off x="7089775" y="4724400"/>
            <a:ext cx="4048125" cy="792163"/>
            <a:chOff x="1167472" y="2977902"/>
            <a:chExt cx="4048118" cy="792088"/>
          </a:xfrm>
        </p:grpSpPr>
        <p:sp>
          <p:nvSpPr>
            <p:cNvPr id="53" name="TextBox 34"/>
            <p:cNvSpPr txBox="1"/>
            <p:nvPr/>
          </p:nvSpPr>
          <p:spPr>
            <a:xfrm>
              <a:off x="1404010" y="3165209"/>
              <a:ext cx="3811580" cy="604781"/>
            </a:xfrm>
            <a:prstGeom prst="roundRect">
              <a:avLst>
                <a:gd name="adj" fmla="val 8176"/>
              </a:avLst>
            </a:prstGeom>
            <a:noFill/>
            <a:ln w="19050">
              <a:solidFill>
                <a:schemeClr val="bg1">
                  <a:lumMod val="65000"/>
                </a:schemeClr>
              </a:solidFill>
            </a:ln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职</a:t>
              </a:r>
              <a:r>
                <a:rPr lang="zh-CN" altLang="en-US" sz="2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场沟通理念</a:t>
              </a:r>
              <a:endParaRPr lang="zh-CN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椭圆 53"/>
            <p:cNvSpPr/>
            <p:nvPr/>
          </p:nvSpPr>
          <p:spPr bwMode="auto">
            <a:xfrm>
              <a:off x="1167472" y="2977902"/>
              <a:ext cx="523874" cy="523825"/>
            </a:xfrm>
            <a:prstGeom prst="ellipse">
              <a:avLst/>
            </a:prstGeom>
            <a:solidFill>
              <a:srgbClr val="88E70F"/>
            </a:solidFill>
            <a:ln w="76200">
              <a:solidFill>
                <a:srgbClr val="D9D9D9">
                  <a:alpha val="63922"/>
                </a:srgbClr>
              </a:solidFill>
              <a:headEnd type="none" w="med" len="med"/>
              <a:tailEnd type="none" w="med" len="me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anchor="ctr"/>
            <a:lstStyle/>
            <a:p>
              <a:pPr algn="ctr" defTabSz="91409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3200" b="1" dirty="0">
                  <a:solidFill>
                    <a:schemeClr val="bg1">
                      <a:alpha val="99000"/>
                    </a:schemeClr>
                  </a:solidFill>
                  <a:latin typeface="Arial Black" pitchFamily="34" charset="0"/>
                  <a:cs typeface="Arial" pitchFamily="34" charset="0"/>
                </a:rPr>
                <a:t>4</a:t>
              </a:r>
              <a:endParaRPr lang="zh-CN" altLang="en-US" sz="3200" b="1" dirty="0">
                <a:solidFill>
                  <a:schemeClr val="bg1">
                    <a:alpha val="99000"/>
                  </a:schemeClr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/>
            </a:extLst>
          </a:blip>
          <a:srcRect/>
          <a:stretch/>
        </p:blipFill>
        <p:spPr>
          <a:xfrm>
            <a:off x="811974" y="1820600"/>
            <a:ext cx="5905932" cy="3600400"/>
          </a:xfrm>
          <a:prstGeom prst="roundRect">
            <a:avLst>
              <a:gd name="adj" fmla="val 1643"/>
            </a:avLst>
          </a:prstGeom>
          <a:noFill/>
          <a:ln>
            <a:solidFill>
              <a:schemeClr val="bg1"/>
            </a:solidFill>
          </a:ln>
        </p:spPr>
      </p:pic>
      <p:sp>
        <p:nvSpPr>
          <p:cNvPr id="4" name="圆角矩形 3"/>
          <p:cNvSpPr/>
          <p:nvPr/>
        </p:nvSpPr>
        <p:spPr>
          <a:xfrm>
            <a:off x="704850" y="1724025"/>
            <a:ext cx="6119813" cy="3792538"/>
          </a:xfrm>
          <a:prstGeom prst="roundRect">
            <a:avLst>
              <a:gd name="adj" fmla="val 1387"/>
            </a:avLst>
          </a:prstGeom>
          <a:noFill/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454150" y="1660525"/>
            <a:ext cx="6731000" cy="35290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1704975" y="2205038"/>
            <a:ext cx="6264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704975" y="2225675"/>
            <a:ext cx="6264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/>
          <p:cNvSpPr txBox="1"/>
          <p:nvPr/>
        </p:nvSpPr>
        <p:spPr>
          <a:xfrm>
            <a:off x="2065338" y="1793875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没有</a:t>
            </a:r>
            <a:r>
              <a:rPr lang="zh-CN" altLang="en-US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主动去开启沟通渠道</a:t>
            </a:r>
            <a:endParaRPr lang="en-US" altLang="zh-CN" b="1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04975" y="1833563"/>
            <a:ext cx="287338" cy="288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>
                <a:solidFill>
                  <a:srgbClr val="FFFFFF"/>
                </a:solidFill>
                <a:latin typeface="Impact" pitchFamily="34" charset="0"/>
                <a:ea typeface="Tahoma" pitchFamily="34" charset="0"/>
                <a:cs typeface="Times New Roman" pitchFamily="18" charset="0"/>
              </a:rPr>
              <a:t>1</a:t>
            </a:r>
            <a:endParaRPr lang="zh-CN" altLang="en-US">
              <a:solidFill>
                <a:srgbClr val="FFFFFF"/>
              </a:solidFill>
              <a:latin typeface="Impact" pitchFamily="34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1651000" y="3644900"/>
            <a:ext cx="6335713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沟通就是为了“了解自已，了解别人”、“发现他人的需要，展现自已的需要”。因此，一旦沟通缺失，就容易产生隔膜，长此以往，将造成不可挽回的不良后果。而沟通的缺失，往往是沟通双方不够主动所造成的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0967" name="图片 4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5975" y="1660525"/>
            <a:ext cx="2352675" cy="352901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454150" y="1660525"/>
            <a:ext cx="6731000" cy="35290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3" name="直接连接符 42"/>
          <p:cNvCxnSpPr/>
          <p:nvPr/>
        </p:nvCxnSpPr>
        <p:spPr>
          <a:xfrm>
            <a:off x="1704975" y="2205038"/>
            <a:ext cx="6264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1704975" y="2225675"/>
            <a:ext cx="6264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25"/>
          <p:cNvSpPr txBox="1"/>
          <p:nvPr/>
        </p:nvSpPr>
        <p:spPr>
          <a:xfrm>
            <a:off x="2065338" y="1793875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没有选择合适的沟通渠道</a:t>
            </a:r>
            <a:endParaRPr lang="en-US" altLang="zh-CN" b="1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704975" y="1833563"/>
            <a:ext cx="287338" cy="288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Impact" panose="020B0806030902050204" pitchFamily="34" charset="0"/>
              </a:rPr>
              <a:t>2</a:t>
            </a:r>
            <a:endParaRPr lang="zh-CN" altLang="en-US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4"/>
          <p:cNvSpPr txBox="1">
            <a:spLocks noChangeArrowheads="1"/>
          </p:cNvSpPr>
          <p:nvPr/>
        </p:nvSpPr>
        <p:spPr bwMode="auto">
          <a:xfrm>
            <a:off x="1651000" y="3933825"/>
            <a:ext cx="6335713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比如说，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应当用正式沟通的事情，却采用了非正式沟通的方式进行；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或者，是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应当采用非正式沟通的事情却错误地以正式沟通形式</a:t>
            </a: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进行，请您尝试举个例子吧：）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1991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5975" y="1660525"/>
            <a:ext cx="2352675" cy="352901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54150" y="1660525"/>
            <a:ext cx="6731000" cy="352901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>
            <a:off x="1704975" y="2205038"/>
            <a:ext cx="6264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04975" y="2225675"/>
            <a:ext cx="626427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25"/>
          <p:cNvSpPr txBox="1"/>
          <p:nvPr/>
        </p:nvSpPr>
        <p:spPr>
          <a:xfrm>
            <a:off x="2065338" y="1793875"/>
            <a:ext cx="45370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没有营造融洽的沟通氛围</a:t>
            </a:r>
            <a:endParaRPr lang="en-US" altLang="zh-CN" b="1" kern="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04975" y="1833563"/>
            <a:ext cx="287338" cy="2889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Impact" panose="020B0806030902050204" pitchFamily="34" charset="0"/>
              </a:rPr>
              <a:t>3</a:t>
            </a:r>
            <a:endParaRPr lang="zh-CN" altLang="en-US" dirty="0"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1651000" y="2997200"/>
            <a:ext cx="6335713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良好沟通的先决条件是和谐的气氛。这种氛围，与人的心理感受息息相关。</a:t>
            </a:r>
            <a:r>
              <a:rPr lang="zh-CN" altLang="en-US" b="1" dirty="0">
                <a:solidFill>
                  <a:srgbClr val="FF0000"/>
                </a:solidFill>
              </a:rPr>
              <a:t>人际沟通最忌讳的，就是一脸死相。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如果沟通者的态度傲慢无礼、粗暴易怒、虚情假意等，就容易形成防御性的沟通氛围。在防御性的氛围下，人们变得谨慎和退缩，有两种表现，一种是沉默以自保；一种是反攻，致力于证明自己正确，且有时会变得偏激，这都会影响沟通的效果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015" name="图片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5975" y="1660525"/>
            <a:ext cx="2352675" cy="352901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0363" y="1412875"/>
            <a:ext cx="6005512" cy="40052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流程图: 过程 12"/>
          <p:cNvSpPr/>
          <p:nvPr/>
        </p:nvSpPr>
        <p:spPr>
          <a:xfrm>
            <a:off x="7610475" y="1700213"/>
            <a:ext cx="3959225" cy="542925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 语言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表达能力不佳或欠缺</a:t>
            </a:r>
          </a:p>
        </p:txBody>
      </p:sp>
      <p:sp>
        <p:nvSpPr>
          <p:cNvPr id="2" name="直角三角形 1"/>
          <p:cNvSpPr/>
          <p:nvPr/>
        </p:nvSpPr>
        <p:spPr>
          <a:xfrm>
            <a:off x="11445875" y="1484313"/>
            <a:ext cx="123825" cy="215900"/>
          </a:xfrm>
          <a:prstGeom prst="rtTriangle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412875" y="3429000"/>
            <a:ext cx="36718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412875" y="5418138"/>
            <a:ext cx="36718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412875" y="3573463"/>
            <a:ext cx="3671888" cy="17526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层次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不清，观点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不明；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逻辑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混乱，没有条理；</a:t>
            </a:r>
          </a:p>
          <a:p>
            <a:pPr algn="ctr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啰嗦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重复，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模棱两可；</a:t>
            </a:r>
            <a:endParaRPr lang="en-US" altLang="zh-CN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词不达意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，表述不清。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5440363" y="1412875"/>
            <a:ext cx="6005512" cy="40068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流程图: 过程 12"/>
          <p:cNvSpPr/>
          <p:nvPr/>
        </p:nvSpPr>
        <p:spPr>
          <a:xfrm>
            <a:off x="7610475" y="1700213"/>
            <a:ext cx="3959225" cy="542925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 不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懂得说话的技巧或艺术</a:t>
            </a:r>
          </a:p>
        </p:txBody>
      </p:sp>
      <p:sp>
        <p:nvSpPr>
          <p:cNvPr id="2" name="直角三角形 1"/>
          <p:cNvSpPr/>
          <p:nvPr/>
        </p:nvSpPr>
        <p:spPr>
          <a:xfrm>
            <a:off x="11445875" y="1484313"/>
            <a:ext cx="123825" cy="215900"/>
          </a:xfrm>
          <a:prstGeom prst="rtTriangle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412875" y="3429000"/>
            <a:ext cx="36718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412875" y="5418138"/>
            <a:ext cx="36718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412875" y="3573463"/>
            <a:ext cx="3671888" cy="16494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某人请客，见还有人没来，就说：“该来的怎么还没来？”已经来了的一些人自感不受欢迎，便拂袖而去。请客者又说：“不该走的怎么又走了？”于是，其他没走的人也都走了。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610475" y="1412875"/>
            <a:ext cx="3835400" cy="40068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流程图: 过程 12"/>
          <p:cNvSpPr/>
          <p:nvPr/>
        </p:nvSpPr>
        <p:spPr>
          <a:xfrm>
            <a:off x="7610475" y="1700213"/>
            <a:ext cx="3959225" cy="542925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 未能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充分传达自己的信息</a:t>
            </a:r>
          </a:p>
        </p:txBody>
      </p:sp>
      <p:sp>
        <p:nvSpPr>
          <p:cNvPr id="2" name="直角三角形 1"/>
          <p:cNvSpPr/>
          <p:nvPr/>
        </p:nvSpPr>
        <p:spPr>
          <a:xfrm>
            <a:off x="11445875" y="1484313"/>
            <a:ext cx="123825" cy="215900"/>
          </a:xfrm>
          <a:prstGeom prst="rtTriangle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1412875" y="1412875"/>
            <a:ext cx="59039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412875" y="908050"/>
            <a:ext cx="10039350" cy="41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沟通是一个信息交流的过程。如果双方所掌握的信息不足或极不对称，将大大降低沟通效果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流程图: 过程 11"/>
          <p:cNvSpPr/>
          <p:nvPr/>
        </p:nvSpPr>
        <p:spPr>
          <a:xfrm>
            <a:off x="1412875" y="4987925"/>
            <a:ext cx="5903913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案例：黑人的愿望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412875" y="1557338"/>
            <a:ext cx="5903913" cy="325913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黑人，在沙漠中走了三天三夜，又渴又饿，突然他发现了一个神灯，他惊讶，好奇地对神灯说：“神灯啊，神灯，你听见我的声音了吗？”神灯真的冒了一阵烟，神灯说：“主人啊，是您救了我，我可以满足您三个愿望。”黑人欣喜若狂，马上就想出了三个愿望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．我要水，我要天天喝水；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．我要变白；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．我要天天能看到女人的臀部；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突然，黑人变了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，他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居然变成了一只白色的马桶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  <p:bldP spid="1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1412875" y="1608138"/>
            <a:ext cx="97250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412875" y="5418138"/>
            <a:ext cx="97234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412875" y="4256088"/>
            <a:ext cx="9725025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我们从上面这个公式看到，文字语言沟通效果所占有的比例还不足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10%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，可见，我们通过传真、书信、短信、网络聊天软件、邮件等方式沟通是非常具有局限性的。因此，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能当面沟通的，绝不打电话；能打电话的，绝不发短信（邮件、网络聊天）；必须发邮件的，要尽量辅以电话的方式进行进一步沟通。</a:t>
            </a:r>
          </a:p>
        </p:txBody>
      </p:sp>
      <p:sp>
        <p:nvSpPr>
          <p:cNvPr id="8" name="流程图: 过程 7"/>
          <p:cNvSpPr/>
          <p:nvPr/>
        </p:nvSpPr>
        <p:spPr>
          <a:xfrm>
            <a:off x="1412875" y="1125538"/>
            <a:ext cx="9725025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 未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注重非语言信息的应用</a:t>
            </a:r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412875" y="1773238"/>
            <a:ext cx="9723438" cy="409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有人总结出如下的公式：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5" name="图示 14"/>
          <p:cNvGraphicFramePr/>
          <p:nvPr/>
        </p:nvGraphicFramePr>
        <p:xfrm>
          <a:off x="1413298" y="2348880"/>
          <a:ext cx="9723601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950" y="1412875"/>
            <a:ext cx="6003925" cy="400526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0" name="流程图: 过程 9"/>
          <p:cNvSpPr/>
          <p:nvPr/>
        </p:nvSpPr>
        <p:spPr>
          <a:xfrm>
            <a:off x="7610475" y="1700213"/>
            <a:ext cx="3959225" cy="542925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 未能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有效控制自己的情绪</a:t>
            </a:r>
          </a:p>
        </p:txBody>
      </p:sp>
      <p:sp>
        <p:nvSpPr>
          <p:cNvPr id="11" name="直角三角形 10"/>
          <p:cNvSpPr/>
          <p:nvPr/>
        </p:nvSpPr>
        <p:spPr>
          <a:xfrm>
            <a:off x="11445875" y="1484313"/>
            <a:ext cx="123825" cy="215900"/>
          </a:xfrm>
          <a:prstGeom prst="rtTriangle">
            <a:avLst/>
          </a:prstGeom>
          <a:solidFill>
            <a:srgbClr val="C49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1412875" y="1412875"/>
            <a:ext cx="36718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412875" y="5418138"/>
            <a:ext cx="36718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412875" y="1604963"/>
            <a:ext cx="3671888" cy="19685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如果在沟通的过程中，因出现分歧或不够理性，导致情绪失控，不仅不能够实现沟通的效果，反而会造成完全相反的效果。情绪控制不佳，很容易因冲动而失去理性，说了不该说的话，做了不该做的决定。</a:t>
            </a:r>
          </a:p>
        </p:txBody>
      </p: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417638" y="3651250"/>
            <a:ext cx="3671887" cy="168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而一旦这样，往往需要花费极大的代价来弥补，正是所谓的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“一言既出，驷马难追”、“病从口入，祸从口出”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，甚至于让事情不可挽回，造成无法弥补的终生遗憾！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7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2.3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从解码的角度来分析</a:t>
            </a:r>
          </a:p>
        </p:txBody>
      </p:sp>
      <p:sp>
        <p:nvSpPr>
          <p:cNvPr id="49154" name="TextBox 11"/>
          <p:cNvSpPr txBox="1">
            <a:spLocks noChangeArrowheads="1"/>
          </p:cNvSpPr>
          <p:nvPr/>
        </p:nvSpPr>
        <p:spPr bwMode="auto">
          <a:xfrm>
            <a:off x="1412875" y="1263650"/>
            <a:ext cx="1438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倾听误区</a:t>
            </a:r>
          </a:p>
        </p:txBody>
      </p:sp>
      <p:sp>
        <p:nvSpPr>
          <p:cNvPr id="10" name="矩形 9"/>
          <p:cNvSpPr/>
          <p:nvPr/>
        </p:nvSpPr>
        <p:spPr>
          <a:xfrm>
            <a:off x="2851150" y="1246188"/>
            <a:ext cx="2525713" cy="404812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没有准确地理解对方</a:t>
            </a:r>
          </a:p>
        </p:txBody>
      </p:sp>
      <p:sp>
        <p:nvSpPr>
          <p:cNvPr id="11" name="矩形 10"/>
          <p:cNvSpPr/>
          <p:nvPr/>
        </p:nvSpPr>
        <p:spPr>
          <a:xfrm>
            <a:off x="1417638" y="1196975"/>
            <a:ext cx="4032250" cy="503238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2875" y="1935163"/>
            <a:ext cx="4037013" cy="37703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美国知名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主持人林克莱特一天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在电视节目中访问一名小朋友，问他说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你长大后想要做什么呀？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小朋友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天真的回答：“我要当飞机的驾驶员！”林克莱特接着问：“如果有一天，你的飞机飞到太平洋上空所有引擎都熄火了，你会怎么办？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小朋友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想了想说：“我会先告诉坐在飞机上的人绑好安全带，然后我挂上我的降落伞跳出去。”</a:t>
            </a:r>
          </a:p>
        </p:txBody>
      </p:sp>
      <p:pic>
        <p:nvPicPr>
          <p:cNvPr id="49158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5150" y="1196975"/>
            <a:ext cx="6069013" cy="43926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框 1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2.3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从解码的角度来分析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2875" y="1470025"/>
            <a:ext cx="4972050" cy="23907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当现场的观众笑的东倒西歪时。没想到，孩子的两行热泪夺眶而出，其悲悯之情远非笔墨所能形容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于是，林克莱特问他说：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“为什么要这么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做呢？”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小孩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的答案透露出一个孩子真挚的想法：“我要去拿燃料，我还要回来！！”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全场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没有人再笑了，顿时静默下来。</a:t>
            </a:r>
          </a:p>
        </p:txBody>
      </p:sp>
      <p:sp>
        <p:nvSpPr>
          <p:cNvPr id="12" name="矩形 11"/>
          <p:cNvSpPr/>
          <p:nvPr/>
        </p:nvSpPr>
        <p:spPr>
          <a:xfrm>
            <a:off x="1412875" y="4432300"/>
            <a:ext cx="5045075" cy="137318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" name="矩形 3"/>
          <p:cNvSpPr>
            <a:spLocks noChangeArrowheads="1"/>
          </p:cNvSpPr>
          <p:nvPr/>
        </p:nvSpPr>
        <p:spPr bwMode="auto">
          <a:xfrm>
            <a:off x="1633538" y="4616450"/>
            <a:ext cx="4679950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当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你听别人说话时，你真的听懂他说的意思吗？如果不懂，就请别人说完吧！并且，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请不要把自己的意思，投射到别人的身上。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1412875" y="1196975"/>
            <a:ext cx="504507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2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0525" y="1187450"/>
            <a:ext cx="4686300" cy="463867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5050" y="2420938"/>
            <a:ext cx="1044575" cy="104457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mpact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65538" y="2511425"/>
            <a:ext cx="863600" cy="863600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Impact" pitchFamily="34" charset="0"/>
              </a:rPr>
              <a:t>1</a:t>
            </a:r>
            <a:endParaRPr lang="zh-CN" altLang="en-US" sz="4400" dirty="0">
              <a:latin typeface="Impact" pitchFamily="34" charset="0"/>
            </a:endParaRPr>
          </a:p>
        </p:txBody>
      </p:sp>
      <p:cxnSp>
        <p:nvCxnSpPr>
          <p:cNvPr id="8" name="直接连接符 7"/>
          <p:cNvCxnSpPr>
            <a:stCxn id="6" idx="6"/>
          </p:cNvCxnSpPr>
          <p:nvPr/>
        </p:nvCxnSpPr>
        <p:spPr>
          <a:xfrm>
            <a:off x="4619625" y="2943225"/>
            <a:ext cx="4502150" cy="0"/>
          </a:xfrm>
          <a:prstGeom prst="line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4708525" y="2205038"/>
            <a:ext cx="3910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666666"/>
                </a:solidFill>
                <a:latin typeface="微软雅黑"/>
                <a:ea typeface="微软雅黑"/>
                <a:cs typeface="微软雅黑"/>
              </a:rPr>
              <a:t>沟通知识概述</a:t>
            </a:r>
          </a:p>
        </p:txBody>
      </p:sp>
      <p:sp>
        <p:nvSpPr>
          <p:cNvPr id="12" name="矩形 48"/>
          <p:cNvSpPr>
            <a:spLocks noChangeArrowheads="1"/>
          </p:cNvSpPr>
          <p:nvPr/>
        </p:nvSpPr>
        <p:spPr bwMode="auto">
          <a:xfrm>
            <a:off x="5359400" y="3068638"/>
            <a:ext cx="40513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沟通的定义及作用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沟通的重要性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沟通的类别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沟通的原理图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7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2.3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从解码的角度来分析</a:t>
            </a:r>
          </a:p>
        </p:txBody>
      </p:sp>
      <p:sp>
        <p:nvSpPr>
          <p:cNvPr id="51202" name="TextBox 11"/>
          <p:cNvSpPr txBox="1">
            <a:spLocks noChangeArrowheads="1"/>
          </p:cNvSpPr>
          <p:nvPr/>
        </p:nvSpPr>
        <p:spPr bwMode="auto">
          <a:xfrm>
            <a:off x="1412875" y="1263650"/>
            <a:ext cx="1827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同理心缺失</a:t>
            </a:r>
          </a:p>
        </p:txBody>
      </p:sp>
      <p:sp>
        <p:nvSpPr>
          <p:cNvPr id="10" name="矩形 9"/>
          <p:cNvSpPr/>
          <p:nvPr/>
        </p:nvSpPr>
        <p:spPr>
          <a:xfrm>
            <a:off x="3240088" y="1246188"/>
            <a:ext cx="2136775" cy="404812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未能换位思考</a:t>
            </a:r>
          </a:p>
        </p:txBody>
      </p:sp>
      <p:sp>
        <p:nvSpPr>
          <p:cNvPr id="11" name="矩形 10"/>
          <p:cNvSpPr/>
          <p:nvPr/>
        </p:nvSpPr>
        <p:spPr>
          <a:xfrm>
            <a:off x="1417638" y="1196975"/>
            <a:ext cx="4032250" cy="503238"/>
          </a:xfrm>
          <a:prstGeom prst="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2875" y="1935163"/>
            <a:ext cx="4037013" cy="28892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一只小猪、一只绵羊和一头乳牛，被关在同一个栅栏里。有一天，当牧人捉住小猪时，它大声嗥叫，猛烈地抗拒。绵羊和乳牛讨厌它的嗥叫，便说：“他也常常捉我们，我们并不大呼小叫！”</a:t>
            </a:r>
          </a:p>
          <a:p>
            <a:pPr indent="457200" fontAlgn="auto">
              <a:lnSpc>
                <a:spcPct val="14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小猪听了后回答道：“捉你们和捉我完全是两回事，他捉你们，只是要你们的毛和乳汁，但是捉住我却是要我的命啊！”</a:t>
            </a:r>
          </a:p>
        </p:txBody>
      </p:sp>
      <p:pic>
        <p:nvPicPr>
          <p:cNvPr id="51206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8" y="1185863"/>
            <a:ext cx="5622925" cy="36385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1412875" y="5010150"/>
            <a:ext cx="9875838" cy="79533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560513" y="5051425"/>
            <a:ext cx="9728200" cy="728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很多人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常带着有色眼镜与对方沟通，或有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选择地接受信息，选择性失明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，不能够客观的、就事论事、实事求是的去分析沟通信息，不能换位思考，缺乏同理心。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7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5050" y="2420938"/>
            <a:ext cx="1044575" cy="104457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mpact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65538" y="2511425"/>
            <a:ext cx="863600" cy="863600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Impact" pitchFamily="34" charset="0"/>
              </a:rPr>
              <a:t>3</a:t>
            </a:r>
            <a:endParaRPr lang="zh-CN" altLang="en-US" sz="4400" dirty="0">
              <a:latin typeface="Impact" pitchFamily="34" charset="0"/>
            </a:endParaRPr>
          </a:p>
        </p:txBody>
      </p:sp>
      <p:cxnSp>
        <p:nvCxnSpPr>
          <p:cNvPr id="8" name="直接连接符 7"/>
          <p:cNvCxnSpPr>
            <a:stCxn id="6" idx="6"/>
          </p:cNvCxnSpPr>
          <p:nvPr/>
        </p:nvCxnSpPr>
        <p:spPr>
          <a:xfrm>
            <a:off x="4619625" y="2943225"/>
            <a:ext cx="4502150" cy="0"/>
          </a:xfrm>
          <a:prstGeom prst="line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28" name="TextBox 3"/>
          <p:cNvSpPr txBox="1">
            <a:spLocks noChangeArrowheads="1"/>
          </p:cNvSpPr>
          <p:nvPr/>
        </p:nvSpPr>
        <p:spPr bwMode="auto">
          <a:xfrm>
            <a:off x="4708525" y="2205038"/>
            <a:ext cx="3910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666666"/>
                </a:solidFill>
                <a:latin typeface="微软雅黑"/>
                <a:ea typeface="微软雅黑"/>
                <a:cs typeface="微软雅黑"/>
              </a:rPr>
              <a:t>沟通能力提升</a:t>
            </a:r>
          </a:p>
        </p:txBody>
      </p:sp>
      <p:sp>
        <p:nvSpPr>
          <p:cNvPr id="12" name="矩形 48"/>
          <p:cNvSpPr>
            <a:spLocks noChangeArrowheads="1"/>
          </p:cNvSpPr>
          <p:nvPr/>
        </p:nvSpPr>
        <p:spPr bwMode="auto">
          <a:xfrm>
            <a:off x="5359400" y="3068638"/>
            <a:ext cx="5130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从沟通渠道的角度来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从编码的角度来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从解码的角度来提升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从沟通渠道的角度来提升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1412875" y="1628775"/>
            <a:ext cx="97250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2209800" y="1208088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1.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主动开启沟通渠道</a:t>
            </a:r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412875" y="1773238"/>
            <a:ext cx="4179888" cy="2633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似乎，很少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有员工会主动找上级沟通，对上级有天然的畏惧心理，怕打扰上司，怕自己的心思被领导洞悉，怕暴露自己的缺点等等，但如果我们不主动、不及时地跟上级沟通，就无法及时和上级达成工作进度的一致或获得领导的指导，无法准确领会上级的建议或意见，带着猜想做事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最终导致做无用功，自己的努力白费。</a:t>
            </a: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1417638" y="4521200"/>
            <a:ext cx="9720262" cy="10144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如果下属不够主动，领导就要主动些，要通过主动沟通，来关心下属，关注工作。不要说，我只要结果，如果不注重过程，何来好的结果？更不能等到下属递出离职申请了，才顿感措手不及，平时哪儿去了？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为什么平时不主动跟下属沟通呢？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1417638" y="5661025"/>
            <a:ext cx="97250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255" name="图片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762000"/>
            <a:ext cx="7620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5745163" y="1019175"/>
            <a:ext cx="5248275" cy="32734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从沟通渠道的角度来提升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1412875" y="1628775"/>
            <a:ext cx="97250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5" name="TextBox 11"/>
          <p:cNvSpPr txBox="1">
            <a:spLocks noChangeArrowheads="1"/>
          </p:cNvSpPr>
          <p:nvPr/>
        </p:nvSpPr>
        <p:spPr bwMode="auto">
          <a:xfrm>
            <a:off x="2209800" y="1208088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选择合适的沟通渠道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1773238"/>
            <a:ext cx="9721850" cy="72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沟通渠道是指信息传播者传递信息的途径，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渠道的选择直接关系到传播效果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，因此，选择合适的沟通渠道是必要的。比如：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1412875" y="2562225"/>
            <a:ext cx="4679950" cy="16494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）为了达到信息的充分传播，能当面沟通的，就尽量不要电话；能电话沟通的，就不要用短信、网络即时通讯工具（如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QQ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Skype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msn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等）或邮件。另外，一般短信或邮件的信息沟通，还要辅以电话的方式，给予必要的补充或强调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17638" y="5661025"/>
            <a:ext cx="97250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79" name="图片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76200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矩形 3"/>
          <p:cNvSpPr>
            <a:spLocks noChangeArrowheads="1"/>
          </p:cNvSpPr>
          <p:nvPr/>
        </p:nvSpPr>
        <p:spPr bwMode="auto">
          <a:xfrm>
            <a:off x="6454775" y="2562225"/>
            <a:ext cx="4679950" cy="101441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）为了保持必要的书面凭证，那么，除了面对面沟通或电话沟通之外，则要辅以书面文件或邮件以作为重要的沟通证明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1412875" y="4640263"/>
            <a:ext cx="4676775" cy="72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）表扬一般通过正式沟通渠道，而批评则一般通过非正式渠道，如私下里单独沟通。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矩形 3"/>
          <p:cNvSpPr>
            <a:spLocks noChangeArrowheads="1"/>
          </p:cNvSpPr>
          <p:nvPr/>
        </p:nvSpPr>
        <p:spPr bwMode="auto">
          <a:xfrm>
            <a:off x="6454775" y="4005263"/>
            <a:ext cx="4679950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）需要全体人员知会或集思广益、头脑风暴的沟通，采取会议形式，而需要保密的事项，特别是仅限于极少数人拥有知情权的沟通，则要采取单独沟通的方式。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6242050" y="2636838"/>
            <a:ext cx="0" cy="302418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8" grpId="0"/>
      <p:bldP spid="29" grpId="0"/>
      <p:bldP spid="3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412875" y="1628775"/>
            <a:ext cx="5335588" cy="394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5298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8463" y="1628775"/>
            <a:ext cx="4389437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从沟通渠道的角度来提升</a:t>
            </a:r>
          </a:p>
        </p:txBody>
      </p:sp>
      <p:sp>
        <p:nvSpPr>
          <p:cNvPr id="55300" name="TextBox 11"/>
          <p:cNvSpPr txBox="1">
            <a:spLocks noChangeArrowheads="1"/>
          </p:cNvSpPr>
          <p:nvPr/>
        </p:nvSpPr>
        <p:spPr bwMode="auto">
          <a:xfrm>
            <a:off x="2209800" y="1208088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3.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用真诚营造融洽的沟通氛围</a:t>
            </a:r>
          </a:p>
        </p:txBody>
      </p:sp>
      <p:pic>
        <p:nvPicPr>
          <p:cNvPr id="55301" name="图片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12875" y="76200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1412875" y="1628775"/>
            <a:ext cx="9725025" cy="39465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矩形 3"/>
          <p:cNvSpPr>
            <a:spLocks noChangeArrowheads="1"/>
          </p:cNvSpPr>
          <p:nvPr/>
        </p:nvSpPr>
        <p:spPr bwMode="auto">
          <a:xfrm>
            <a:off x="1917700" y="2786063"/>
            <a:ext cx="4251325" cy="1363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有一把坚实的大锁挂在铁门上，一根铁杆费了九牛二虎之力，还是无法将它撬开。钥匙来了，它瘦小的身子钻进锁孔，只轻轻一转，那大锁就啪地一声打开了。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1917700" y="4327525"/>
            <a:ext cx="4251325" cy="1046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铁杆奇怪地问：为什么我费了那么大力气也打不开，而你却轻而易举地就把它打开了呢？钥匙说：</a:t>
            </a:r>
            <a:r>
              <a:rPr lang="zh-CN" altLang="en-US" sz="1600" b="1" dirty="0">
                <a:solidFill>
                  <a:srgbClr val="FF117D"/>
                </a:solidFill>
                <a:latin typeface="微软雅黑" pitchFamily="34" charset="-122"/>
                <a:ea typeface="微软雅黑" pitchFamily="34" charset="-122"/>
              </a:rPr>
              <a:t>因为我最了解他的心。</a:t>
            </a:r>
            <a:endParaRPr lang="en-US" altLang="zh-CN" sz="1600" b="1" dirty="0">
              <a:solidFill>
                <a:srgbClr val="FF117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457950" y="2565400"/>
            <a:ext cx="0" cy="3024188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993900" y="2565400"/>
            <a:ext cx="4464050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7" name="TextBox 11"/>
          <p:cNvSpPr txBox="1">
            <a:spLocks noChangeArrowheads="1"/>
          </p:cNvSpPr>
          <p:nvPr/>
        </p:nvSpPr>
        <p:spPr bwMode="auto">
          <a:xfrm>
            <a:off x="2182813" y="2124075"/>
            <a:ext cx="41417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1600" b="1">
                <a:solidFill>
                  <a:srgbClr val="FF117D"/>
                </a:solidFill>
                <a:latin typeface="微软雅黑"/>
                <a:ea typeface="微软雅黑"/>
                <a:cs typeface="微软雅黑"/>
              </a:rPr>
              <a:t>因为我最了解他的心</a:t>
            </a:r>
          </a:p>
        </p:txBody>
      </p:sp>
      <p:sp>
        <p:nvSpPr>
          <p:cNvPr id="10" name="矩形 9"/>
          <p:cNvSpPr/>
          <p:nvPr/>
        </p:nvSpPr>
        <p:spPr>
          <a:xfrm>
            <a:off x="6350000" y="2133600"/>
            <a:ext cx="107950" cy="358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从沟通渠道的角度来提升</a:t>
            </a:r>
          </a:p>
        </p:txBody>
      </p:sp>
      <p:sp>
        <p:nvSpPr>
          <p:cNvPr id="56322" name="TextBox 11"/>
          <p:cNvSpPr txBox="1">
            <a:spLocks noChangeArrowheads="1"/>
          </p:cNvSpPr>
          <p:nvPr/>
        </p:nvSpPr>
        <p:spPr bwMode="auto">
          <a:xfrm>
            <a:off x="2209800" y="1208088"/>
            <a:ext cx="4032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3.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用真诚营造融洽的沟通氛围</a:t>
            </a:r>
          </a:p>
        </p:txBody>
      </p:sp>
      <p:pic>
        <p:nvPicPr>
          <p:cNvPr id="56323" name="图片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75" y="762000"/>
            <a:ext cx="75565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直接连接符 15"/>
          <p:cNvCxnSpPr/>
          <p:nvPr/>
        </p:nvCxnSpPr>
        <p:spPr>
          <a:xfrm>
            <a:off x="1412875" y="1628775"/>
            <a:ext cx="97250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412875" y="1773238"/>
            <a:ext cx="4679950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只有真诚，才能打开对方的心扉，才能顺利实现沟通的目的。因此，要通过亲和的态度、恳切的语言与对方敞开心扉、坦诚相见。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2990850"/>
            <a:ext cx="4679950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切不可虚情假意，不要启发对方想到这些词语或典故，如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“黄鼠狼给鸡拜年，鳄鱼的眼泪，笑里藏刀，口蜜腹剑，阴险狡诈”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412875" y="4437063"/>
            <a:ext cx="9580563" cy="13684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3"/>
          <p:cNvSpPr>
            <a:spLocks noChangeArrowheads="1"/>
          </p:cNvSpPr>
          <p:nvPr/>
        </p:nvSpPr>
        <p:spPr bwMode="auto">
          <a:xfrm>
            <a:off x="1560513" y="4532313"/>
            <a:ext cx="9728200" cy="72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以真实肝胆待人，事虽未必成功，日后人必见我之肝胆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；</a:t>
            </a:r>
            <a:endParaRPr lang="en-US" altLang="zh-CN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以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诈伪心肠处事，人即一时受惑，日后人必见我之心肠。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清代金缨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格言联璧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560513" y="5353050"/>
            <a:ext cx="9728200" cy="41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功成理定何神速，速在推心置人腹。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白居易歌颂唐太宗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6313488" y="1238250"/>
            <a:ext cx="4679950" cy="27654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1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1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55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1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1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7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12875" y="1773238"/>
            <a:ext cx="42529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3"/>
          <p:cNvSpPr>
            <a:spLocks noChangeArrowheads="1"/>
          </p:cNvSpPr>
          <p:nvPr/>
        </p:nvSpPr>
        <p:spPr bwMode="auto">
          <a:xfrm>
            <a:off x="1412875" y="1909763"/>
            <a:ext cx="4252913" cy="72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想要表达得好，最有效的方法，就是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在开口前，先把话想好。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2708275"/>
            <a:ext cx="4252913" cy="2941638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将要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表达的内容浓缩成几个要点，用简洁、精炼的语言表达出来；</a:t>
            </a:r>
          </a:p>
          <a:p>
            <a:pPr marL="285750" indent="-28575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讲些模棱两可的话，多讲些语意明确的话，要言之有物；</a:t>
            </a:r>
          </a:p>
          <a:p>
            <a:pPr marL="285750" indent="-28575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条理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要清楚，逻辑要严谨，可以采用“总述、分条阐述、总结”的方式；</a:t>
            </a:r>
          </a:p>
          <a:p>
            <a:pPr marL="285750" indent="-28575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措辞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得当，不滥用词藻，不讲空话、套话；</a:t>
            </a:r>
          </a:p>
          <a:p>
            <a:pPr marL="285750" indent="-28575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非专业性沟通时，少用专业性术语。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5792788" y="1282700"/>
          <a:ext cx="5921375" cy="4238625"/>
        </p:xfrm>
        <a:graphic>
          <a:graphicData uri="http://schemas.openxmlformats.org/drawingml/2006/table">
            <a:tbl>
              <a:tblPr firstRow="1" firstCol="1" bandRow="1"/>
              <a:tblGrid>
                <a:gridCol w="1096323"/>
                <a:gridCol w="4824536"/>
              </a:tblGrid>
              <a:tr h="66226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IBM</a:t>
                      </a:r>
                      <a:r>
                        <a:rPr lang="zh-CN" sz="2400" b="1" kern="100" dirty="0"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公司会议禁用语</a:t>
                      </a:r>
                      <a:endParaRPr lang="zh-CN" sz="24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4898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基本上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例）基本上结束了。基本上行。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例）大致结束了。大致有希望。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几乎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例）几乎没有问题。几乎是按计划完成的。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或许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例）或许能行。或许会成功的。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觉得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例）觉得能行。觉得不合理。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03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例）在一定程度上完成了。相当耗费时间。将尽快完成。似乎合适。将努力工作。将尽快予以实施。在某种程度上说怎样怎样。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矩形 9"/>
          <p:cNvSpPr/>
          <p:nvPr/>
        </p:nvSpPr>
        <p:spPr>
          <a:xfrm>
            <a:off x="1412875" y="1282700"/>
            <a:ext cx="500063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ysClr val="window" lastClr="FFFFFF">
                    <a:lumMod val="95000"/>
                  </a:sysClr>
                </a:solidFill>
                <a:latin typeface="Impact" panose="020B0806030902050204" pitchFamily="34" charset="0"/>
                <a:ea typeface="微软雅黑" pitchFamily="34" charset="-122"/>
              </a:rPr>
              <a:t>1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57375" name="TextBox 11"/>
          <p:cNvSpPr txBox="1">
            <a:spLocks noChangeArrowheads="1"/>
          </p:cNvSpPr>
          <p:nvPr/>
        </p:nvSpPr>
        <p:spPr bwMode="auto">
          <a:xfrm>
            <a:off x="1920875" y="1343025"/>
            <a:ext cx="3529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语言要精炼、清晰、有条理</a:t>
            </a:r>
          </a:p>
        </p:txBody>
      </p:sp>
      <p:sp>
        <p:nvSpPr>
          <p:cNvPr id="13" name="矩形 12"/>
          <p:cNvSpPr/>
          <p:nvPr/>
        </p:nvSpPr>
        <p:spPr>
          <a:xfrm>
            <a:off x="5449888" y="1285875"/>
            <a:ext cx="223837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412875" y="1282700"/>
            <a:ext cx="42529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7638" y="1989138"/>
            <a:ext cx="3527425" cy="13319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沟通能力强，就是说话说得让对方听得进去，让对方乐于接受，能够引起对方的共鸣，进而引发共同的行为。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417638" y="3624263"/>
            <a:ext cx="3527425" cy="16811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德鲁克认为，人们喜欢听他们想听的话。他们排斥不熟悉和具有威胁性的语言。因此，语言的艺术非常重要。说话，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不仅在于你说什么，而更在于你是怎样说的。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471613" y="5513388"/>
            <a:ext cx="345598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12875" y="1773238"/>
            <a:ext cx="33956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412875" y="1282700"/>
            <a:ext cx="500063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ysClr val="window" lastClr="FFFFFF">
                    <a:lumMod val="95000"/>
                  </a:sysClr>
                </a:solidFill>
                <a:latin typeface="Impact" panose="020B0806030902050204" pitchFamily="34" charset="0"/>
                <a:ea typeface="微软雅黑" pitchFamily="34" charset="-122"/>
              </a:rPr>
              <a:t>2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58375" name="TextBox 11"/>
          <p:cNvSpPr txBox="1">
            <a:spLocks noChangeArrowheads="1"/>
          </p:cNvSpPr>
          <p:nvPr/>
        </p:nvSpPr>
        <p:spPr bwMode="auto">
          <a:xfrm>
            <a:off x="1920875" y="1343025"/>
            <a:ext cx="2592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25" name="矩形 24"/>
          <p:cNvSpPr/>
          <p:nvPr/>
        </p:nvSpPr>
        <p:spPr>
          <a:xfrm>
            <a:off x="4584700" y="1285875"/>
            <a:ext cx="223838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412875" y="1282700"/>
            <a:ext cx="33956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78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6200" y="1282700"/>
            <a:ext cx="6413500" cy="42735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412875" y="1412875"/>
            <a:ext cx="103012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流程图: 过程 13"/>
          <p:cNvSpPr/>
          <p:nvPr/>
        </p:nvSpPr>
        <p:spPr>
          <a:xfrm>
            <a:off x="1412875" y="4987925"/>
            <a:ext cx="5621338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案例：伍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举进谏</a:t>
            </a: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397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59398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3427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）劝诫的艺术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1990725"/>
            <a:ext cx="5621338" cy="17573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楚庄王登上君位后，三年以来，不处理国家的政事，沉湎于酒宴之间，还下令说“有敢谏者死无赦！”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这个时候，伍举却进谏了，之间楚庄王“左抱郑姬，右抱越女，坐钟鼓之间”。伍举说：“有一只大鸟，停留在楚国的朝堂上，三年不飞，也不叫，这是什么鸟呀？”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412875" y="3854450"/>
            <a:ext cx="5621338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楚庄王说，“三年不飞，飞将冲天；三年不鸣，鸣将惊人。”于是乃罢淫乐，听政，所诛者数百人，所进者数百人，任伍举、苏从以政，国人大说。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116763" y="4292600"/>
            <a:ext cx="4460875" cy="11271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7218363" y="4332288"/>
            <a:ext cx="4319587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良药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不一定非要苦口，要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懂得委婉的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艺术。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又如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，给予别人的作品提出意见或建议之前，一定要先真诚地肯定别人的劳动成果。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116763" y="922338"/>
            <a:ext cx="4437062" cy="30114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29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412875" y="2878138"/>
            <a:ext cx="5332413" cy="27114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这几句话出自柯立芝口中，简直让秘书受宠若惊。柯立芝接着说：“但也不要骄傲，我相信你的公文处理也能和你一样漂亮的。”果然从那天起，女秘书在公文上很少出错了。 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一位朋友知道了这件事，就问柯立芝：“这个方法很妙，你是怎么想出来的？”柯立芝得意洋洋地说：“这很简单，你看见过理发师给人刮胡子吗？他要先给人涂肥皂水，为什么呀，就是为了刮起来使人不痛。</a:t>
            </a:r>
          </a:p>
        </p:txBody>
      </p:sp>
      <p:sp>
        <p:nvSpPr>
          <p:cNvPr id="60418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412875" y="1412875"/>
            <a:ext cx="103012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0421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60422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3427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）批评的艺术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1773238"/>
            <a:ext cx="7386638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柯立芝（美国第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任总统）有一位漂亮的女秘书，人虽然长的不错，但工作中却常粗心出错。一天早晨，柯立芝看见秘书走进办公室，便对她说：“今天你穿的这身衣服真漂亮，正适合你这样年轻漂亮的小姐。” 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961188" y="4197350"/>
            <a:ext cx="4576762" cy="14636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7007225" y="4246563"/>
            <a:ext cx="4505325" cy="1363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否定之前先肯定，这是非常重要的原则，一定不要去伤了对方的面子，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更不能伤了对方的自尊。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比如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说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某些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方面存在不足时，说其“欠缺”不如说其“还有提升空间”让人更容易接受。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417638" y="5661025"/>
            <a:ext cx="53276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9538" y="782638"/>
            <a:ext cx="2513012" cy="329406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7392988" y="3716338"/>
            <a:ext cx="1008062" cy="479425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9" grpId="0"/>
      <p:bldP spid="2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沟通的定义及作用</a:t>
            </a:r>
          </a:p>
        </p:txBody>
      </p:sp>
      <p:sp>
        <p:nvSpPr>
          <p:cNvPr id="24578" name="矩形 37"/>
          <p:cNvSpPr>
            <a:spLocks noChangeArrowheads="1"/>
          </p:cNvSpPr>
          <p:nvPr/>
        </p:nvSpPr>
        <p:spPr bwMode="auto">
          <a:xfrm>
            <a:off x="1346200" y="1454150"/>
            <a:ext cx="17272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CN" sz="20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073400" y="1328738"/>
            <a:ext cx="0" cy="44037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0" name="矩形 48"/>
          <p:cNvSpPr>
            <a:spLocks noChangeArrowheads="1"/>
          </p:cNvSpPr>
          <p:nvPr/>
        </p:nvSpPr>
        <p:spPr bwMode="auto">
          <a:xfrm>
            <a:off x="1344613" y="1441450"/>
            <a:ext cx="17287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沟通的定义</a:t>
            </a:r>
            <a:endParaRPr 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20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沟通的作用</a:t>
            </a:r>
            <a:endParaRPr lang="en-US" altLang="zh-CN" sz="2000">
              <a:solidFill>
                <a:srgbClr val="FFC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4581" name="燕尾形 33"/>
          <p:cNvSpPr>
            <a:spLocks noChangeArrowheads="1"/>
          </p:cNvSpPr>
          <p:nvPr/>
        </p:nvSpPr>
        <p:spPr bwMode="auto">
          <a:xfrm>
            <a:off x="1417638" y="1057275"/>
            <a:ext cx="252412" cy="252413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4582" name="燕尾形 34"/>
          <p:cNvSpPr>
            <a:spLocks noChangeArrowheads="1"/>
          </p:cNvSpPr>
          <p:nvPr/>
        </p:nvSpPr>
        <p:spPr bwMode="auto">
          <a:xfrm>
            <a:off x="1346200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C49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4583" name="燕尾形 35"/>
          <p:cNvSpPr>
            <a:spLocks noChangeArrowheads="1"/>
          </p:cNvSpPr>
          <p:nvPr/>
        </p:nvSpPr>
        <p:spPr bwMode="auto">
          <a:xfrm>
            <a:off x="2022475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FFE86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4584" name="燕尾形 36"/>
          <p:cNvSpPr>
            <a:spLocks noChangeArrowheads="1"/>
          </p:cNvSpPr>
          <p:nvPr/>
        </p:nvSpPr>
        <p:spPr bwMode="auto">
          <a:xfrm>
            <a:off x="1631950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FFDE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729163" y="949325"/>
            <a:ext cx="4681537" cy="4679950"/>
            <a:chOff x="4295006" y="1557586"/>
            <a:chExt cx="4680520" cy="4680520"/>
          </a:xfrm>
        </p:grpSpPr>
        <p:cxnSp>
          <p:nvCxnSpPr>
            <p:cNvPr id="18" name="直接箭头连接符 17"/>
            <p:cNvCxnSpPr/>
            <p:nvPr/>
          </p:nvCxnSpPr>
          <p:spPr>
            <a:xfrm flipH="1">
              <a:off x="4295006" y="1557586"/>
              <a:ext cx="4680520" cy="4680520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直接箭头连接符 18"/>
            <p:cNvCxnSpPr/>
            <p:nvPr/>
          </p:nvCxnSpPr>
          <p:spPr>
            <a:xfrm>
              <a:off x="4295006" y="1557586"/>
              <a:ext cx="4680520" cy="4680520"/>
            </a:xfrm>
            <a:prstGeom prst="straightConnector1">
              <a:avLst/>
            </a:prstGeom>
            <a:ln>
              <a:solidFill>
                <a:srgbClr val="FFC000"/>
              </a:solidFill>
              <a:headEnd type="arrow"/>
              <a:tailEnd type="arrow"/>
            </a:ln>
            <a:effectLst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 bwMode="auto">
            <a:xfrm>
              <a:off x="6002785" y="3245305"/>
              <a:ext cx="1296705" cy="1297145"/>
            </a:xfrm>
            <a:prstGeom prst="ellipse">
              <a:avLst/>
            </a:prstGeom>
            <a:solidFill>
              <a:schemeClr val="bg1"/>
            </a:solidFill>
            <a:ln w="57150" cap="flat" cmpd="sng">
              <a:solidFill>
                <a:srgbClr val="FFC000"/>
              </a:solidFill>
              <a:round/>
              <a:headEnd type="oval" w="med" len="med"/>
              <a:tailEnd/>
            </a:ln>
            <a:ex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Text" lastClr="000000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5481638" y="858838"/>
            <a:ext cx="3424237" cy="769937"/>
            <a:chOff x="5046439" y="1413570"/>
            <a:chExt cx="3425031" cy="770602"/>
          </a:xfrm>
        </p:grpSpPr>
        <p:sp>
          <p:nvSpPr>
            <p:cNvPr id="22" name="矩形 4"/>
            <p:cNvSpPr>
              <a:spLocks noChangeArrowheads="1"/>
            </p:cNvSpPr>
            <p:nvPr/>
          </p:nvSpPr>
          <p:spPr bwMode="auto">
            <a:xfrm>
              <a:off x="5046439" y="1845743"/>
              <a:ext cx="3425031" cy="338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沟通是“思想及信息的传递”。</a:t>
              </a: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5284619" y="1413570"/>
              <a:ext cx="2732721" cy="3384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sz="1600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哥伦比亚百科全书</a:t>
              </a:r>
              <a:r>
                <a:rPr lang="en-US" altLang="zh-CN" sz="1600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8258175" y="2543175"/>
            <a:ext cx="3606800" cy="1749425"/>
            <a:chOff x="8358414" y="3060462"/>
            <a:chExt cx="3209399" cy="1750261"/>
          </a:xfrm>
        </p:grpSpPr>
        <p:sp>
          <p:nvSpPr>
            <p:cNvPr id="25" name="矩形 4"/>
            <p:cNvSpPr>
              <a:spLocks noChangeArrowheads="1"/>
            </p:cNvSpPr>
            <p:nvPr/>
          </p:nvSpPr>
          <p:spPr bwMode="auto">
            <a:xfrm>
              <a:off x="8358414" y="3487704"/>
              <a:ext cx="3011637" cy="1323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沟通是“将观念或思想由一个人传递给另一个人的过程，或者是一个人自身内的传递，其目的是使接受沟通的人获得思想上的了解”。</a:t>
              </a:r>
            </a:p>
          </p:txBody>
        </p:sp>
        <p:sp>
          <p:nvSpPr>
            <p:cNvPr id="26" name="TextBox 23"/>
            <p:cNvSpPr txBox="1"/>
            <p:nvPr/>
          </p:nvSpPr>
          <p:spPr>
            <a:xfrm>
              <a:off x="8381015" y="3060462"/>
              <a:ext cx="3186798" cy="3700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美国学者</a:t>
              </a: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布农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>
            <a:grpSpLocks/>
          </p:cNvGrpSpPr>
          <p:nvPr/>
        </p:nvGrpSpPr>
        <p:grpSpPr bwMode="auto">
          <a:xfrm>
            <a:off x="3073400" y="2543175"/>
            <a:ext cx="3005138" cy="1139825"/>
            <a:chOff x="1973031" y="3132469"/>
            <a:chExt cx="2970048" cy="1140516"/>
          </a:xfrm>
        </p:grpSpPr>
        <p:sp>
          <p:nvSpPr>
            <p:cNvPr id="28" name="矩形 4"/>
            <p:cNvSpPr>
              <a:spLocks noChangeArrowheads="1"/>
            </p:cNvSpPr>
            <p:nvPr/>
          </p:nvSpPr>
          <p:spPr bwMode="auto">
            <a:xfrm>
              <a:off x="1973031" y="3564531"/>
              <a:ext cx="2970048" cy="708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沟通是“互相交换信息的行为”。</a:t>
              </a:r>
            </a:p>
          </p:txBody>
        </p:sp>
        <p:sp>
          <p:nvSpPr>
            <p:cNvPr id="29" name="TextBox 25"/>
            <p:cNvSpPr txBox="1"/>
            <p:nvPr/>
          </p:nvSpPr>
          <p:spPr>
            <a:xfrm>
              <a:off x="2043635" y="3132469"/>
              <a:ext cx="2899444" cy="3701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《</a:t>
              </a: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大英百科全书</a:t>
              </a:r>
              <a:r>
                <a:rPr lang="en-US" altLang="zh-CN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》</a:t>
              </a:r>
            </a:p>
          </p:txBody>
        </p:sp>
      </p:grpSp>
      <p:grpSp>
        <p:nvGrpSpPr>
          <p:cNvPr id="30" name="组合 29"/>
          <p:cNvGrpSpPr>
            <a:grpSpLocks/>
          </p:cNvGrpSpPr>
          <p:nvPr/>
        </p:nvGrpSpPr>
        <p:grpSpPr bwMode="auto">
          <a:xfrm>
            <a:off x="5211763" y="4529138"/>
            <a:ext cx="3838575" cy="1347787"/>
            <a:chOff x="4776589" y="5446018"/>
            <a:chExt cx="3838897" cy="1347618"/>
          </a:xfrm>
        </p:grpSpPr>
        <p:sp>
          <p:nvSpPr>
            <p:cNvPr id="31" name="矩形 4"/>
            <p:cNvSpPr>
              <a:spLocks noChangeArrowheads="1"/>
            </p:cNvSpPr>
            <p:nvPr/>
          </p:nvSpPr>
          <p:spPr bwMode="auto">
            <a:xfrm>
              <a:off x="4776589" y="5806335"/>
              <a:ext cx="3838897" cy="98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沟通是“人或团体主要通过符号向其它个人或团体传递信息、观念、态度或情感的过程”。</a:t>
              </a:r>
            </a:p>
          </p:txBody>
        </p:sp>
        <p:sp>
          <p:nvSpPr>
            <p:cNvPr id="32" name="TextBox 27"/>
            <p:cNvSpPr txBox="1"/>
            <p:nvPr/>
          </p:nvSpPr>
          <p:spPr>
            <a:xfrm>
              <a:off x="5284632" y="5446018"/>
              <a:ext cx="2732316" cy="36984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英国学者</a:t>
              </a: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丹尼斯</a:t>
              </a:r>
              <a:r>
                <a:rPr lang="en-US" altLang="zh-CN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.</a:t>
              </a:r>
              <a:r>
                <a:rPr lang="zh-CN" altLang="en-US" b="1" kern="0" dirty="0">
                  <a:solidFill>
                    <a:srgbClr val="FFC000"/>
                  </a:solidFill>
                  <a:latin typeface="微软雅黑" pitchFamily="34" charset="-122"/>
                  <a:ea typeface="微软雅黑" pitchFamily="34" charset="-122"/>
                </a:rPr>
                <a:t>奎尔</a:t>
              </a:r>
              <a:endParaRPr lang="en-US" altLang="zh-CN" b="1" kern="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4590" name="TextBox 3"/>
          <p:cNvSpPr txBox="1">
            <a:spLocks noChangeArrowheads="1"/>
          </p:cNvSpPr>
          <p:nvPr/>
        </p:nvSpPr>
        <p:spPr bwMode="auto">
          <a:xfrm>
            <a:off x="6519863" y="2928938"/>
            <a:ext cx="1100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3600" b="1">
                <a:solidFill>
                  <a:srgbClr val="666666"/>
                </a:solidFill>
                <a:latin typeface="微软雅黑"/>
                <a:ea typeface="微软雅黑"/>
                <a:cs typeface="微软雅黑"/>
              </a:rPr>
              <a:t>沟通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412875" y="3284538"/>
            <a:ext cx="6494463" cy="247015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为了表示歉意，总统邀请萨克斯次日共进早餐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。第二天早上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，一见面，罗斯福就以攻为守地说：“今天不许再谈爱因斯坦的信，一句也不谈，明白吗？”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萨克斯说：“英法战争期间，在欧洲大陆上不可一世的拿破仑在海上屡战屡败。这时，一位年轻的美国发明家富尔顿来到了这位法国皇帝面前，建议把法国战船的桅杆砍掉，撤去风帆，装上蒸汽机，把木板换成钢板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42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412875" y="1412875"/>
            <a:ext cx="103012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1445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61446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3427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3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）说服的艺术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1849438"/>
            <a:ext cx="6494463" cy="1363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第二次世界大战期间，一些美国科学家试图说服罗斯福总统重视原子弹的研制，以遏制法西斯德国的全球扩张战略。他们委托总统的私人顾问、经济学家萨克斯出面说服总统。但是，不论是科学家爱因斯坦的长信，还是萨克斯的陈述，总统一概不感兴趣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417638" y="5673725"/>
            <a:ext cx="64897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8051800" y="1023938"/>
            <a:ext cx="3517900" cy="46370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412875" y="3027363"/>
            <a:ext cx="6772275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萨克斯说完，目光深沉地望着总统。总统默默沉思了几分钟，然后取出一瓶拿破仑时代的法国白兰地，斟满了一杯，递给萨克斯，轻缓地说：“你胜利了。”萨克斯顿时热泪盈眶，他终于成功地运用实例说服总统做出了美国历史上最重要的决策。</a:t>
            </a:r>
          </a:p>
        </p:txBody>
      </p:sp>
      <p:sp>
        <p:nvSpPr>
          <p:cNvPr id="62466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412875" y="1412875"/>
            <a:ext cx="103012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2469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62470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3427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3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）说服的艺术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1916113"/>
            <a:ext cx="6772275" cy="10461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“拿破仑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却想：船没有帆就不能行走，木板换成钢板就会沉没。于是，他二话没说，就把富尔顿轰了出去。历史学家们在评论这段历史时认为，如果拿破仑采纳了富尔顿的建议，十九世纪的欧洲史就得重写。”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50" y="979488"/>
            <a:ext cx="3238500" cy="469423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/>
        </p:nvSpPr>
        <p:spPr>
          <a:xfrm>
            <a:off x="1412875" y="4521200"/>
            <a:ext cx="6772275" cy="11525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90663" y="4581525"/>
            <a:ext cx="6556375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的最终目的就是说服他人采取积极正确的行动，而说服别人最重要的就是有理有据。因此，沟通时，可以通过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故事、案例、数字或引用名言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来达到说服的目的。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15" grpId="0"/>
      <p:bldP spid="15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1412875" y="2997200"/>
            <a:ext cx="3803650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曾国藩一看不满意，但也不能谎报军情，他便把顺序改为“屡败屡战”。其意味由连吃败仗变成了浴血奋战的决心和勇气，岂不妙哉？ </a:t>
            </a:r>
          </a:p>
        </p:txBody>
      </p:sp>
      <p:sp>
        <p:nvSpPr>
          <p:cNvPr id="63490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412875" y="1412875"/>
            <a:ext cx="1030128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3493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63494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3427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4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）汇报的艺术</a:t>
            </a:r>
          </a:p>
        </p:txBody>
      </p:sp>
      <p:sp>
        <p:nvSpPr>
          <p:cNvPr id="23" name="矩形 3"/>
          <p:cNvSpPr>
            <a:spLocks noChangeArrowheads="1"/>
          </p:cNvSpPr>
          <p:nvPr/>
        </p:nvSpPr>
        <p:spPr bwMode="auto">
          <a:xfrm>
            <a:off x="1412875" y="1849438"/>
            <a:ext cx="3803650" cy="10461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曾国藩统帅大军镇压太平天国起义时，起初连吃败仗。他手下的文官起草战报不得不写上“屡战屡败”这句话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412875" y="4521200"/>
            <a:ext cx="6556375" cy="115252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490663" y="4581525"/>
            <a:ext cx="6335712" cy="104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仅仅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只是词语的顺序改变了，表达的效果就产生了质的变化。可见，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语言具有神奇的艺术效果，值得我们一辈子去学习、去体会、去感悟！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863" y="901700"/>
            <a:ext cx="2619375" cy="33115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51825" y="901700"/>
            <a:ext cx="3343275" cy="477202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14" grpId="0"/>
      <p:bldP spid="14" grpId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7638" y="2039938"/>
            <a:ext cx="4967287" cy="26416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3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一家饭店刚招来一个服务员，第一天上班，饭店来了一批食客。服务员招呼他们落座后，为首的客人道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：“服务员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，茶！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”服务员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开始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数：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3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1,2,3,4,5,6,7,8,9,10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。”然后回答：“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个。”说完侍立一旁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3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等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了一会，客人见茶还不上来，又喊：“服务员，倒茶！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6745288" y="2039938"/>
            <a:ext cx="4681537" cy="27178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3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服务员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倒着数了一遍人数：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10,9,8,7,6,5,4,3,2,1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。”答道：“还是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个！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3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客人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感觉很纳闷，问：“我让你倒茶，你数啥？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3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服务员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以为客人问她的属相，便脱口而出：“我属（数）猪！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3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旁白：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O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(∩_∩)O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哈哈哈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~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1412875" y="1773238"/>
            <a:ext cx="10013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412875" y="1282700"/>
            <a:ext cx="500063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ysClr val="window" lastClr="FFFFFF">
                    <a:lumMod val="95000"/>
                  </a:sysClr>
                </a:solidFill>
                <a:latin typeface="Impact" panose="020B0806030902050204" pitchFamily="34" charset="0"/>
                <a:ea typeface="微软雅黑" pitchFamily="34" charset="-122"/>
              </a:rPr>
              <a:t>3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64518" name="TextBox 11"/>
          <p:cNvSpPr txBox="1">
            <a:spLocks noChangeArrowheads="1"/>
          </p:cNvSpPr>
          <p:nvPr/>
        </p:nvSpPr>
        <p:spPr bwMode="auto">
          <a:xfrm>
            <a:off x="1920875" y="1343025"/>
            <a:ext cx="92821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确保信息的充分传达</a:t>
            </a:r>
          </a:p>
        </p:txBody>
      </p:sp>
      <p:sp>
        <p:nvSpPr>
          <p:cNvPr id="25" name="矩形 24"/>
          <p:cNvSpPr/>
          <p:nvPr/>
        </p:nvSpPr>
        <p:spPr>
          <a:xfrm>
            <a:off x="11202988" y="1285875"/>
            <a:ext cx="223837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412875" y="1282700"/>
            <a:ext cx="100139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412875" y="4797425"/>
            <a:ext cx="10013950" cy="8763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1549400" y="4860925"/>
            <a:ext cx="9732963" cy="728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这是一个耳熟能详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的笑话，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非常生动地说明：如果信息没有充分传达，非常容易引起误解。因此，沟通时，一定要确保发出的信息准确而又完整。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6529388" y="1773238"/>
            <a:ext cx="0" cy="3024187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6" grpId="0"/>
      <p:bldP spid="16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7638" y="2060575"/>
            <a:ext cx="3743325" cy="168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Peter Drucker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讲，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人无法靠一句话来沟通，总是得靠整个人来沟通。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因此，要非常注重非语言信息的表达，如眼神、声调、面部表情、身体姿势、手势等。</a:t>
            </a:r>
          </a:p>
        </p:txBody>
      </p:sp>
      <p:sp>
        <p:nvSpPr>
          <p:cNvPr id="18" name="矩形 3"/>
          <p:cNvSpPr>
            <a:spLocks noChangeArrowheads="1"/>
          </p:cNvSpPr>
          <p:nvPr/>
        </p:nvSpPr>
        <p:spPr bwMode="auto">
          <a:xfrm>
            <a:off x="1417638" y="3865563"/>
            <a:ext cx="3743325" cy="1363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比如，用友好的眼神，诚恳而又坚定地看着对方，面带微笑，声音亲和，并辅以大方、自信的手势进行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倾听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时身体前倾，以表示诚恳和专注。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1471613" y="5513388"/>
            <a:ext cx="3689350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12875" y="1773238"/>
            <a:ext cx="36909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412875" y="1282700"/>
            <a:ext cx="500063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ysClr val="window" lastClr="FFFFFF">
                    <a:lumMod val="95000"/>
                  </a:sysClr>
                </a:solidFill>
                <a:latin typeface="Impact" panose="020B0806030902050204" pitchFamily="34" charset="0"/>
                <a:ea typeface="微软雅黑" pitchFamily="34" charset="-122"/>
              </a:rPr>
              <a:t>4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65543" name="TextBox 11"/>
          <p:cNvSpPr txBox="1">
            <a:spLocks noChangeArrowheads="1"/>
          </p:cNvSpPr>
          <p:nvPr/>
        </p:nvSpPr>
        <p:spPr bwMode="auto">
          <a:xfrm>
            <a:off x="1920875" y="1343025"/>
            <a:ext cx="295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重视非语言信息的应用</a:t>
            </a:r>
          </a:p>
        </p:txBody>
      </p:sp>
      <p:sp>
        <p:nvSpPr>
          <p:cNvPr id="25" name="矩形 24"/>
          <p:cNvSpPr/>
          <p:nvPr/>
        </p:nvSpPr>
        <p:spPr>
          <a:xfrm>
            <a:off x="4879975" y="1285875"/>
            <a:ext cx="223838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412875" y="1282700"/>
            <a:ext cx="36909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546" name="图片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5425" y="1282700"/>
            <a:ext cx="6446838" cy="42306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从编码的角度来提升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7638" y="3141663"/>
            <a:ext cx="4103687" cy="21891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少讲些讥笑的话，多讲些赞美的话；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少讲些批评的话，多讲些鼓励的话；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少讲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些情绪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性的话，多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讲就事论事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的话；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少讲些破坏性的话，多讲些建议性的话。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少讲些盖棺定论的话，多使用事实陈述。</a:t>
            </a:r>
          </a:p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不要突然提高你的分贝，始终温文尔雅。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471613" y="5513388"/>
            <a:ext cx="3689350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412875" y="1773238"/>
            <a:ext cx="36909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412875" y="1282700"/>
            <a:ext cx="500063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kern="0" dirty="0">
                <a:solidFill>
                  <a:sysClr val="window" lastClr="FFFFFF">
                    <a:lumMod val="95000"/>
                  </a:sysClr>
                </a:solidFill>
                <a:latin typeface="Impact" panose="020B0806030902050204" pitchFamily="34" charset="0"/>
                <a:ea typeface="微软雅黑" pitchFamily="34" charset="-122"/>
              </a:rPr>
              <a:t>5</a:t>
            </a:r>
            <a:endParaRPr lang="zh-CN" altLang="en-US" sz="2800" b="1" kern="0" dirty="0">
              <a:solidFill>
                <a:sysClr val="window" lastClr="FFFFFF">
                  <a:lumMod val="95000"/>
                </a:sysClr>
              </a:solidFill>
              <a:latin typeface="Impact" panose="020B0806030902050204" pitchFamily="34" charset="0"/>
              <a:ea typeface="微软雅黑" pitchFamily="34" charset="-122"/>
            </a:endParaRPr>
          </a:p>
        </p:txBody>
      </p:sp>
      <p:sp>
        <p:nvSpPr>
          <p:cNvPr id="66566" name="TextBox 11"/>
          <p:cNvSpPr txBox="1">
            <a:spLocks noChangeArrowheads="1"/>
          </p:cNvSpPr>
          <p:nvPr/>
        </p:nvSpPr>
        <p:spPr bwMode="auto">
          <a:xfrm>
            <a:off x="1920875" y="1343025"/>
            <a:ext cx="2959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做好情绪控制</a:t>
            </a:r>
          </a:p>
        </p:txBody>
      </p:sp>
      <p:sp>
        <p:nvSpPr>
          <p:cNvPr id="25" name="矩形 24"/>
          <p:cNvSpPr/>
          <p:nvPr/>
        </p:nvSpPr>
        <p:spPr>
          <a:xfrm>
            <a:off x="4879975" y="1285875"/>
            <a:ext cx="223838" cy="490538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1412875" y="1282700"/>
            <a:ext cx="36909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9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1313" y="1296988"/>
            <a:ext cx="6327775" cy="42164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2875" y="3938588"/>
            <a:ext cx="3803650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在商业社会，倾听的作用尤为突出。接待员要弄清楚来访者希望见谁，销售员要了解客户的需求，下属要理解领导的真正意图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这些，都离不开倾听。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412875" y="1412875"/>
            <a:ext cx="369093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7589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412875" y="1993900"/>
            <a:ext cx="3803650" cy="168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子曰：“不患人之不已知，患不知人也”。意思是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不要怕别人不了解自己，只怕自己不了解别人。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倾听能让你了解你的沟通对象想要什么，什么能够让他们感到满足，什么会伤害或激怒他们。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71613" y="5513388"/>
            <a:ext cx="3689350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2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888" y="1412875"/>
            <a:ext cx="6161087" cy="409575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2875" y="3644900"/>
            <a:ext cx="4108450" cy="168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俗话说，在哪里说得愈少，在哪里听到的就愈多。而且，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只有很好地听取别人的，才能更好地说出自己的。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倾听时，身体要前倾，态度要诚恳，表现出专心和有兴趣的样子，让别人愿意为你敞开心扉。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412875" y="1412875"/>
            <a:ext cx="404971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8613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412875" y="1993900"/>
            <a:ext cx="4108450" cy="1363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与对方沟通，最佳策略是先不讲话只倾听，而且必须放下手边的工作，眼睛看着对方，点头微笑并表示了解（并非认可），因为倾听，有时候问题就解决了一半。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71613" y="5513388"/>
            <a:ext cx="404971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16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3427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）倾听要集中注意力</a:t>
            </a:r>
          </a:p>
        </p:txBody>
      </p:sp>
      <p:pic>
        <p:nvPicPr>
          <p:cNvPr id="68617" name="图片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1825" y="1412875"/>
            <a:ext cx="6146800" cy="4098925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412875" y="1412875"/>
            <a:ext cx="36004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636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412875" y="3500438"/>
            <a:ext cx="3659188" cy="16811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轻易地打断对方，没有充分获取对方的信息，容易造成误判断。同时，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这也非常不礼貌，给人一种还不成熟的表现。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因此，绝不要轻易打断别人，要耐心等待别人把话讲完。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71613" y="5513388"/>
            <a:ext cx="36004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639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34274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）不要打断对方</a:t>
            </a:r>
          </a:p>
        </p:txBody>
      </p:sp>
      <p:pic>
        <p:nvPicPr>
          <p:cNvPr id="6964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3688" y="1393825"/>
            <a:ext cx="6196012" cy="411956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412875" y="1412875"/>
            <a:ext cx="102997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0660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70661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41767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3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）询问互动，尽量挖掘充足的信息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916113"/>
            <a:ext cx="5975350" cy="1363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当老婆刚刚冲完澡出来，老公正要开始淋浴时，门铃响了，在几秒争吵谁该去开门之后，老婆放弃了，裹了条毛巾急忙下去开门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。她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打开门，看见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Bob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，他们的邻居。在她还没开口之前，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Bob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就说“如果你把那条毛巾拿下我就给你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$800”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3506788"/>
            <a:ext cx="5975350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老婆想了想，就脱下毛巾，赤裸站在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Bob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面前，过了几秒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Bob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给了钱就走了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。老婆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兴奋她的好运，裹上毛巾上楼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。她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回到浴室，老公问她：“刚刚是谁呀？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隔壁的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Bob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啦”她回答。 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“很好”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老公说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：“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那他有没有拿他欠我的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$800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还我呢？”</a:t>
            </a:r>
          </a:p>
        </p:txBody>
      </p:sp>
      <p:pic>
        <p:nvPicPr>
          <p:cNvPr id="13" name="Picture 3" descr="C:\Users\user\Desktop\t02b32d829f37b14eb0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/>
        </p:blipFill>
        <p:spPr bwMode="auto">
          <a:xfrm>
            <a:off x="7753350" y="922338"/>
            <a:ext cx="3797300" cy="475138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/>
          </a:extLst>
        </p:spPr>
      </p:pic>
      <p:sp>
        <p:nvSpPr>
          <p:cNvPr id="14" name="矩形 13"/>
          <p:cNvSpPr/>
          <p:nvPr/>
        </p:nvSpPr>
        <p:spPr>
          <a:xfrm>
            <a:off x="1412875" y="5106988"/>
            <a:ext cx="5980113" cy="56673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549400" y="5180013"/>
            <a:ext cx="5268913" cy="409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点评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未获得充足的信息就匆匆下结论，多难堪啊！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沟通的定义及作用</a:t>
            </a:r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9788" y="3500438"/>
            <a:ext cx="37353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3360738" y="1268413"/>
            <a:ext cx="8477250" cy="113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000" b="1" dirty="0" smtClean="0">
                <a:solidFill>
                  <a:srgbClr val="FFC000"/>
                </a:solidFill>
              </a:rPr>
              <a:t>综</a:t>
            </a:r>
            <a:r>
              <a:rPr lang="zh-CN" altLang="zh-CN" sz="2000" b="1" dirty="0">
                <a:solidFill>
                  <a:srgbClr val="FFC000"/>
                </a:solidFill>
              </a:rPr>
              <a:t>上：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沟通是人与人之间</a:t>
            </a:r>
            <a:r>
              <a:rPr lang="zh-CN" altLang="zh-CN" b="1" dirty="0">
                <a:solidFill>
                  <a:srgbClr val="FFC000"/>
                </a:solidFill>
              </a:rPr>
              <a:t>传递信息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zh-CN" altLang="zh-CN" b="1" dirty="0">
                <a:solidFill>
                  <a:srgbClr val="FFC000"/>
                </a:solidFill>
              </a:rPr>
              <a:t>传播思想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、</a:t>
            </a:r>
            <a:r>
              <a:rPr lang="zh-CN" altLang="zh-CN" b="1" dirty="0">
                <a:solidFill>
                  <a:srgbClr val="FFC000"/>
                </a:solidFill>
              </a:rPr>
              <a:t>传达情感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的过程，是一个人获得他人思想、情感、见解、价值观的一种途径，是人与人之间交往的一座桥梁，通过这个桥梁，人们可以分享彼此的情感和知识，消除误会，增进了解，</a:t>
            </a:r>
            <a:r>
              <a:rPr lang="zh-CN" altLang="zh-CN" b="1" dirty="0">
                <a:solidFill>
                  <a:srgbClr val="FFC000"/>
                </a:solidFill>
              </a:rPr>
              <a:t>达成共同认识或共同协议</a:t>
            </a:r>
            <a:r>
              <a:rPr lang="zh-CN" altLang="zh-CN" b="1" dirty="0" smtClean="0">
                <a:solidFill>
                  <a:srgbClr val="FFC000"/>
                </a:solidFill>
              </a:rPr>
              <a:t>。</a:t>
            </a:r>
            <a:endParaRPr lang="en-US" altLang="zh-CN" b="1" dirty="0" smtClean="0">
              <a:solidFill>
                <a:srgbClr val="7BC143"/>
              </a:solidFill>
            </a:endParaRPr>
          </a:p>
        </p:txBody>
      </p:sp>
      <p:sp>
        <p:nvSpPr>
          <p:cNvPr id="25604" name="矩形 37"/>
          <p:cNvSpPr>
            <a:spLocks noChangeArrowheads="1"/>
          </p:cNvSpPr>
          <p:nvPr/>
        </p:nvSpPr>
        <p:spPr bwMode="auto">
          <a:xfrm>
            <a:off x="1346200" y="1454150"/>
            <a:ext cx="17272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CN" sz="20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3073400" y="1328738"/>
            <a:ext cx="0" cy="44037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矩形 48"/>
          <p:cNvSpPr>
            <a:spLocks noChangeArrowheads="1"/>
          </p:cNvSpPr>
          <p:nvPr/>
        </p:nvSpPr>
        <p:spPr bwMode="auto">
          <a:xfrm>
            <a:off x="1344613" y="1441450"/>
            <a:ext cx="17287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沟通的定义</a:t>
            </a:r>
            <a:endParaRPr lang="en-US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20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沟通的作用</a:t>
            </a:r>
            <a:endParaRPr lang="en-US" altLang="zh-CN" sz="2000">
              <a:solidFill>
                <a:srgbClr val="FFC0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5607" name="燕尾形 33"/>
          <p:cNvSpPr>
            <a:spLocks noChangeArrowheads="1"/>
          </p:cNvSpPr>
          <p:nvPr/>
        </p:nvSpPr>
        <p:spPr bwMode="auto">
          <a:xfrm>
            <a:off x="1417638" y="1057275"/>
            <a:ext cx="252412" cy="252413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5608" name="燕尾形 34"/>
          <p:cNvSpPr>
            <a:spLocks noChangeArrowheads="1"/>
          </p:cNvSpPr>
          <p:nvPr/>
        </p:nvSpPr>
        <p:spPr bwMode="auto">
          <a:xfrm>
            <a:off x="1346200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C49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5609" name="燕尾形 35"/>
          <p:cNvSpPr>
            <a:spLocks noChangeArrowheads="1"/>
          </p:cNvSpPr>
          <p:nvPr/>
        </p:nvSpPr>
        <p:spPr bwMode="auto">
          <a:xfrm>
            <a:off x="2022475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FFE86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5610" name="燕尾形 36"/>
          <p:cNvSpPr>
            <a:spLocks noChangeArrowheads="1"/>
          </p:cNvSpPr>
          <p:nvPr/>
        </p:nvSpPr>
        <p:spPr bwMode="auto">
          <a:xfrm>
            <a:off x="1631950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FFDE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412875" y="1412875"/>
            <a:ext cx="102997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684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巧用语言的艺术</a:t>
            </a:r>
          </a:p>
        </p:txBody>
      </p:sp>
      <p:sp>
        <p:nvSpPr>
          <p:cNvPr id="71685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5184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4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）察觉非语言的信息，听出弦外之音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939925"/>
            <a:ext cx="6551612" cy="1363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的沟通文化，决定了中国人沟通时，常常话到嘴边留半句或话里有话。因此，我们倾听时，要注意观察对方的非语言信息，通过观察对方的表情、动作、姿势等来判断对方的态度、情绪等，并听出弦外之音，也就是猜中对方的心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。您能听出下面故事的话外之音吗？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3421063"/>
            <a:ext cx="6551612" cy="1998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孔文举年十岁，随父到洛。时李元礼有盛名，为司隶校尉。诣门者，皆俊才清称及中表亲戚乃通。文举至门，谓吏曰：“我是李府君亲。”既通，前坐。元礼问曰：“君与仆有何亲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?”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对曰：“昔先君仲尼与君先人伯阳有师资之尊，是仆与君奕世为通好也。”元礼及宾客莫不奇之。太中大夫陈韪后至，人以其语语之，韪曰：“小时了了，大未必佳。”文举曰：“想君小时必当了了。”韪大踧踖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71613" y="5513388"/>
            <a:ext cx="64976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613" y="1023938"/>
            <a:ext cx="3168650" cy="4506912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2875" y="3141663"/>
            <a:ext cx="3892550" cy="2314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多数女性谈到逛街的时候，想到的是休闲和快乐，而很多男性想到的则是无聊和疲劳；急性子的人谈到高速度的时候，想到的是高效率，而慢性子的人想到的则是浮躁和冒险；销售员接到临时订单的时候，想到的是利益和提成，而车间主任想到的则是修改生产计划和麻烦。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412875" y="1406525"/>
            <a:ext cx="3748088" cy="635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709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、用同理心去解码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412875" y="1628775"/>
            <a:ext cx="3892550" cy="1363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由于人与人之间的差异：教育背景、文化、经验、阅历、立场、价值观、性格、性别差异等等，不同人的大脑接收到同样的信息会产生不同的反应。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71613" y="5513388"/>
            <a:ext cx="3689350" cy="317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712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1013" y="1412875"/>
            <a:ext cx="6224587" cy="409733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sp>
        <p:nvSpPr>
          <p:cNvPr id="15" name="矩形 3"/>
          <p:cNvSpPr>
            <a:spLocks noChangeArrowheads="1"/>
          </p:cNvSpPr>
          <p:nvPr/>
        </p:nvSpPr>
        <p:spPr bwMode="auto">
          <a:xfrm>
            <a:off x="1412875" y="3692525"/>
            <a:ext cx="4954588" cy="168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有句英国谚语说：“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要想知道别人的鞋子合不合脚，穿上别人的鞋子走一英里。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”同理心沟通，没有更多的技巧，就是以心换心、换位思考。在同样时间、地点、事件里，把当事人换成自己，设身处地去感受、去体谅他人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--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就是同理心。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412875" y="1412875"/>
            <a:ext cx="101028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3733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、用同理心去解码</a:t>
            </a:r>
          </a:p>
        </p:txBody>
      </p:sp>
      <p:sp>
        <p:nvSpPr>
          <p:cNvPr id="22" name="矩形 3"/>
          <p:cNvSpPr>
            <a:spLocks noChangeArrowheads="1"/>
          </p:cNvSpPr>
          <p:nvPr/>
        </p:nvSpPr>
        <p:spPr bwMode="auto">
          <a:xfrm>
            <a:off x="1412875" y="1820863"/>
            <a:ext cx="4954588" cy="1679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因此，沟通时将心比心，换位思考，设身处地的为对方着想就显得非常必要。只有转换你的角色，真诚地为别人着想，那样你才能从他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她的角度分析出问题的所在，你的话语才能让他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她感同身受，才能打动他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她的心，你才能最终实现你沟通的目的！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1471613" y="5513388"/>
            <a:ext cx="4770437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413" y="904875"/>
            <a:ext cx="4679950" cy="4630738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直接连接符 25"/>
          <p:cNvCxnSpPr/>
          <p:nvPr/>
        </p:nvCxnSpPr>
        <p:spPr>
          <a:xfrm>
            <a:off x="1471613" y="5513388"/>
            <a:ext cx="1010126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754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412875" y="1412875"/>
            <a:ext cx="101028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757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、用同理心去解码</a:t>
            </a: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3" y="1801813"/>
            <a:ext cx="2397125" cy="33559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1412875" y="3722688"/>
            <a:ext cx="4613275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中国人只要你站在他的立场上去说话，他都可以接受，你若跟他对立，他就会拒绝你，而且只要你有一句话讲到对方听不进去，你讲的再对也没有用。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曾仕强</a:t>
            </a: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412875" y="1820863"/>
            <a:ext cx="4613275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如果有所谓成功的秘诀，那必定就是指要能了解别人的立场。我们除了站在自己的立场上考虑之外，也必须要有站在别人的立场上考虑问题的处事能力。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福特</a:t>
            </a:r>
            <a:endParaRPr lang="zh-CN" altLang="en-US" sz="16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905875" y="1801813"/>
            <a:ext cx="2397125" cy="33559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34" name="直接连接符 33"/>
          <p:cNvCxnSpPr/>
          <p:nvPr/>
        </p:nvCxnSpPr>
        <p:spPr>
          <a:xfrm>
            <a:off x="1471613" y="3454400"/>
            <a:ext cx="4338637" cy="0"/>
          </a:xfrm>
          <a:prstGeom prst="line">
            <a:avLst/>
          </a:prstGeom>
          <a:ln w="127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412875"/>
            <a:ext cx="6154738" cy="410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1412875" y="5513388"/>
            <a:ext cx="101520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79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3.3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从解码的角度来提升</a:t>
            </a: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412875" y="1412875"/>
            <a:ext cx="101520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5782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2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、用同理心去解码</a:t>
            </a:r>
          </a:p>
        </p:txBody>
      </p:sp>
      <p:sp>
        <p:nvSpPr>
          <p:cNvPr id="32" name="矩形 3"/>
          <p:cNvSpPr>
            <a:spLocks noChangeArrowheads="1"/>
          </p:cNvSpPr>
          <p:nvPr/>
        </p:nvSpPr>
        <p:spPr bwMode="auto">
          <a:xfrm>
            <a:off x="1412875" y="3141663"/>
            <a:ext cx="4613275" cy="21590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男人沟通，不要忘了他的面子；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女人沟通，不要忘了他的情绪；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领导沟通，不要忘了他的尊严；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下属沟通，不要忘了他的自尊；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年轻人沟通，不要忘了他的直接；</a:t>
            </a: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儿童沟通，不要忘了他的天真。</a:t>
            </a:r>
          </a:p>
        </p:txBody>
      </p:sp>
      <p:sp>
        <p:nvSpPr>
          <p:cNvPr id="75784" name="TextBox 11"/>
          <p:cNvSpPr txBox="1">
            <a:spLocks noChangeArrowheads="1"/>
          </p:cNvSpPr>
          <p:nvPr/>
        </p:nvSpPr>
        <p:spPr bwMode="auto">
          <a:xfrm>
            <a:off x="1560513" y="1447800"/>
            <a:ext cx="51847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     【</a:t>
            </a:r>
            <a:r>
              <a:rPr lang="zh-CN" altLang="en-US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同理心举例</a:t>
            </a:r>
            <a:r>
              <a:rPr lang="en-US" altLang="zh-CN" sz="16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】</a:t>
            </a:r>
            <a:endParaRPr lang="zh-CN" altLang="en-US" sz="1600">
              <a:solidFill>
                <a:srgbClr val="FFC000"/>
              </a:solidFill>
              <a:latin typeface="微软雅黑"/>
              <a:ea typeface="微软雅黑"/>
              <a:cs typeface="微软雅黑"/>
            </a:endParaRPr>
          </a:p>
        </p:txBody>
      </p:sp>
      <p:grpSp>
        <p:nvGrpSpPr>
          <p:cNvPr id="21" name="组合 20"/>
          <p:cNvGrpSpPr>
            <a:grpSpLocks/>
          </p:cNvGrpSpPr>
          <p:nvPr/>
        </p:nvGrpSpPr>
        <p:grpSpPr bwMode="auto">
          <a:xfrm>
            <a:off x="1531938" y="3213100"/>
            <a:ext cx="244475" cy="2016125"/>
            <a:chOff x="3649315" y="3024353"/>
            <a:chExt cx="245812" cy="2016224"/>
          </a:xfrm>
        </p:grpSpPr>
        <p:sp>
          <p:nvSpPr>
            <p:cNvPr id="24" name="椭圆 14"/>
            <p:cNvSpPr/>
            <p:nvPr/>
          </p:nvSpPr>
          <p:spPr bwMode="auto">
            <a:xfrm>
              <a:off x="3649315" y="3024353"/>
              <a:ext cx="245812" cy="314340"/>
            </a:xfrm>
            <a:custGeom>
              <a:avLst/>
              <a:gdLst/>
              <a:ahLst/>
              <a:cxnLst/>
              <a:rect l="l" t="t" r="r" b="b"/>
              <a:pathLst>
                <a:path w="683568" h="864094">
                  <a:moveTo>
                    <a:pt x="341785" y="75471"/>
                  </a:moveTo>
                  <a:cubicBezTo>
                    <a:pt x="218037" y="75471"/>
                    <a:pt x="117720" y="175788"/>
                    <a:pt x="117720" y="299536"/>
                  </a:cubicBezTo>
                  <a:cubicBezTo>
                    <a:pt x="117720" y="423284"/>
                    <a:pt x="218037" y="523601"/>
                    <a:pt x="341785" y="523601"/>
                  </a:cubicBezTo>
                  <a:cubicBezTo>
                    <a:pt x="465533" y="523601"/>
                    <a:pt x="565850" y="423284"/>
                    <a:pt x="565850" y="299536"/>
                  </a:cubicBezTo>
                  <a:cubicBezTo>
                    <a:pt x="565850" y="175788"/>
                    <a:pt x="465533" y="75471"/>
                    <a:pt x="341785" y="75471"/>
                  </a:cubicBezTo>
                  <a:close/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椭圆 14"/>
            <p:cNvSpPr/>
            <p:nvPr/>
          </p:nvSpPr>
          <p:spPr bwMode="auto">
            <a:xfrm>
              <a:off x="3649315" y="3449824"/>
              <a:ext cx="245812" cy="314340"/>
            </a:xfrm>
            <a:custGeom>
              <a:avLst/>
              <a:gdLst/>
              <a:ahLst/>
              <a:cxnLst/>
              <a:rect l="l" t="t" r="r" b="b"/>
              <a:pathLst>
                <a:path w="683568" h="864094">
                  <a:moveTo>
                    <a:pt x="341785" y="75471"/>
                  </a:moveTo>
                  <a:cubicBezTo>
                    <a:pt x="218037" y="75471"/>
                    <a:pt x="117720" y="175788"/>
                    <a:pt x="117720" y="299536"/>
                  </a:cubicBezTo>
                  <a:cubicBezTo>
                    <a:pt x="117720" y="423284"/>
                    <a:pt x="218037" y="523601"/>
                    <a:pt x="341785" y="523601"/>
                  </a:cubicBezTo>
                  <a:cubicBezTo>
                    <a:pt x="465533" y="523601"/>
                    <a:pt x="565850" y="423284"/>
                    <a:pt x="565850" y="299536"/>
                  </a:cubicBezTo>
                  <a:cubicBezTo>
                    <a:pt x="565850" y="175788"/>
                    <a:pt x="465533" y="75471"/>
                    <a:pt x="341785" y="75471"/>
                  </a:cubicBezTo>
                  <a:close/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椭圆 14"/>
            <p:cNvSpPr/>
            <p:nvPr/>
          </p:nvSpPr>
          <p:spPr bwMode="auto">
            <a:xfrm>
              <a:off x="3649315" y="3875295"/>
              <a:ext cx="245812" cy="314340"/>
            </a:xfrm>
            <a:custGeom>
              <a:avLst/>
              <a:gdLst/>
              <a:ahLst/>
              <a:cxnLst/>
              <a:rect l="l" t="t" r="r" b="b"/>
              <a:pathLst>
                <a:path w="683568" h="864094">
                  <a:moveTo>
                    <a:pt x="341785" y="75471"/>
                  </a:moveTo>
                  <a:cubicBezTo>
                    <a:pt x="218037" y="75471"/>
                    <a:pt x="117720" y="175788"/>
                    <a:pt x="117720" y="299536"/>
                  </a:cubicBezTo>
                  <a:cubicBezTo>
                    <a:pt x="117720" y="423284"/>
                    <a:pt x="218037" y="523601"/>
                    <a:pt x="341785" y="523601"/>
                  </a:cubicBezTo>
                  <a:cubicBezTo>
                    <a:pt x="465533" y="523601"/>
                    <a:pt x="565850" y="423284"/>
                    <a:pt x="565850" y="299536"/>
                  </a:cubicBezTo>
                  <a:cubicBezTo>
                    <a:pt x="565850" y="175788"/>
                    <a:pt x="465533" y="75471"/>
                    <a:pt x="341785" y="75471"/>
                  </a:cubicBezTo>
                  <a:close/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" name="椭圆 14"/>
            <p:cNvSpPr/>
            <p:nvPr/>
          </p:nvSpPr>
          <p:spPr bwMode="auto">
            <a:xfrm>
              <a:off x="3649315" y="4300766"/>
              <a:ext cx="245812" cy="314340"/>
            </a:xfrm>
            <a:custGeom>
              <a:avLst/>
              <a:gdLst/>
              <a:ahLst/>
              <a:cxnLst/>
              <a:rect l="l" t="t" r="r" b="b"/>
              <a:pathLst>
                <a:path w="683568" h="864094">
                  <a:moveTo>
                    <a:pt x="341785" y="75471"/>
                  </a:moveTo>
                  <a:cubicBezTo>
                    <a:pt x="218037" y="75471"/>
                    <a:pt x="117720" y="175788"/>
                    <a:pt x="117720" y="299536"/>
                  </a:cubicBezTo>
                  <a:cubicBezTo>
                    <a:pt x="117720" y="423284"/>
                    <a:pt x="218037" y="523601"/>
                    <a:pt x="341785" y="523601"/>
                  </a:cubicBezTo>
                  <a:cubicBezTo>
                    <a:pt x="465533" y="523601"/>
                    <a:pt x="565850" y="423284"/>
                    <a:pt x="565850" y="299536"/>
                  </a:cubicBezTo>
                  <a:cubicBezTo>
                    <a:pt x="565850" y="175788"/>
                    <a:pt x="465533" y="75471"/>
                    <a:pt x="341785" y="75471"/>
                  </a:cubicBezTo>
                  <a:close/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9" name="椭圆 14"/>
            <p:cNvSpPr/>
            <p:nvPr/>
          </p:nvSpPr>
          <p:spPr bwMode="auto">
            <a:xfrm>
              <a:off x="3649315" y="4726237"/>
              <a:ext cx="245812" cy="314340"/>
            </a:xfrm>
            <a:custGeom>
              <a:avLst/>
              <a:gdLst/>
              <a:ahLst/>
              <a:cxnLst/>
              <a:rect l="l" t="t" r="r" b="b"/>
              <a:pathLst>
                <a:path w="683568" h="864094">
                  <a:moveTo>
                    <a:pt x="341785" y="75471"/>
                  </a:moveTo>
                  <a:cubicBezTo>
                    <a:pt x="218037" y="75471"/>
                    <a:pt x="117720" y="175788"/>
                    <a:pt x="117720" y="299536"/>
                  </a:cubicBezTo>
                  <a:cubicBezTo>
                    <a:pt x="117720" y="423284"/>
                    <a:pt x="218037" y="523601"/>
                    <a:pt x="341785" y="523601"/>
                  </a:cubicBezTo>
                  <a:cubicBezTo>
                    <a:pt x="465533" y="523601"/>
                    <a:pt x="565850" y="423284"/>
                    <a:pt x="565850" y="299536"/>
                  </a:cubicBezTo>
                  <a:cubicBezTo>
                    <a:pt x="565850" y="175788"/>
                    <a:pt x="465533" y="75471"/>
                    <a:pt x="341785" y="75471"/>
                  </a:cubicBezTo>
                  <a:close/>
                  <a:moveTo>
                    <a:pt x="341784" y="0"/>
                  </a:moveTo>
                  <a:cubicBezTo>
                    <a:pt x="530546" y="0"/>
                    <a:pt x="683568" y="153022"/>
                    <a:pt x="683568" y="341784"/>
                  </a:cubicBezTo>
                  <a:cubicBezTo>
                    <a:pt x="683568" y="439085"/>
                    <a:pt x="642909" y="526890"/>
                    <a:pt x="577183" y="588642"/>
                  </a:cubicBezTo>
                  <a:lnTo>
                    <a:pt x="341597" y="864094"/>
                  </a:lnTo>
                  <a:lnTo>
                    <a:pt x="105111" y="587591"/>
                  </a:lnTo>
                  <a:cubicBezTo>
                    <a:pt x="87976" y="571864"/>
                    <a:pt x="72869" y="554041"/>
                    <a:pt x="59857" y="534679"/>
                  </a:cubicBezTo>
                  <a:lnTo>
                    <a:pt x="59306" y="534035"/>
                  </a:lnTo>
                  <a:lnTo>
                    <a:pt x="59325" y="534035"/>
                  </a:lnTo>
                  <a:cubicBezTo>
                    <a:pt x="21845" y="479324"/>
                    <a:pt x="0" y="413105"/>
                    <a:pt x="0" y="341784"/>
                  </a:cubicBezTo>
                  <a:cubicBezTo>
                    <a:pt x="0" y="153022"/>
                    <a:pt x="153022" y="0"/>
                    <a:pt x="341784" y="0"/>
                  </a:cubicBezTo>
                  <a:close/>
                </a:path>
              </a:pathLst>
            </a:custGeom>
            <a:solidFill>
              <a:srgbClr val="FFC000"/>
            </a:solidFill>
            <a:ln w="31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/>
        </p:nvSpPr>
        <p:spPr>
          <a:xfrm>
            <a:off x="3575050" y="2420938"/>
            <a:ext cx="1044575" cy="1044575"/>
          </a:xfrm>
          <a:prstGeom prst="ellipse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Impact" pitchFamily="34" charset="0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665538" y="2511425"/>
            <a:ext cx="863600" cy="863600"/>
          </a:xfrm>
          <a:prstGeom prst="ellipse">
            <a:avLst/>
          </a:prstGeom>
          <a:solidFill>
            <a:srgbClr val="FFC00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dirty="0">
                <a:latin typeface="Impact" pitchFamily="34" charset="0"/>
              </a:rPr>
              <a:t>4</a:t>
            </a:r>
            <a:endParaRPr lang="zh-CN" altLang="en-US" sz="4400" dirty="0">
              <a:latin typeface="Impact" pitchFamily="34" charset="0"/>
            </a:endParaRPr>
          </a:p>
        </p:txBody>
      </p:sp>
      <p:cxnSp>
        <p:nvCxnSpPr>
          <p:cNvPr id="8" name="直接连接符 7"/>
          <p:cNvCxnSpPr>
            <a:stCxn id="6" idx="6"/>
          </p:cNvCxnSpPr>
          <p:nvPr/>
        </p:nvCxnSpPr>
        <p:spPr>
          <a:xfrm>
            <a:off x="4619625" y="2943225"/>
            <a:ext cx="4502150" cy="0"/>
          </a:xfrm>
          <a:prstGeom prst="line">
            <a:avLst/>
          </a:prstGeom>
          <a:ln w="28575">
            <a:solidFill>
              <a:srgbClr val="FFC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04" name="TextBox 3"/>
          <p:cNvSpPr txBox="1">
            <a:spLocks noChangeArrowheads="1"/>
          </p:cNvSpPr>
          <p:nvPr/>
        </p:nvSpPr>
        <p:spPr bwMode="auto">
          <a:xfrm>
            <a:off x="4708525" y="2205038"/>
            <a:ext cx="39100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666666"/>
                </a:solidFill>
                <a:latin typeface="微软雅黑"/>
                <a:ea typeface="微软雅黑"/>
                <a:cs typeface="微软雅黑"/>
              </a:rPr>
              <a:t>职场沟通理念</a:t>
            </a:r>
          </a:p>
        </p:txBody>
      </p:sp>
      <p:sp>
        <p:nvSpPr>
          <p:cNvPr id="12" name="矩形 48"/>
          <p:cNvSpPr>
            <a:spLocks noChangeArrowheads="1"/>
          </p:cNvSpPr>
          <p:nvPr/>
        </p:nvSpPr>
        <p:spPr bwMode="auto">
          <a:xfrm>
            <a:off x="5359400" y="3068638"/>
            <a:ext cx="51308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向上沟通要有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“胆”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平行沟通要有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“肺”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向下沟通要有“心”</a:t>
            </a:r>
            <a:endParaRPr lang="en-US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框 3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向上沟通要有“胆”</a:t>
            </a:r>
          </a:p>
        </p:txBody>
      </p:sp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1412875" y="4292600"/>
            <a:ext cx="4397375" cy="1046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由于受到这种等级观念、潜在自我保护意识、及中国传统文化和环境的影响，结果是上下极之间的误会、隔阂和不理解越来越深。</a:t>
            </a: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1412875" y="1412875"/>
            <a:ext cx="42481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3"/>
          <p:cNvSpPr>
            <a:spLocks noChangeArrowheads="1"/>
          </p:cNvSpPr>
          <p:nvPr/>
        </p:nvSpPr>
        <p:spPr bwMode="auto">
          <a:xfrm>
            <a:off x="1412875" y="1689100"/>
            <a:ext cx="4397375" cy="2316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上下级间的沟通并不是一件轻易的事。很少有员工会主动找上级沟通，即使有，也很少有人会讲真话、心里话。因为我们历来受的教育都是告诉我们要谦虚谨慎，要回避矛盾，回避冲突，不强出头，长期以来，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我们已经习惯于“即不反对，也不赞成”；“即不讨好，也不得罪”。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1471613" y="5513388"/>
            <a:ext cx="42481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83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6938" y="1412875"/>
            <a:ext cx="5737225" cy="41005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102997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8851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1.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要克服惧怕领导的心理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2058988"/>
            <a:ext cx="5381625" cy="10461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与领导沟通时，下属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首先要做的就是去掉一个“怕”字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，即克服惧怕领导的心理，主动大胆地寻求与领导的认真交流，征求领导的意见。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3405188"/>
            <a:ext cx="5381625" cy="1679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即使领导批评了自己，也不要认为天就塌下来了，要积极地向领导寻求帮助，寻求办法，能得到领导的帮助和指点，无疑对克服自己在工作上的缺点和不足有重要意义。这样有胆量的沟通能及时消除领导对自己的误解，了解领导的真实意图，能更好地指导自己下一步的工作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71613" y="5513388"/>
            <a:ext cx="53276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5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向上沟通要有“胆”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138" y="877888"/>
            <a:ext cx="4257675" cy="463550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102997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9875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2.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要多出选择题，少出问答题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989138"/>
            <a:ext cx="5381625" cy="16494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一个善于思考、做事负责的手下，是不会一天到晚请示领导的。所以我们应该带着答案、预备好对策走进领导的办公室。也就是说，你和领导沟通的时候，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应当尽可能多出选择题，而不出问答题，并且是尽可能出多选题，而非单选题。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3897313"/>
            <a:ext cx="5381625" cy="133191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因为假如你只带了一个答案，就表示除了这个没有更好的办法。另外还要注重，在给选择题的时候，应当罗列每种方案或办法的优缺点以及可能的后果，以提醒你的领导在决策时应该考虑到的因素。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71613" y="5513388"/>
            <a:ext cx="53276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79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向上沟通要有“胆”</a:t>
            </a:r>
          </a:p>
        </p:txBody>
      </p:sp>
      <p:pic>
        <p:nvPicPr>
          <p:cNvPr id="79880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1188" y="2060575"/>
            <a:ext cx="4713287" cy="34528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42481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412875" y="1023938"/>
            <a:ext cx="147638" cy="749300"/>
          </a:xfrm>
          <a:prstGeom prst="rect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b="1" kern="0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0899" name="TextBox 11"/>
          <p:cNvSpPr txBox="1">
            <a:spLocks noChangeArrowheads="1"/>
          </p:cNvSpPr>
          <p:nvPr/>
        </p:nvSpPr>
        <p:spPr bwMode="auto">
          <a:xfrm>
            <a:off x="1560513" y="1023938"/>
            <a:ext cx="34274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 3. </a:t>
            </a:r>
            <a:r>
              <a:rPr lang="zh-CN" altLang="en-US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要主动地、及时地反馈</a:t>
            </a: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814513"/>
            <a:ext cx="4392612" cy="1998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任何已经安排下来的事项，当领导主动去提醒或追问的时候，是下属工作失败的表现。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作为一个职业人，一件事交给你去做，你如何做的，进展到什么程度，有没有做好，收到了什么实效？这些问题永远都不要等到领导问你时才回答。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3938588"/>
            <a:ext cx="4392612" cy="1362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假如你能够不要让你的领导象秘书一样不断地提醒你，假如你能够让他省心、放心。那他对你的认可和授权就会越来越大，几次下来以后，事情交待给你，他也就不会再过问了。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71613" y="5513388"/>
            <a:ext cx="4176712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03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向上沟通要有“胆”</a:t>
            </a:r>
          </a:p>
        </p:txBody>
      </p:sp>
      <p:pic>
        <p:nvPicPr>
          <p:cNvPr id="8090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688" y="1412875"/>
            <a:ext cx="5903912" cy="41005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1.1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沟通的定义及作用</a:t>
            </a:r>
          </a:p>
        </p:txBody>
      </p:sp>
      <p:sp>
        <p:nvSpPr>
          <p:cNvPr id="13" name="Text Box 44"/>
          <p:cNvSpPr txBox="1">
            <a:spLocks noChangeArrowheads="1"/>
          </p:cNvSpPr>
          <p:nvPr/>
        </p:nvSpPr>
        <p:spPr bwMode="auto">
          <a:xfrm>
            <a:off x="3360738" y="1268413"/>
            <a:ext cx="84772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从</a:t>
            </a:r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沟通的定义中，我们可以将沟通的作用简单概括如下：</a:t>
            </a:r>
            <a:endParaRPr lang="en-US" altLang="zh-CN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5376863" y="2387600"/>
            <a:ext cx="5899150" cy="3057525"/>
            <a:chOff x="5377507" y="2387517"/>
            <a:chExt cx="5898811" cy="3057707"/>
          </a:xfrm>
        </p:grpSpPr>
        <p:grpSp>
          <p:nvGrpSpPr>
            <p:cNvPr id="26635" name="组合 19"/>
            <p:cNvGrpSpPr>
              <a:grpSpLocks/>
            </p:cNvGrpSpPr>
            <p:nvPr/>
          </p:nvGrpSpPr>
          <p:grpSpPr bwMode="auto">
            <a:xfrm>
              <a:off x="5391317" y="2387517"/>
              <a:ext cx="5885001" cy="3057707"/>
              <a:chOff x="5449514" y="1883461"/>
              <a:chExt cx="5885001" cy="3057707"/>
            </a:xfrm>
          </p:grpSpPr>
          <p:sp>
            <p:nvSpPr>
              <p:cNvPr id="14" name="矩形 3"/>
              <p:cNvSpPr>
                <a:spLocks noChangeArrowheads="1"/>
              </p:cNvSpPr>
              <p:nvPr/>
            </p:nvSpPr>
            <p:spPr bwMode="auto">
              <a:xfrm>
                <a:off x="5810332" y="2662970"/>
                <a:ext cx="5524183" cy="2090861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fontAlgn="auto"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defRPr/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说明事物、传递信息，让人了解，让人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接受；</a:t>
                </a:r>
                <a:endPara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defRPr/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获取信息，了解别人，为正确的决策做出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保障；</a:t>
                </a:r>
                <a:endPara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defRPr/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交流情感、改善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关系；</a:t>
                </a:r>
                <a:endPara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  <a:p>
                <a:pPr fontAlgn="auto">
                  <a:lnSpc>
                    <a:spcPct val="150000"/>
                  </a:lnSpc>
                  <a:spcBef>
                    <a:spcPts val="600"/>
                  </a:spcBef>
                  <a:spcAft>
                    <a:spcPts val="400"/>
                  </a:spcAft>
                  <a:defRPr/>
                </a:pP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统一思想，营造团队精神，提升工作</a:t>
                </a:r>
                <a:r>
                  <a:rPr lang="zh-CN" alt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微软雅黑" pitchFamily="34" charset="-122"/>
                    <a:ea typeface="微软雅黑" pitchFamily="34" charset="-122"/>
                  </a:rPr>
                  <a:t>士气。</a:t>
                </a:r>
                <a:endParaRPr lang="zh-CN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6641" name="矩形 17"/>
              <p:cNvSpPr>
                <a:spLocks noChangeArrowheads="1"/>
              </p:cNvSpPr>
              <p:nvPr/>
            </p:nvSpPr>
            <p:spPr bwMode="auto">
              <a:xfrm>
                <a:off x="5449514" y="1883461"/>
                <a:ext cx="5885001" cy="642938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zh-CN" altLang="en-US" sz="2400" b="1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</a:rPr>
                  <a:t>沟通的</a:t>
                </a:r>
                <a:r>
                  <a:rPr lang="zh-CN" altLang="en-US" sz="3200" b="1">
                    <a:solidFill>
                      <a:srgbClr val="FFFFFF"/>
                    </a:solidFill>
                    <a:latin typeface="微软雅黑"/>
                    <a:ea typeface="微软雅黑"/>
                    <a:cs typeface="微软雅黑"/>
                  </a:rPr>
                  <a:t>作用</a:t>
                </a:r>
              </a:p>
            </p:txBody>
          </p:sp>
          <p:sp>
            <p:nvSpPr>
              <p:cNvPr id="5" name="矩形 4"/>
              <p:cNvSpPr/>
              <p:nvPr/>
            </p:nvSpPr>
            <p:spPr>
              <a:xfrm>
                <a:off x="5449990" y="1883461"/>
                <a:ext cx="5884525" cy="3057707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26636" name="等腰三角形 20"/>
            <p:cNvSpPr>
              <a:spLocks noChangeArrowheads="1"/>
            </p:cNvSpPr>
            <p:nvPr/>
          </p:nvSpPr>
          <p:spPr bwMode="auto">
            <a:xfrm rot="5400000">
              <a:off x="5373317" y="4431133"/>
              <a:ext cx="216000" cy="1800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6637" name="等腰三角形 21"/>
            <p:cNvSpPr>
              <a:spLocks noChangeArrowheads="1"/>
            </p:cNvSpPr>
            <p:nvPr/>
          </p:nvSpPr>
          <p:spPr bwMode="auto">
            <a:xfrm rot="5400000">
              <a:off x="5359507" y="3903075"/>
              <a:ext cx="216000" cy="1800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6638" name="等腰三角形 22"/>
            <p:cNvSpPr>
              <a:spLocks noChangeArrowheads="1"/>
            </p:cNvSpPr>
            <p:nvPr/>
          </p:nvSpPr>
          <p:spPr bwMode="auto">
            <a:xfrm rot="5400000">
              <a:off x="5373317" y="4959192"/>
              <a:ext cx="216000" cy="180000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endParaRPr>
            </a:p>
          </p:txBody>
        </p:sp>
        <p:sp>
          <p:nvSpPr>
            <p:cNvPr id="26639" name="等腰三角形 23"/>
            <p:cNvSpPr>
              <a:spLocks noChangeArrowheads="1"/>
            </p:cNvSpPr>
            <p:nvPr/>
          </p:nvSpPr>
          <p:spPr bwMode="auto">
            <a:xfrm rot="5400000">
              <a:off x="5373328" y="3375006"/>
              <a:ext cx="216000" cy="180021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endParaRPr>
            </a:p>
          </p:txBody>
        </p:sp>
      </p:grpSp>
      <p:sp>
        <p:nvSpPr>
          <p:cNvPr id="26628" name="矩形 37"/>
          <p:cNvSpPr>
            <a:spLocks noChangeArrowheads="1"/>
          </p:cNvSpPr>
          <p:nvPr/>
        </p:nvSpPr>
        <p:spPr bwMode="auto">
          <a:xfrm>
            <a:off x="1346200" y="1892300"/>
            <a:ext cx="1727200" cy="4572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endParaRPr lang="en-US" altLang="zh-CN" sz="2000">
              <a:solidFill>
                <a:srgbClr val="262626"/>
              </a:solidFill>
              <a:latin typeface="微软雅黑"/>
              <a:ea typeface="微软雅黑"/>
              <a:cs typeface="微软雅黑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073400" y="1328738"/>
            <a:ext cx="0" cy="440372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矩形 48"/>
          <p:cNvSpPr>
            <a:spLocks noChangeArrowheads="1"/>
          </p:cNvSpPr>
          <p:nvPr/>
        </p:nvSpPr>
        <p:spPr bwMode="auto">
          <a:xfrm>
            <a:off x="1344613" y="1441450"/>
            <a:ext cx="17287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1.</a:t>
            </a:r>
            <a:r>
              <a:rPr lang="zh-CN" altLang="en-US" sz="2000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沟通的定义</a:t>
            </a:r>
            <a:endParaRPr lang="en-US" sz="2000">
              <a:solidFill>
                <a:srgbClr val="FFC000"/>
              </a:solidFill>
              <a:latin typeface="微软雅黑"/>
              <a:ea typeface="微软雅黑"/>
              <a:cs typeface="微软雅黑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zh-CN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2.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沟通的作用</a:t>
            </a:r>
            <a:endParaRPr lang="en-US" altLang="zh-CN" sz="2000">
              <a:solidFill>
                <a:schemeClr val="bg1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6631" name="燕尾形 33"/>
          <p:cNvSpPr>
            <a:spLocks noChangeArrowheads="1"/>
          </p:cNvSpPr>
          <p:nvPr/>
        </p:nvSpPr>
        <p:spPr bwMode="auto">
          <a:xfrm>
            <a:off x="1417638" y="1057275"/>
            <a:ext cx="252412" cy="252413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solidFill>
                <a:srgbClr val="FFC000"/>
              </a:solidFill>
              <a:latin typeface="Calibri" pitchFamily="34" charset="0"/>
            </a:endParaRPr>
          </a:p>
        </p:txBody>
      </p:sp>
      <p:sp>
        <p:nvSpPr>
          <p:cNvPr id="26632" name="燕尾形 34"/>
          <p:cNvSpPr>
            <a:spLocks noChangeArrowheads="1"/>
          </p:cNvSpPr>
          <p:nvPr/>
        </p:nvSpPr>
        <p:spPr bwMode="auto">
          <a:xfrm>
            <a:off x="1346200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C495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6633" name="燕尾形 35"/>
          <p:cNvSpPr>
            <a:spLocks noChangeArrowheads="1"/>
          </p:cNvSpPr>
          <p:nvPr/>
        </p:nvSpPr>
        <p:spPr bwMode="auto">
          <a:xfrm>
            <a:off x="2022475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FFE86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  <p:sp>
        <p:nvSpPr>
          <p:cNvPr id="26634" name="燕尾形 36"/>
          <p:cNvSpPr>
            <a:spLocks noChangeArrowheads="1"/>
          </p:cNvSpPr>
          <p:nvPr/>
        </p:nvSpPr>
        <p:spPr bwMode="auto">
          <a:xfrm>
            <a:off x="1631950" y="1057275"/>
            <a:ext cx="252413" cy="252413"/>
          </a:xfrm>
          <a:prstGeom prst="chevron">
            <a:avLst>
              <a:gd name="adj" fmla="val 50000"/>
            </a:avLst>
          </a:prstGeom>
          <a:solidFill>
            <a:srgbClr val="FFDE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38528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981200"/>
            <a:ext cx="3959225" cy="72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平行沟通，又称横向沟通，指的是与平级间进行的与完成工作有关的交流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2997200"/>
            <a:ext cx="3959225" cy="2316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由于社会化分工越来越细，往往为完成一个目标、一项工程、一个产品，需要在不同企业之间、部门之间、同事之间，在营销、生产、管理等不同环节、不同阶段，共同利用同一资源为产生整体的效益而协同工作。为此，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平级之间的沟通与合作是非常必要的。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12875" y="5513388"/>
            <a:ext cx="3852863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5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平行沟通要有“肺”</a:t>
            </a:r>
          </a:p>
        </p:txBody>
      </p:sp>
      <p:pic>
        <p:nvPicPr>
          <p:cNvPr id="81926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8" y="1412875"/>
            <a:ext cx="6148387" cy="4100513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102298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773238"/>
            <a:ext cx="4608512" cy="1679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同事与我们处于同一企业、同一部门、同一车间、同一班组或同一办公场所，为了生存和发展要感受同一种压力，工作中你中有我，我中有你，谁也少不了谁。每天与同事在一起的时间有时会大大超过自己的家人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3649663"/>
            <a:ext cx="4608512" cy="16811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同事短暂，朋友长存。同事作为你工作中的伙伴，难免有利益上或其他方面的冲突，处理这些矛盾的时候，最好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第一个想到的解决方法是以肺腑之言真诚沟通，共同协商解决问题的办法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而不是指责或者命令。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412875" y="5513388"/>
            <a:ext cx="44640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49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平行沟通要有“肺”</a:t>
            </a:r>
          </a:p>
        </p:txBody>
      </p:sp>
      <p:sp>
        <p:nvSpPr>
          <p:cNvPr id="8" name="矩形 7"/>
          <p:cNvSpPr/>
          <p:nvPr/>
        </p:nvSpPr>
        <p:spPr>
          <a:xfrm>
            <a:off x="6313488" y="3940175"/>
            <a:ext cx="5329237" cy="15906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3"/>
          <p:cNvSpPr>
            <a:spLocks noChangeArrowheads="1"/>
          </p:cNvSpPr>
          <p:nvPr/>
        </p:nvSpPr>
        <p:spPr bwMode="auto">
          <a:xfrm>
            <a:off x="6457950" y="4049713"/>
            <a:ext cx="5040313" cy="1363662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29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【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余世维观点</a:t>
            </a:r>
            <a:r>
              <a:rPr lang="en-US" altLang="zh-CN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】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作为管理者，对于企业各个部门要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经常说“我们”，不要说“你们、他们”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。谈到自己公司时，只有一个代名词：“我们”，“你们、他们”会造成疏离感，破坏团结。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6313488" y="981075"/>
            <a:ext cx="5329237" cy="273526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  <p:bldP spid="9" grpId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102965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773238"/>
            <a:ext cx="4967287" cy="72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地位影响人的心理，领导者与下属沟通时，不可避免会产生一种“居高临下”的感觉。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2667000"/>
            <a:ext cx="4967287" cy="2633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当下级汇报工作时，不管他说完没有，只要觉得听懂了下属要表达的意思，便打断下属的话，开始滔滔不绝地发表自己的观点，然后以某些指令结束谈话，比如“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这里轮不到你说话，你的任务就是好好听我说！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”“</a:t>
            </a:r>
            <a:r>
              <a:rPr lang="zh-CN" altLang="en-US" sz="1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怎么这么罗嗦，按照我说的去做就行了！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”这种上级单方面发出的语言信息，员工的情感或需求没有得到尊重，因此员工有可能对上级产生怨恨、恼怒和敌对的情绪。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412875" y="5513388"/>
            <a:ext cx="48609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3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向下沟通要有“心”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0" y="836613"/>
            <a:ext cx="4822825" cy="4676775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10296525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17638" y="1628775"/>
            <a:ext cx="3743325" cy="19986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韦尔奇认为，“真正的沟通不是演讲、文件和报告，而是</a:t>
            </a:r>
            <a:r>
              <a:rPr lang="zh-CN" altLang="en-US" sz="16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一种态度，一种文化环境，是站在平等地位上开诚布公地、面对面地交流，是双向的互动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。只要花时间做面对面的沟通，大家总能取得共识”。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17638" y="3746500"/>
            <a:ext cx="3743325" cy="1681163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因此，上级与下级的沟通，关键是要用心去沟通，并以平等的心态倾听他们的呼声，尊重他们的想法，让他们参与决策，求同存异，达成共识，做到真正与员工交心。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412875" y="5513388"/>
            <a:ext cx="370840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997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向下沟通要有“心”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888" y="981075"/>
            <a:ext cx="6173787" cy="4532313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/>
        </p:nvCxnSpPr>
        <p:spPr>
          <a:xfrm>
            <a:off x="1412875" y="1412875"/>
            <a:ext cx="40322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1403350" y="1589088"/>
            <a:ext cx="4105275" cy="19970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向下沟通，需要平等的态度。骆家辉单膝跪地和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9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岁女孩杨芷湄交谈的画面，极好地佐证了这一点。杨芷湄参加美国皮克斯动画展，有幸向骆家辉提问：“大使先生，您小学时功课怎么样？我这次英语考了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82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分，妈妈骂了我。”</a:t>
            </a:r>
          </a:p>
        </p:txBody>
      </p:sp>
      <p:sp>
        <p:nvSpPr>
          <p:cNvPr id="12" name="矩形 3"/>
          <p:cNvSpPr>
            <a:spLocks noChangeArrowheads="1"/>
          </p:cNvSpPr>
          <p:nvPr/>
        </p:nvSpPr>
        <p:spPr bwMode="auto">
          <a:xfrm>
            <a:off x="1403350" y="3706813"/>
            <a:ext cx="4105275" cy="167957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骆大使单膝跪在小妹妹面前，讲了十几分钟昔往的菜鸟生涯。她回忆说：“我惊呆了，没有记住多少他的话，我的脑海只有他跪下来的画面。我清晰地看到他关爱的眼神，还有耳边的白发。”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412875" y="5513388"/>
            <a:ext cx="4032250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021" name="文本框 12"/>
          <p:cNvSpPr txBox="1">
            <a:spLocks noChangeArrowheads="1"/>
          </p:cNvSpPr>
          <p:nvPr/>
        </p:nvSpPr>
        <p:spPr bwMode="auto">
          <a:xfrm>
            <a:off x="1560513" y="168275"/>
            <a:ext cx="37449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4.3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向下沟通要有“心”</a:t>
            </a:r>
          </a:p>
        </p:txBody>
      </p:sp>
      <p:pic>
        <p:nvPicPr>
          <p:cNvPr id="86022" name="图片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5788" y="1397000"/>
            <a:ext cx="6043612" cy="4116388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ChangeArrowheads="1"/>
          </p:cNvSpPr>
          <p:nvPr/>
        </p:nvSpPr>
        <p:spPr>
          <a:xfrm>
            <a:off x="4225380" y="1886967"/>
            <a:ext cx="7560839" cy="1470025"/>
          </a:xfrm>
          <a:prstGeom prst="rect">
            <a:avLst/>
          </a:prstGeom>
          <a:ln/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sym typeface="Impact" pitchFamily="34" charset="0"/>
              </a:rPr>
              <a:t>Thank</a:t>
            </a:r>
            <a:r>
              <a:rPr lang="en-US" sz="7200" dirty="0" smtClean="0">
                <a:solidFill>
                  <a:srgbClr val="88E70F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sym typeface="Impact" pitchFamily="34" charset="0"/>
              </a:rPr>
              <a:t> </a:t>
            </a:r>
            <a:r>
              <a:rPr lang="en-US" altLang="zh-CN" sz="7200" dirty="0" smtClean="0">
                <a:solidFill>
                  <a:srgbClr val="88E70F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sym typeface="Impact" pitchFamily="34" charset="0"/>
              </a:rPr>
              <a:t>You</a:t>
            </a:r>
            <a:endParaRPr lang="zh-CN" altLang="en-US" sz="3200" dirty="0">
              <a:solidFill>
                <a:srgbClr val="88E70F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</a:endParaRPr>
          </a:p>
        </p:txBody>
      </p:sp>
      <p:sp>
        <p:nvSpPr>
          <p:cNvPr id="4" name="TextBox 12"/>
          <p:cNvSpPr>
            <a:spLocks noChangeArrowheads="1"/>
          </p:cNvSpPr>
          <p:nvPr/>
        </p:nvSpPr>
        <p:spPr bwMode="auto">
          <a:xfrm>
            <a:off x="5881688" y="4481513"/>
            <a:ext cx="2992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rgbClr val="88E70F"/>
                </a:solidFill>
                <a:latin typeface="微软雅黑"/>
                <a:ea typeface="微软雅黑"/>
                <a:cs typeface="微软雅黑"/>
                <a:sym typeface="Arial" charset="0"/>
                <a:hlinkClick r:id="rId2"/>
              </a:rPr>
              <a:t>www.italent.cc</a:t>
            </a:r>
            <a:r>
              <a:rPr lang="en-US" altLang="zh-CN" sz="2000" b="1">
                <a:solidFill>
                  <a:srgbClr val="88E70F"/>
                </a:solidFill>
                <a:latin typeface="微软雅黑"/>
                <a:ea typeface="微软雅黑"/>
                <a:cs typeface="微软雅黑"/>
                <a:sym typeface="Arial" charset="0"/>
              </a:rPr>
              <a:t> </a:t>
            </a:r>
          </a:p>
          <a:p>
            <a:r>
              <a:rPr lang="zh-CN" altLang="en-US" sz="2000" b="1">
                <a:solidFill>
                  <a:srgbClr val="F2F2F2"/>
                </a:solidFill>
                <a:latin typeface="微软雅黑"/>
                <a:ea typeface="微软雅黑"/>
                <a:cs typeface="微软雅黑"/>
                <a:sym typeface="Arial" charset="0"/>
              </a:rPr>
              <a:t>服务热线：</a:t>
            </a:r>
            <a:r>
              <a:rPr lang="en-US" altLang="zh-CN" sz="2000" b="1">
                <a:solidFill>
                  <a:srgbClr val="F2F2F2"/>
                </a:solidFill>
                <a:latin typeface="微软雅黑"/>
                <a:ea typeface="微软雅黑"/>
                <a:cs typeface="微软雅黑"/>
                <a:sym typeface="Arial" charset="0"/>
              </a:rPr>
              <a:t>4008998989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643E-7 -1.19861 L 3.30643E-7 2.59259E-6 L 0.00039 -0.12153 L 3.30643E-7 2.59259E-6 " pathEditMode="relative" rAng="0" ptsTypes="AAAA">
                                      <p:cBhvr>
                                        <p:cTn id="8" dur="6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5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沟通的重要性</a:t>
            </a:r>
          </a:p>
        </p:txBody>
      </p:sp>
      <p:pic>
        <p:nvPicPr>
          <p:cNvPr id="27650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0338" y="2217738"/>
            <a:ext cx="28638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4"/>
          <p:cNvSpPr txBox="1"/>
          <p:nvPr/>
        </p:nvSpPr>
        <p:spPr>
          <a:xfrm>
            <a:off x="1344613" y="1052513"/>
            <a:ext cx="7416800" cy="1046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常常会出现这样的现象，有的员工辞职了，我们会很惋惜，其实他也不想走或者他不知道外面的情况，存在着一些不切实际的想法，因此出现了下面的一段对白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44613" y="2492375"/>
            <a:ext cx="7416800" cy="13589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一直以为你知道，</a:t>
            </a:r>
            <a:r>
              <a:rPr lang="zh-CN" altLang="en-US" sz="20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我真的很欣赏你，真的不想让你走</a:t>
            </a:r>
            <a:r>
              <a:rPr lang="zh-CN" altLang="en-US" sz="20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16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3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一直以为你知道，</a:t>
            </a:r>
            <a:r>
              <a:rPr lang="zh-CN" altLang="en-US" sz="2000" b="1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我真的很在乎这个团队，真的舍不得走</a:t>
            </a:r>
            <a:r>
              <a:rPr lang="zh-CN" altLang="en-US" sz="20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！</a:t>
            </a:r>
            <a:endParaRPr lang="zh-CN" altLang="en-US" sz="1600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  <a:p>
            <a:pPr indent="457200" fontAlgn="auto">
              <a:lnSpc>
                <a:spcPct val="129000"/>
              </a:lnSpc>
              <a:spcBef>
                <a:spcPts val="600"/>
              </a:spcBef>
              <a:spcAft>
                <a:spcPts val="300"/>
              </a:spcAft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可是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，一切已成定局，非常遗憾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……</a:t>
            </a:r>
          </a:p>
        </p:txBody>
      </p:sp>
      <p:sp>
        <p:nvSpPr>
          <p:cNvPr id="14" name="矩形 13"/>
          <p:cNvSpPr/>
          <p:nvPr/>
        </p:nvSpPr>
        <p:spPr>
          <a:xfrm>
            <a:off x="1344613" y="5005388"/>
            <a:ext cx="7416800" cy="72866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auto">
              <a:lnSpc>
                <a:spcPct val="129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工作</a:t>
            </a:r>
            <a:r>
              <a:rPr lang="zh-CN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和生活中为什么会有那么多的不满、埋怨和误会？为什么“理解万岁”会让那么多的人产生共鸣？</a:t>
            </a: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1947863" y="4256088"/>
            <a:ext cx="1574800" cy="64293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rgbClr val="FFFFFF"/>
                </a:solidFill>
                <a:latin typeface="微软雅黑"/>
                <a:ea typeface="微软雅黑"/>
                <a:cs typeface="微软雅黑"/>
              </a:rPr>
              <a:t>请思考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17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17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7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12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2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" grpId="0"/>
      <p:bldP spid="14" grpId="0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沟通的重要性</a:t>
            </a:r>
          </a:p>
        </p:txBody>
      </p:sp>
      <p:sp>
        <p:nvSpPr>
          <p:cNvPr id="9" name="流程图: 过程 8"/>
          <p:cNvSpPr/>
          <p:nvPr/>
        </p:nvSpPr>
        <p:spPr>
          <a:xfrm>
            <a:off x="1438275" y="981075"/>
            <a:ext cx="9623425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1.2.1  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沟通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无处不在，无时不有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438275" y="1979613"/>
            <a:ext cx="6459538" cy="108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沟通无处不在，无时不有。不论是语言或非语言、文字或符号、有意或无意、积极或消极，沟通是我们每个人每天都要做的事儿，是我们生活中必不可少的部分。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 Box 44"/>
          <p:cNvSpPr txBox="1">
            <a:spLocks noChangeArrowheads="1"/>
          </p:cNvSpPr>
          <p:nvPr/>
        </p:nvSpPr>
        <p:spPr bwMode="auto">
          <a:xfrm>
            <a:off x="1438275" y="5119688"/>
            <a:ext cx="6459538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defTabSz="720725">
              <a:lnSpc>
                <a:spcPct val="135000"/>
              </a:lnSpc>
            </a:pPr>
            <a:r>
              <a:rPr lang="zh-CN" altLang="en-US" sz="1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事实上，我们大多数人花费</a:t>
            </a:r>
            <a:r>
              <a:rPr lang="en-US" altLang="zh-CN" sz="1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50</a:t>
            </a:r>
            <a:r>
              <a:rPr lang="zh-CN" altLang="en-US" sz="1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％</a:t>
            </a:r>
            <a:r>
              <a:rPr lang="en-US" altLang="zh-CN" sz="1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-75</a:t>
            </a:r>
            <a:r>
              <a:rPr lang="zh-CN" altLang="en-US" sz="1600">
                <a:solidFill>
                  <a:srgbClr val="7F7F7F"/>
                </a:solidFill>
                <a:latin typeface="微软雅黑"/>
                <a:ea typeface="微软雅黑"/>
                <a:cs typeface="微软雅黑"/>
              </a:rPr>
              <a:t>％的工作时间，以书面形式、面对面的形式或打电话等多种方式进行沟通。</a:t>
            </a:r>
            <a:endParaRPr lang="zh-CN" altLang="en-US" sz="1600" b="1">
              <a:solidFill>
                <a:srgbClr val="FF0000"/>
              </a:solidFill>
              <a:latin typeface="微软雅黑"/>
              <a:ea typeface="微软雅黑"/>
              <a:cs typeface="微软雅黑"/>
            </a:endParaRPr>
          </a:p>
        </p:txBody>
      </p:sp>
      <p:pic>
        <p:nvPicPr>
          <p:cNvPr id="28677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8013" y="2249488"/>
            <a:ext cx="2833687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8228013" y="1989138"/>
            <a:ext cx="2833687" cy="388778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9" name="TextBox 9"/>
          <p:cNvSpPr txBox="1">
            <a:spLocks noChangeArrowheads="1"/>
          </p:cNvSpPr>
          <p:nvPr/>
        </p:nvSpPr>
        <p:spPr bwMode="auto">
          <a:xfrm>
            <a:off x="1438275" y="3513138"/>
            <a:ext cx="645953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>
              <a:lnSpc>
                <a:spcPct val="130000"/>
              </a:lnSpc>
            </a:pPr>
            <a:r>
              <a:rPr lang="zh-CN" altLang="en-US" sz="2000" b="1">
                <a:solidFill>
                  <a:srgbClr val="FFC000"/>
                </a:solidFill>
                <a:latin typeface="微软雅黑"/>
                <a:ea typeface="微软雅黑"/>
                <a:cs typeface="微软雅黑"/>
              </a:rPr>
              <a:t>一个人不和别人打交道，不是一个神就是一个兽。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4945063" y="4067175"/>
            <a:ext cx="2447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亚里士多德</a:t>
            </a:r>
          </a:p>
        </p:txBody>
      </p:sp>
      <p:sp>
        <p:nvSpPr>
          <p:cNvPr id="18" name="矩形 17"/>
          <p:cNvSpPr/>
          <p:nvPr/>
        </p:nvSpPr>
        <p:spPr>
          <a:xfrm>
            <a:off x="1560513" y="3357563"/>
            <a:ext cx="6337300" cy="122396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16513" y="2457450"/>
            <a:ext cx="2736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图片 2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40713" y="2457450"/>
            <a:ext cx="27368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3900" y="2457450"/>
            <a:ext cx="273526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文本框 2"/>
          <p:cNvSpPr txBox="1">
            <a:spLocks noChangeArrowheads="1"/>
          </p:cNvSpPr>
          <p:nvPr/>
        </p:nvSpPr>
        <p:spPr bwMode="auto">
          <a:xfrm>
            <a:off x="1560513" y="168275"/>
            <a:ext cx="35290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Arial Unicode MS"/>
                <a:ea typeface="Arial Unicode MS"/>
                <a:cs typeface="Arial Unicode MS"/>
              </a:rPr>
              <a:t>1.2 </a:t>
            </a:r>
            <a:r>
              <a:rPr lang="zh-CN" altLang="en-US" sz="2000">
                <a:solidFill>
                  <a:schemeClr val="bg1"/>
                </a:solidFill>
                <a:latin typeface="微软雅黑"/>
                <a:ea typeface="微软雅黑"/>
                <a:cs typeface="Arial Unicode MS"/>
              </a:rPr>
              <a:t>沟通的重要性</a:t>
            </a:r>
          </a:p>
        </p:txBody>
      </p:sp>
      <p:sp>
        <p:nvSpPr>
          <p:cNvPr id="9" name="流程图: 过程 8"/>
          <p:cNvSpPr/>
          <p:nvPr/>
        </p:nvSpPr>
        <p:spPr>
          <a:xfrm>
            <a:off x="1438275" y="981075"/>
            <a:ext cx="9623425" cy="431800"/>
          </a:xfrm>
          <a:prstGeom prst="flowChartProcess">
            <a:avLst/>
          </a:prstGeom>
          <a:solidFill>
            <a:srgbClr val="FFC000"/>
          </a:solidFill>
          <a:ln w="9525" cap="rnd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1.2.2  </a:t>
            </a:r>
            <a:r>
              <a:rPr lang="zh-CN" altLang="en-US" b="1" kern="0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“管理就是沟通”</a:t>
            </a:r>
          </a:p>
        </p:txBody>
      </p:sp>
      <p:sp>
        <p:nvSpPr>
          <p:cNvPr id="11" name="Text Box 44"/>
          <p:cNvSpPr txBox="1">
            <a:spLocks noChangeArrowheads="1"/>
          </p:cNvSpPr>
          <p:nvPr/>
        </p:nvSpPr>
        <p:spPr bwMode="auto">
          <a:xfrm>
            <a:off x="1438275" y="1592263"/>
            <a:ext cx="9623425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>
            <a:defPPr>
              <a:defRPr lang="en-US"/>
            </a:defPPr>
            <a:lvl1pPr indent="457200" defTabSz="720725">
              <a:lnSpc>
                <a:spcPct val="135000"/>
              </a:lnSpc>
              <a:defRPr sz="16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  <a:lvl2pPr defTabSz="720725" eaLnBrk="0" hangingPunct="0">
              <a:defRPr sz="1600">
                <a:latin typeface="Arial" pitchFamily="34" charset="0"/>
                <a:ea typeface="宋体" pitchFamily="2" charset="-122"/>
              </a:defRPr>
            </a:lvl2pPr>
            <a:lvl3pPr defTabSz="720725" eaLnBrk="0" hangingPunct="0">
              <a:defRPr sz="1600">
                <a:latin typeface="Arial" pitchFamily="34" charset="0"/>
                <a:ea typeface="宋体" pitchFamily="2" charset="-122"/>
              </a:defRPr>
            </a:lvl3pPr>
            <a:lvl4pPr defTabSz="720725" eaLnBrk="0" hangingPunct="0">
              <a:defRPr sz="1600">
                <a:latin typeface="Arial" pitchFamily="34" charset="0"/>
                <a:ea typeface="宋体" pitchFamily="2" charset="-122"/>
              </a:defRPr>
            </a:lvl4pPr>
            <a:lvl5pPr defTabSz="720725" eaLnBrk="0" hangingPunct="0">
              <a:defRPr sz="1600">
                <a:latin typeface="Arial" pitchFamily="34" charset="0"/>
                <a:ea typeface="宋体" pitchFamily="2" charset="-122"/>
              </a:defRPr>
            </a:lvl5pPr>
            <a:lvl6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6pPr>
            <a:lvl7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7pPr>
            <a:lvl8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8pPr>
            <a:lvl9pPr defTabSz="720725" eaLnBrk="0" fontAlgn="base" hangingPunct="0">
              <a:spcBef>
                <a:spcPct val="0"/>
              </a:spcBef>
              <a:spcAft>
                <a:spcPct val="0"/>
              </a:spcAft>
              <a:defRPr sz="1600">
                <a:latin typeface="Arial" pitchFamily="34" charset="0"/>
                <a:ea typeface="宋体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很多时候，我们抱怨下属或同事工作不利，问题往往不是出在水平上而是出在沟通上。研究表明：我们工作中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％的错误是由于不善于沟通所造成的。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993900" y="4581525"/>
            <a:ext cx="2735263" cy="1179513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Text Box 44"/>
          <p:cNvSpPr txBox="1">
            <a:spLocks noChangeArrowheads="1"/>
          </p:cNvSpPr>
          <p:nvPr/>
        </p:nvSpPr>
        <p:spPr bwMode="auto">
          <a:xfrm>
            <a:off x="1993900" y="4883150"/>
            <a:ext cx="2735263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20725">
              <a:lnSpc>
                <a:spcPct val="13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管理就是沟通、沟通再沟通。</a:t>
            </a:r>
          </a:p>
          <a:p>
            <a:pPr algn="r" defTabSz="720725">
              <a:lnSpc>
                <a:spcPct val="135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杰克</a:t>
            </a:r>
            <a:r>
              <a:rPr lang="en-US" altLang="zh-CN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·</a:t>
            </a:r>
            <a:r>
              <a:rPr lang="zh-CN" altLang="en-US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韦尔奇</a:t>
            </a:r>
            <a:endParaRPr lang="zh-CN" altLang="zh-CN" sz="1600" b="1">
              <a:solidFill>
                <a:srgbClr val="FFFF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116513" y="4581525"/>
            <a:ext cx="2736850" cy="1179513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4" name="Text Box 44"/>
          <p:cNvSpPr txBox="1">
            <a:spLocks noChangeArrowheads="1"/>
          </p:cNvSpPr>
          <p:nvPr/>
        </p:nvSpPr>
        <p:spPr bwMode="auto">
          <a:xfrm>
            <a:off x="5076825" y="4652963"/>
            <a:ext cx="2736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20725">
              <a:lnSpc>
                <a:spcPct val="135000"/>
              </a:lnSpc>
            </a:pPr>
            <a:r>
              <a:rPr lang="zh-CN" altLang="en-US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最好的想法，最有创见的建议，最优秀的计划，不通过沟通都无法实现。</a:t>
            </a:r>
            <a:r>
              <a:rPr lang="en-US" altLang="zh-CN" sz="14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14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斯蒂芬</a:t>
            </a:r>
            <a:r>
              <a:rPr lang="en-US" altLang="zh-CN" sz="14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•P•</a:t>
            </a:r>
            <a:r>
              <a:rPr lang="zh-CN" altLang="en-US" sz="14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罗宾斯</a:t>
            </a:r>
            <a:endParaRPr lang="zh-CN" altLang="zh-CN" sz="1400" b="1">
              <a:solidFill>
                <a:srgbClr val="FFFF00"/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240713" y="4581525"/>
            <a:ext cx="2736850" cy="1179513"/>
          </a:xfrm>
          <a:prstGeom prst="rect">
            <a:avLst/>
          </a:prstGeom>
          <a:solidFill>
            <a:schemeClr val="accent6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6" name="Text Box 44"/>
          <p:cNvSpPr txBox="1">
            <a:spLocks noChangeArrowheads="1"/>
          </p:cNvSpPr>
          <p:nvPr/>
        </p:nvSpPr>
        <p:spPr bwMode="auto">
          <a:xfrm>
            <a:off x="8240713" y="4652963"/>
            <a:ext cx="273685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20725">
              <a:lnSpc>
                <a:spcPct val="135000"/>
              </a:lnSpc>
            </a:pPr>
            <a:r>
              <a:rPr lang="zh-CN" altLang="en-US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企业管理过去是沟通，现在是沟通，将来还是沟通。</a:t>
            </a:r>
          </a:p>
          <a:p>
            <a:pPr algn="r" defTabSz="720725">
              <a:lnSpc>
                <a:spcPct val="135000"/>
              </a:lnSpc>
            </a:pPr>
            <a:r>
              <a:rPr lang="en-US" altLang="zh-CN" sz="1600">
                <a:solidFill>
                  <a:schemeClr val="bg1"/>
                </a:solidFill>
                <a:latin typeface="微软雅黑"/>
                <a:ea typeface="微软雅黑"/>
                <a:cs typeface="微软雅黑"/>
              </a:rPr>
              <a:t>——</a:t>
            </a:r>
            <a:r>
              <a:rPr lang="zh-CN" altLang="en-US" sz="1600" b="1">
                <a:solidFill>
                  <a:srgbClr val="FFFF00"/>
                </a:solidFill>
                <a:latin typeface="微软雅黑"/>
                <a:ea typeface="微软雅黑"/>
                <a:cs typeface="微软雅黑"/>
              </a:rPr>
              <a:t>松下幸之助</a:t>
            </a:r>
            <a:endParaRPr lang="zh-CN" altLang="zh-CN" sz="1600" b="1">
              <a:solidFill>
                <a:srgbClr val="FFFF00"/>
              </a:solidFill>
              <a:latin typeface="微软雅黑"/>
              <a:ea typeface="微软雅黑"/>
              <a:cs typeface="微软雅黑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4" grpId="0"/>
      <p:bldP spid="2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9895</TotalTime>
  <Words>9694</Words>
  <Application>Microsoft Office PowerPoint</Application>
  <PresentationFormat>Custom</PresentationFormat>
  <Paragraphs>375</Paragraphs>
  <Slides>65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演示文稿设计模板</vt:lpstr>
      </vt:variant>
      <vt:variant>
        <vt:i4>12</vt:i4>
      </vt:variant>
      <vt:variant>
        <vt:lpstr>幻灯片标题</vt:lpstr>
      </vt:variant>
      <vt:variant>
        <vt:i4>65</vt:i4>
      </vt:variant>
    </vt:vector>
  </HeadingPairs>
  <TitlesOfParts>
    <vt:vector size="89" baseType="lpstr">
      <vt:lpstr>Calibri</vt:lpstr>
      <vt:lpstr>宋体</vt:lpstr>
      <vt:lpstr>Arial</vt:lpstr>
      <vt:lpstr>微软雅黑</vt:lpstr>
      <vt:lpstr>Arial Unicode MS</vt:lpstr>
      <vt:lpstr>Arial Black</vt:lpstr>
      <vt:lpstr>Impact</vt:lpstr>
      <vt:lpstr>Segoe UI</vt:lpstr>
      <vt:lpstr>Times New Roman</vt:lpstr>
      <vt:lpstr>Tahoma</vt:lpstr>
      <vt:lpstr>Wingdings</vt:lpstr>
      <vt:lpstr>专业字体设计服务/WWW.ZTSGC.COM/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  <vt:lpstr>幻灯片 54</vt:lpstr>
      <vt:lpstr>幻灯片 55</vt:lpstr>
      <vt:lpstr>幻灯片 56</vt:lpstr>
      <vt:lpstr>幻灯片 57</vt:lpstr>
      <vt:lpstr>幻灯片 58</vt:lpstr>
      <vt:lpstr>幻灯片 59</vt:lpstr>
      <vt:lpstr>幻灯片 60</vt:lpstr>
      <vt:lpstr>幻灯片 61</vt:lpstr>
      <vt:lpstr>幻灯片 62</vt:lpstr>
      <vt:lpstr>幻灯片 63</vt:lpstr>
      <vt:lpstr>幻灯片 64</vt:lpstr>
      <vt:lpstr>幻灯片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微软用户</cp:lastModifiedBy>
  <cp:revision>1668</cp:revision>
  <dcterms:created xsi:type="dcterms:W3CDTF">2012-10-07T00:28:30Z</dcterms:created>
  <dcterms:modified xsi:type="dcterms:W3CDTF">2013-01-21T09:36:38Z</dcterms:modified>
</cp:coreProperties>
</file>