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256" r:id="rId2"/>
    <p:sldId id="257" r:id="rId3"/>
    <p:sldId id="258" r:id="rId4"/>
    <p:sldId id="307" r:id="rId5"/>
    <p:sldId id="308" r:id="rId6"/>
    <p:sldId id="311" r:id="rId7"/>
    <p:sldId id="312" r:id="rId8"/>
    <p:sldId id="313" r:id="rId9"/>
    <p:sldId id="314" r:id="rId10"/>
    <p:sldId id="315" r:id="rId11"/>
    <p:sldId id="262" r:id="rId12"/>
    <p:sldId id="289" r:id="rId13"/>
    <p:sldId id="317" r:id="rId14"/>
    <p:sldId id="263" r:id="rId15"/>
    <p:sldId id="305" r:id="rId16"/>
    <p:sldId id="318" r:id="rId17"/>
    <p:sldId id="316" r:id="rId18"/>
    <p:sldId id="319" r:id="rId19"/>
    <p:sldId id="320" r:id="rId20"/>
    <p:sldId id="321" r:id="rId21"/>
    <p:sldId id="322" r:id="rId22"/>
    <p:sldId id="323" r:id="rId23"/>
    <p:sldId id="324" r:id="rId24"/>
    <p:sldId id="325" r:id="rId25"/>
    <p:sldId id="326" r:id="rId26"/>
    <p:sldId id="327" r:id="rId27"/>
    <p:sldId id="328" r:id="rId28"/>
    <p:sldId id="330" r:id="rId29"/>
    <p:sldId id="329" r:id="rId30"/>
    <p:sldId id="331" r:id="rId31"/>
    <p:sldId id="332" r:id="rId32"/>
    <p:sldId id="333" r:id="rId33"/>
    <p:sldId id="334" r:id="rId34"/>
    <p:sldId id="309" r:id="rId35"/>
    <p:sldId id="336" r:id="rId36"/>
    <p:sldId id="337" r:id="rId37"/>
    <p:sldId id="338" r:id="rId38"/>
    <p:sldId id="335" r:id="rId39"/>
    <p:sldId id="340" r:id="rId40"/>
    <p:sldId id="341" r:id="rId41"/>
    <p:sldId id="342" r:id="rId42"/>
    <p:sldId id="265" r:id="rId43"/>
  </p:sldIdLst>
  <p:sldSz cx="12198350" cy="6858000"/>
  <p:notesSz cx="6858000" cy="9144000"/>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4726"/>
    <a:srgbClr val="FF5B5B"/>
    <a:srgbClr val="EE0000"/>
    <a:srgbClr val="E20000"/>
    <a:srgbClr val="FF8500"/>
    <a:srgbClr val="EA50D8"/>
    <a:srgbClr val="FF3B3B"/>
    <a:srgbClr val="8BAB00"/>
  </p:clrMru>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03447BB-5D67-496B-8E87-E561075AD55C}" styleName="深色样式 1 - 强调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浅色样式 2 - 强调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中度样式 1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74" d="100"/>
          <a:sy n="74" d="100"/>
        </p:scale>
        <p:origin x="-336" y="-96"/>
      </p:cViewPr>
      <p:guideLst>
        <p:guide orient="horz" pos="2160"/>
        <p:guide pos="3842"/>
      </p:guideLst>
    </p:cSldViewPr>
  </p:slideViewPr>
  <p:notesTextViewPr>
    <p:cViewPr>
      <p:scale>
        <a:sx n="100" d="100"/>
        <a:sy n="100" d="100"/>
      </p:scale>
      <p:origin x="0" y="0"/>
    </p:cViewPr>
  </p:notesTextViewPr>
  <p:sorterViewPr>
    <p:cViewPr>
      <p:scale>
        <a:sx n="100" d="100"/>
        <a:sy n="100" d="100"/>
      </p:scale>
      <p:origin x="0" y="3030"/>
    </p:cViewPr>
  </p:sorterViewPr>
  <p:notesViewPr>
    <p:cSldViewPr>
      <p:cViewPr varScale="1">
        <p:scale>
          <a:sx n="57" d="100"/>
          <a:sy n="57" d="100"/>
        </p:scale>
        <p:origin x="2808" y="3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EA184DB4-BC30-437D-8B77-8E699A86C348}" type="datetimeFigureOut">
              <a:rPr lang="zh-CN" altLang="en-US"/>
              <a:pPr>
                <a:defRPr/>
              </a:pPr>
              <a:t>2013-3-18</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CC7D210F-D647-488D-AE0D-B67F94CD70C4}"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F2DDBC13-3A3B-4B07-98E6-58AC6621983E}" type="datetimeFigureOut">
              <a:rPr lang="zh-CN" altLang="en-US"/>
              <a:pPr>
                <a:defRPr/>
              </a:pPr>
              <a:t>2013-3-18</a:t>
            </a:fld>
            <a:endParaRPr lang="zh-CN" altLang="en-US"/>
          </a:p>
        </p:txBody>
      </p:sp>
      <p:sp>
        <p:nvSpPr>
          <p:cNvPr id="4" name="幻灯片图像占位符 3"/>
          <p:cNvSpPr>
            <a:spLocks noGrp="1" noRot="1" noChangeAspect="1"/>
          </p:cNvSpPr>
          <p:nvPr>
            <p:ph type="sldImg" idx="2"/>
          </p:nvPr>
        </p:nvSpPr>
        <p:spPr>
          <a:xfrm>
            <a:off x="379413" y="685800"/>
            <a:ext cx="6099175"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A913A4DD-FA9E-4C7F-B2D8-A0D2547ACB32}"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hyperlink" Target="http://www.italent.cc/" TargetMode="External"/><Relationship Id="rId2" Type="http://schemas.openxmlformats.org/officeDocument/2006/relationships/hyperlink" Target="mailto:info@eyefulpresentations.co.uk" TargetMode="External"/><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首页">
    <p:spTree>
      <p:nvGrpSpPr>
        <p:cNvPr id="1" name=""/>
        <p:cNvGrpSpPr/>
        <p:nvPr/>
      </p:nvGrpSpPr>
      <p:grpSpPr>
        <a:xfrm>
          <a:off x="0" y="0"/>
          <a:ext cx="0" cy="0"/>
          <a:chOff x="0" y="0"/>
          <a:chExt cx="0" cy="0"/>
        </a:xfrm>
      </p:grpSpPr>
      <p:sp>
        <p:nvSpPr>
          <p:cNvPr id="2" name="Rectangle 6"/>
          <p:cNvSpPr/>
          <p:nvPr userDrawn="1"/>
        </p:nvSpPr>
        <p:spPr>
          <a:xfrm>
            <a:off x="0" y="0"/>
            <a:ext cx="12198350" cy="4865688"/>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矩形 27"/>
          <p:cNvSpPr/>
          <p:nvPr userDrawn="1"/>
        </p:nvSpPr>
        <p:spPr>
          <a:xfrm>
            <a:off x="7683500" y="5445125"/>
            <a:ext cx="4105275" cy="369888"/>
          </a:xfrm>
          <a:prstGeom prst="rect">
            <a:avLst/>
          </a:prstGeom>
        </p:spPr>
        <p:txBody>
          <a:bodyPr anchor="ctr">
            <a:spAutoFit/>
          </a:bodyPr>
          <a:lstStyle/>
          <a:p>
            <a:pPr algn="ctr"/>
            <a:r>
              <a:rPr lang="zh-CN" altLang="en-US">
                <a:solidFill>
                  <a:srgbClr val="D24726"/>
                </a:solidFill>
                <a:latin typeface="微软雅黑"/>
                <a:ea typeface="微软雅黑"/>
                <a:cs typeface="经典繁仿黑"/>
              </a:rPr>
              <a:t>企业中高层领导培训教材</a:t>
            </a:r>
          </a:p>
        </p:txBody>
      </p:sp>
      <p:sp>
        <p:nvSpPr>
          <p:cNvPr id="4" name="TextBox 3"/>
          <p:cNvSpPr txBox="1"/>
          <p:nvPr userDrawn="1"/>
        </p:nvSpPr>
        <p:spPr>
          <a:xfrm>
            <a:off x="1130300" y="3500438"/>
            <a:ext cx="7218363" cy="1323975"/>
          </a:xfrm>
          <a:prstGeom prst="rect">
            <a:avLst/>
          </a:prstGeom>
          <a:noFill/>
        </p:spPr>
        <p:txBody>
          <a:bodyPr>
            <a:spAutoFit/>
          </a:bodyPr>
          <a:lstStyle/>
          <a:p>
            <a:pPr fontAlgn="auto">
              <a:spcBef>
                <a:spcPts val="0"/>
              </a:spcBef>
              <a:spcAft>
                <a:spcPts val="0"/>
              </a:spcAft>
              <a:defRPr/>
            </a:pPr>
            <a:r>
              <a:rPr lang="zh-CN" altLang="en-US" sz="8000" b="1" dirty="0">
                <a:solidFill>
                  <a:schemeClr val="bg1"/>
                </a:solidFill>
                <a:latin typeface="微软雅黑" pitchFamily="34" charset="-122"/>
                <a:ea typeface="微软雅黑" pitchFamily="34" charset="-122"/>
              </a:rPr>
              <a:t>企业战略管理</a:t>
            </a:r>
            <a:endParaRPr lang="zh-CN" altLang="en-US" sz="8000" b="1" dirty="0">
              <a:solidFill>
                <a:schemeClr val="bg1"/>
              </a:solidFill>
              <a:latin typeface="微软雅黑" pitchFamily="34" charset="-122"/>
              <a:ea typeface="微软雅黑" pitchFamily="34" charset="-122"/>
            </a:endParaRPr>
          </a:p>
        </p:txBody>
      </p:sp>
      <p:pic>
        <p:nvPicPr>
          <p:cNvPr id="5" name="Picture 15" descr="原logo"/>
          <p:cNvPicPr>
            <a:picLocks noChangeAspect="1" noChangeArrowheads="1"/>
          </p:cNvPicPr>
          <p:nvPr userDrawn="1"/>
        </p:nvPicPr>
        <p:blipFill>
          <a:blip r:embed="rId2"/>
          <a:srcRect/>
          <a:stretch>
            <a:fillRect/>
          </a:stretch>
        </p:blipFill>
        <p:spPr bwMode="auto">
          <a:xfrm>
            <a:off x="8907463" y="5949950"/>
            <a:ext cx="2190750" cy="542925"/>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lt">
                                    <p:tmPct val="18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4/3*#ppt_w"/>
                                          </p:val>
                                        </p:tav>
                                        <p:tav tm="100000">
                                          <p:val>
                                            <p:strVal val="#ppt_w"/>
                                          </p:val>
                                        </p:tav>
                                      </p:tavLst>
                                    </p:anim>
                                    <p:anim calcmode="lin" valueType="num">
                                      <p:cBhvr>
                                        <p:cTn id="8" dur="500" fill="hold"/>
                                        <p:tgtEl>
                                          <p:spTgt spid="4"/>
                                        </p:tgtEl>
                                        <p:attrNameLst>
                                          <p:attrName>ppt_h</p:attrName>
                                        </p:attrNameLst>
                                      </p:cBhvr>
                                      <p:tavLst>
                                        <p:tav tm="0">
                                          <p:val>
                                            <p:strVal val="4/3*#ppt_h"/>
                                          </p:val>
                                        </p:tav>
                                        <p:tav tm="100000">
                                          <p:val>
                                            <p:strVal val="#ppt_h"/>
                                          </p:val>
                                        </p:tav>
                                      </p:tavLst>
                                    </p:anim>
                                  </p:childTnLst>
                                </p:cTn>
                              </p:par>
                            </p:childTnLst>
                          </p:cTn>
                        </p:par>
                        <p:par>
                          <p:cTn id="9" fill="hold">
                            <p:stCondLst>
                              <p:cond delay="950"/>
                            </p:stCondLst>
                            <p:childTnLst>
                              <p:par>
                                <p:cTn id="10" presetID="2" presetClass="entr" presetSubtype="2" decel="100000" fill="hold" grpId="0" nodeType="after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TextBox 4"/>
          <p:cNvSpPr txBox="1"/>
          <p:nvPr userDrawn="1"/>
        </p:nvSpPr>
        <p:spPr>
          <a:xfrm>
            <a:off x="685800" y="330200"/>
            <a:ext cx="1584325" cy="1276350"/>
          </a:xfrm>
          <a:prstGeom prst="rect">
            <a:avLst/>
          </a:prstGeom>
          <a:noFill/>
        </p:spPr>
        <p:txBody>
          <a:bodyPr>
            <a:spAutoFit/>
          </a:bodyPr>
          <a:lstStyle/>
          <a:p>
            <a:pPr fontAlgn="auto">
              <a:spcBef>
                <a:spcPts val="400"/>
              </a:spcBef>
              <a:spcAft>
                <a:spcPts val="300"/>
              </a:spcAft>
              <a:defRPr/>
            </a:pPr>
            <a:r>
              <a:rPr lang="zh-CN" altLang="en-US" sz="1600" dirty="0">
                <a:solidFill>
                  <a:schemeClr val="bg1"/>
                </a:solidFill>
                <a:latin typeface="微软雅黑" pitchFamily="34" charset="-122"/>
                <a:ea typeface="微软雅黑" pitchFamily="34" charset="-122"/>
              </a:rPr>
              <a:t>第三章  </a:t>
            </a:r>
            <a:endParaRPr lang="en-US" altLang="zh-CN" sz="1600" dirty="0">
              <a:solidFill>
                <a:schemeClr val="bg1"/>
              </a:solidFill>
              <a:latin typeface="微软雅黑" pitchFamily="34" charset="-122"/>
              <a:ea typeface="微软雅黑" pitchFamily="34" charset="-122"/>
            </a:endParaRPr>
          </a:p>
          <a:p>
            <a:pPr fontAlgn="auto">
              <a:spcBef>
                <a:spcPts val="0"/>
              </a:spcBef>
              <a:spcAft>
                <a:spcPts val="300"/>
              </a:spcAft>
              <a:defRPr/>
            </a:pPr>
            <a:r>
              <a:rPr lang="zh-CN" altLang="en-US" sz="2800" dirty="0">
                <a:solidFill>
                  <a:schemeClr val="bg1"/>
                </a:solidFill>
                <a:latin typeface="华康俪金黑W8(P)" pitchFamily="34" charset="-122"/>
                <a:ea typeface="华康俪金黑W8(P)" pitchFamily="34" charset="-122"/>
              </a:rPr>
              <a:t>战略管</a:t>
            </a:r>
            <a:endParaRPr lang="en-US" altLang="zh-CN" sz="2800" dirty="0">
              <a:solidFill>
                <a:schemeClr val="bg1"/>
              </a:solidFill>
              <a:latin typeface="华康俪金黑W8(P)" pitchFamily="34" charset="-122"/>
              <a:ea typeface="华康俪金黑W8(P)" pitchFamily="34" charset="-122"/>
            </a:endParaRPr>
          </a:p>
          <a:p>
            <a:pPr fontAlgn="auto">
              <a:spcBef>
                <a:spcPts val="0"/>
              </a:spcBef>
              <a:spcAft>
                <a:spcPts val="300"/>
              </a:spcAft>
              <a:defRPr/>
            </a:pPr>
            <a:r>
              <a:rPr lang="zh-CN" altLang="en-US" sz="2800" dirty="0">
                <a:solidFill>
                  <a:schemeClr val="bg1"/>
                </a:solidFill>
                <a:latin typeface="华康俪金黑W8(P)" pitchFamily="34" charset="-122"/>
                <a:ea typeface="华康俪金黑W8(P)" pitchFamily="34" charset="-122"/>
              </a:rPr>
              <a:t>理过程</a:t>
            </a:r>
            <a:endParaRPr lang="en-US" altLang="zh-CN" sz="2800" dirty="0">
              <a:solidFill>
                <a:schemeClr val="bg1"/>
              </a:solidFill>
              <a:latin typeface="华康俪金黑W8(P)" pitchFamily="34" charset="-122"/>
              <a:ea typeface="华康俪金黑W8(P)" pitchFamily="34" charset="-122"/>
            </a:endParaRPr>
          </a:p>
        </p:txBody>
      </p:sp>
      <p:sp>
        <p:nvSpPr>
          <p:cNvPr id="3" name="TextBox 8"/>
          <p:cNvSpPr txBox="1"/>
          <p:nvPr userDrawn="1"/>
        </p:nvSpPr>
        <p:spPr>
          <a:xfrm>
            <a:off x="2354263" y="404813"/>
            <a:ext cx="3384550" cy="430212"/>
          </a:xfrm>
          <a:prstGeom prst="rect">
            <a:avLst/>
          </a:prstGeom>
          <a:noFill/>
        </p:spPr>
        <p:txBody>
          <a:bodyPr>
            <a:spAutoFit/>
          </a:bodyPr>
          <a:lstStyle/>
          <a:p>
            <a:pPr fontAlgn="auto">
              <a:spcBef>
                <a:spcPts val="0"/>
              </a:spcBef>
              <a:spcAft>
                <a:spcPts val="0"/>
              </a:spcAft>
              <a:defRPr/>
            </a:pPr>
            <a:r>
              <a:rPr lang="zh-CN" altLang="en-US" sz="2200" dirty="0">
                <a:solidFill>
                  <a:srgbClr val="5F5E5C"/>
                </a:solidFill>
                <a:latin typeface="华康俪金黑W8(P)" pitchFamily="34" charset="-122"/>
                <a:ea typeface="华康俪金黑W8(P)" pitchFamily="34" charset="-122"/>
              </a:rPr>
              <a:t>第四节</a:t>
            </a:r>
            <a:r>
              <a:rPr lang="en-US" altLang="zh-CN" sz="2200" dirty="0">
                <a:solidFill>
                  <a:srgbClr val="5F5E5C"/>
                </a:solidFill>
                <a:latin typeface="华康俪金黑W8(P)" pitchFamily="34" charset="-122"/>
                <a:ea typeface="华康俪金黑W8(P)" pitchFamily="34" charset="-122"/>
              </a:rPr>
              <a:t>  </a:t>
            </a:r>
            <a:r>
              <a:rPr lang="zh-CN" altLang="en-US" sz="2200" dirty="0">
                <a:solidFill>
                  <a:srgbClr val="5F5E5C"/>
                </a:solidFill>
                <a:latin typeface="华康俪金黑W8(P)" pitchFamily="34" charset="-122"/>
                <a:ea typeface="华康俪金黑W8(P)" pitchFamily="34" charset="-122"/>
              </a:rPr>
              <a:t>战略评价和控制</a:t>
            </a:r>
            <a:endParaRPr lang="zh-CN" altLang="en-US" sz="2200" dirty="0">
              <a:solidFill>
                <a:srgbClr val="5F5E5C"/>
              </a:solidFill>
              <a:latin typeface="华康俪金黑W8(P)" pitchFamily="34" charset="-122"/>
              <a:ea typeface="华康俪金黑W8(P)" pitchFamily="34" charset="-122"/>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962" y="4800600"/>
            <a:ext cx="731901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90962" y="612775"/>
            <a:ext cx="731901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90962" y="5367338"/>
            <a:ext cx="731901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609600" y="6356350"/>
            <a:ext cx="2846388" cy="365125"/>
          </a:xfrm>
          <a:prstGeom prst="rect">
            <a:avLst/>
          </a:prstGeom>
        </p:spPr>
        <p:txBody>
          <a:bodyPr/>
          <a:lstStyle>
            <a:lvl1pPr fontAlgn="auto">
              <a:spcBef>
                <a:spcPts val="0"/>
              </a:spcBef>
              <a:spcAft>
                <a:spcPts val="0"/>
              </a:spcAft>
              <a:defRPr>
                <a:latin typeface="+mn-lt"/>
                <a:ea typeface="+mn-ea"/>
              </a:defRPr>
            </a:lvl1pPr>
          </a:lstStyle>
          <a:p>
            <a:pPr>
              <a:defRPr/>
            </a:pPr>
            <a:fld id="{FF2A7377-E12A-4197-9ED4-BBFDFC49E020}" type="datetimeFigureOut">
              <a:rPr lang="zh-CN" altLang="en-US"/>
              <a:pPr>
                <a:defRPr/>
              </a:pPr>
              <a:t>2013-3-18</a:t>
            </a:fld>
            <a:endParaRPr lang="zh-CN" altLang="en-US"/>
          </a:p>
        </p:txBody>
      </p:sp>
      <p:sp>
        <p:nvSpPr>
          <p:cNvPr id="6" name="页脚占位符 5"/>
          <p:cNvSpPr>
            <a:spLocks noGrp="1"/>
          </p:cNvSpPr>
          <p:nvPr>
            <p:ph type="ftr" sz="quarter" idx="11"/>
          </p:nvPr>
        </p:nvSpPr>
        <p:spPr>
          <a:xfrm>
            <a:off x="4167188" y="6356350"/>
            <a:ext cx="3863975" cy="365125"/>
          </a:xfrm>
          <a:prstGeom prst="rect">
            <a:avLst/>
          </a:prstGeom>
        </p:spPr>
        <p:txBody>
          <a:bodyPr/>
          <a:lstStyle>
            <a:lvl1pPr fontAlgn="auto">
              <a:spcBef>
                <a:spcPts val="0"/>
              </a:spcBef>
              <a:spcAft>
                <a:spcPts val="0"/>
              </a:spcAft>
              <a:defRPr>
                <a:latin typeface="+mn-lt"/>
                <a:ea typeface="+mn-ea"/>
              </a:defRPr>
            </a:lvl1pPr>
          </a:lstStyle>
          <a:p>
            <a:pPr>
              <a:defRPr/>
            </a:pPr>
            <a:endParaRPr lang="zh-CN" altLang="en-US"/>
          </a:p>
        </p:txBody>
      </p:sp>
      <p:sp>
        <p:nvSpPr>
          <p:cNvPr id="7" name="灯片编号占位符 6"/>
          <p:cNvSpPr>
            <a:spLocks noGrp="1"/>
          </p:cNvSpPr>
          <p:nvPr>
            <p:ph type="sldNum" sz="quarter" idx="12"/>
          </p:nvPr>
        </p:nvSpPr>
        <p:spPr>
          <a:xfrm>
            <a:off x="8742363" y="6356350"/>
            <a:ext cx="2846387" cy="365125"/>
          </a:xfrm>
          <a:prstGeom prst="rect">
            <a:avLst/>
          </a:prstGeom>
        </p:spPr>
        <p:txBody>
          <a:bodyPr/>
          <a:lstStyle>
            <a:lvl1pPr fontAlgn="auto">
              <a:spcBef>
                <a:spcPts val="0"/>
              </a:spcBef>
              <a:spcAft>
                <a:spcPts val="0"/>
              </a:spcAft>
              <a:defRPr>
                <a:latin typeface="+mn-lt"/>
                <a:ea typeface="+mn-ea"/>
              </a:defRPr>
            </a:lvl1pPr>
          </a:lstStyle>
          <a:p>
            <a:pPr>
              <a:defRPr/>
            </a:pPr>
            <a:fld id="{0353CC91-E951-4DC8-BED7-655BC31357D3}" type="slidenum">
              <a:rPr lang="zh-CN" altLang="en-US"/>
              <a:pPr>
                <a:defRPr/>
              </a:pPr>
              <a:t>‹#›</a:t>
            </a:fld>
            <a:endParaRPr lang="zh-CN" altLang="en-U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918" y="274638"/>
            <a:ext cx="10978515"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918" y="1600201"/>
            <a:ext cx="10978515"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0"/>
            <a:ext cx="2846388" cy="365125"/>
          </a:xfrm>
          <a:prstGeom prst="rect">
            <a:avLst/>
          </a:prstGeom>
        </p:spPr>
        <p:txBody>
          <a:bodyPr/>
          <a:lstStyle>
            <a:lvl1pPr fontAlgn="auto">
              <a:spcBef>
                <a:spcPts val="0"/>
              </a:spcBef>
              <a:spcAft>
                <a:spcPts val="0"/>
              </a:spcAft>
              <a:defRPr>
                <a:latin typeface="+mn-lt"/>
                <a:ea typeface="+mn-ea"/>
              </a:defRPr>
            </a:lvl1pPr>
          </a:lstStyle>
          <a:p>
            <a:pPr>
              <a:defRPr/>
            </a:pPr>
            <a:fld id="{C79BB60E-DD51-4AEE-A0B5-705E0B52E4DE}" type="datetimeFigureOut">
              <a:rPr lang="zh-CN" altLang="en-US"/>
              <a:pPr>
                <a:defRPr/>
              </a:pPr>
              <a:t>2013-3-18</a:t>
            </a:fld>
            <a:endParaRPr lang="zh-CN" altLang="en-US"/>
          </a:p>
        </p:txBody>
      </p:sp>
      <p:sp>
        <p:nvSpPr>
          <p:cNvPr id="5" name="页脚占位符 4"/>
          <p:cNvSpPr>
            <a:spLocks noGrp="1"/>
          </p:cNvSpPr>
          <p:nvPr>
            <p:ph type="ftr" sz="quarter" idx="11"/>
          </p:nvPr>
        </p:nvSpPr>
        <p:spPr>
          <a:xfrm>
            <a:off x="4167188" y="6356350"/>
            <a:ext cx="3863975" cy="365125"/>
          </a:xfrm>
          <a:prstGeom prst="rect">
            <a:avLst/>
          </a:prstGeom>
        </p:spPr>
        <p:txBody>
          <a:bodyPr/>
          <a:lstStyle>
            <a:lvl1pPr fontAlgn="auto">
              <a:spcBef>
                <a:spcPts val="0"/>
              </a:spcBef>
              <a:spcAft>
                <a:spcPts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8742363" y="6356350"/>
            <a:ext cx="2846387" cy="365125"/>
          </a:xfrm>
          <a:prstGeom prst="rect">
            <a:avLst/>
          </a:prstGeom>
        </p:spPr>
        <p:txBody>
          <a:bodyPr/>
          <a:lstStyle>
            <a:lvl1pPr fontAlgn="auto">
              <a:spcBef>
                <a:spcPts val="0"/>
              </a:spcBef>
              <a:spcAft>
                <a:spcPts val="0"/>
              </a:spcAft>
              <a:defRPr>
                <a:latin typeface="+mn-lt"/>
                <a:ea typeface="+mn-ea"/>
              </a:defRPr>
            </a:lvl1pPr>
          </a:lstStyle>
          <a:p>
            <a:pPr>
              <a:defRPr/>
            </a:pPr>
            <a:fld id="{A25B2376-7A39-452C-83A2-025DA1972A3D}" type="slidenum">
              <a:rPr lang="zh-CN" altLang="en-US"/>
              <a:pPr>
                <a:defRPr/>
              </a:pPr>
              <a:t>‹#›</a:t>
            </a:fld>
            <a:endParaRPr lang="zh-CN" altLang="en-US"/>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3804" y="274639"/>
            <a:ext cx="2744629"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918" y="274639"/>
            <a:ext cx="8030580" cy="5851525"/>
          </a:xfrm>
          <a:prstGeom prst="rect">
            <a:avLst/>
          </a:prstGeom>
        </p:spPr>
        <p:txBody>
          <a:bodyPr vert="eaVert"/>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a:xfrm>
            <a:off x="609600" y="6356350"/>
            <a:ext cx="2846388" cy="365125"/>
          </a:xfrm>
          <a:prstGeom prst="rect">
            <a:avLst/>
          </a:prstGeom>
        </p:spPr>
        <p:txBody>
          <a:bodyPr/>
          <a:lstStyle>
            <a:lvl1pPr fontAlgn="auto">
              <a:spcBef>
                <a:spcPts val="0"/>
              </a:spcBef>
              <a:spcAft>
                <a:spcPts val="0"/>
              </a:spcAft>
              <a:defRPr>
                <a:latin typeface="+mn-lt"/>
                <a:ea typeface="+mn-ea"/>
              </a:defRPr>
            </a:lvl1pPr>
          </a:lstStyle>
          <a:p>
            <a:pPr>
              <a:defRPr/>
            </a:pPr>
            <a:fld id="{F58027ED-08D6-4822-85F7-6F31581CDA6D}" type="datetimeFigureOut">
              <a:rPr lang="zh-CN" altLang="en-US"/>
              <a:pPr>
                <a:defRPr/>
              </a:pPr>
              <a:t>2013-3-18</a:t>
            </a:fld>
            <a:endParaRPr lang="zh-CN" altLang="en-US"/>
          </a:p>
        </p:txBody>
      </p:sp>
      <p:sp>
        <p:nvSpPr>
          <p:cNvPr id="5" name="页脚占位符 4"/>
          <p:cNvSpPr>
            <a:spLocks noGrp="1"/>
          </p:cNvSpPr>
          <p:nvPr>
            <p:ph type="ftr" sz="quarter" idx="11"/>
          </p:nvPr>
        </p:nvSpPr>
        <p:spPr>
          <a:xfrm>
            <a:off x="4167188" y="6356350"/>
            <a:ext cx="3863975" cy="365125"/>
          </a:xfrm>
          <a:prstGeom prst="rect">
            <a:avLst/>
          </a:prstGeom>
        </p:spPr>
        <p:txBody>
          <a:bodyPr/>
          <a:lstStyle>
            <a:lvl1pPr fontAlgn="auto">
              <a:spcBef>
                <a:spcPts val="0"/>
              </a:spcBef>
              <a:spcAft>
                <a:spcPts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8742363" y="6356350"/>
            <a:ext cx="2846387" cy="365125"/>
          </a:xfrm>
          <a:prstGeom prst="rect">
            <a:avLst/>
          </a:prstGeom>
        </p:spPr>
        <p:txBody>
          <a:bodyPr/>
          <a:lstStyle>
            <a:lvl1pPr fontAlgn="auto">
              <a:spcBef>
                <a:spcPts val="0"/>
              </a:spcBef>
              <a:spcAft>
                <a:spcPts val="0"/>
              </a:spcAft>
              <a:defRPr>
                <a:latin typeface="+mn-lt"/>
                <a:ea typeface="+mn-ea"/>
              </a:defRPr>
            </a:lvl1pPr>
          </a:lstStyle>
          <a:p>
            <a:pPr>
              <a:defRPr/>
            </a:pPr>
            <a:fld id="{480325C3-A1B0-41BC-ADD2-4B3C9286C45D}" type="slidenum">
              <a:rPr lang="zh-CN" altLang="en-US"/>
              <a:pPr>
                <a:defRPr/>
              </a:pPr>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2" name="矩形 12"/>
          <p:cNvSpPr/>
          <p:nvPr userDrawn="1"/>
        </p:nvSpPr>
        <p:spPr>
          <a:xfrm>
            <a:off x="0" y="3644900"/>
            <a:ext cx="12195175" cy="3024188"/>
          </a:xfrm>
          <a:prstGeom prst="rect">
            <a:avLst/>
          </a:prstGeom>
          <a:solidFill>
            <a:srgbClr val="FFF8F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矩形 13"/>
          <p:cNvSpPr/>
          <p:nvPr userDrawn="1"/>
        </p:nvSpPr>
        <p:spPr>
          <a:xfrm>
            <a:off x="0" y="6669088"/>
            <a:ext cx="12195175" cy="188912"/>
          </a:xfrm>
          <a:prstGeom prst="rect">
            <a:avLst/>
          </a:prstGeom>
          <a:gradFill>
            <a:gsLst>
              <a:gs pos="0">
                <a:srgbClr val="333134"/>
              </a:gs>
              <a:gs pos="74000">
                <a:srgbClr val="39373A"/>
              </a:gs>
              <a:gs pos="83000">
                <a:srgbClr val="373538"/>
              </a:gs>
              <a:gs pos="100000">
                <a:srgbClr val="36343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 name="矩形 14"/>
          <p:cNvSpPr/>
          <p:nvPr userDrawn="1"/>
        </p:nvSpPr>
        <p:spPr>
          <a:xfrm>
            <a:off x="0" y="0"/>
            <a:ext cx="12195175" cy="36449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0066FF"/>
              </a:solidFill>
            </a:endParaRPr>
          </a:p>
        </p:txBody>
      </p:sp>
      <p:sp>
        <p:nvSpPr>
          <p:cNvPr id="5" name="标题 1"/>
          <p:cNvSpPr txBox="1">
            <a:spLocks noChangeArrowheads="1"/>
          </p:cNvSpPr>
          <p:nvPr userDrawn="1"/>
        </p:nvSpPr>
        <p:spPr>
          <a:xfrm>
            <a:off x="4225380" y="1886967"/>
            <a:ext cx="7560839" cy="1470025"/>
          </a:xfrm>
          <a:prstGeom prst="rect">
            <a:avLst/>
          </a:prstGeom>
          <a:ln/>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7200" dirty="0" smtClean="0">
                <a:solidFill>
                  <a:schemeClr val="bg1"/>
                </a:solidFill>
                <a:effectLst>
                  <a:reflection blurRad="6350" stA="55000" endA="300" endPos="45500" dir="5400000" sy="-100000" algn="bl" rotWithShape="0"/>
                </a:effectLst>
                <a:latin typeface="Broadway" pitchFamily="82" charset="0"/>
                <a:sym typeface="Impact" pitchFamily="34" charset="0"/>
              </a:rPr>
              <a:t>Thank </a:t>
            </a:r>
            <a:r>
              <a:rPr lang="en-US" altLang="zh-CN" sz="7200" dirty="0" smtClean="0">
                <a:solidFill>
                  <a:schemeClr val="bg1"/>
                </a:solidFill>
                <a:effectLst>
                  <a:reflection blurRad="6350" stA="55000" endA="300" endPos="45500" dir="5400000" sy="-100000" algn="bl" rotWithShape="0"/>
                </a:effectLst>
                <a:latin typeface="Broadway" pitchFamily="82" charset="0"/>
                <a:sym typeface="Impact" pitchFamily="34" charset="0"/>
              </a:rPr>
              <a:t>You</a:t>
            </a:r>
            <a:endParaRPr lang="zh-CN" altLang="en-US" sz="3200" dirty="0">
              <a:solidFill>
                <a:schemeClr val="bg1"/>
              </a:solidFill>
              <a:effectLst>
                <a:reflection blurRad="6350" stA="55000" endA="300" endPos="45500" dir="5400000" sy="-100000" algn="bl" rotWithShape="0"/>
              </a:effectLst>
              <a:latin typeface="Broadway" pitchFamily="82" charset="0"/>
            </a:endParaRPr>
          </a:p>
        </p:txBody>
      </p:sp>
      <p:sp>
        <p:nvSpPr>
          <p:cNvPr id="6" name="Text Box 54">
            <a:hlinkClick r:id="rId2"/>
          </p:cNvPr>
          <p:cNvSpPr txBox="1">
            <a:spLocks noChangeArrowheads="1"/>
          </p:cNvSpPr>
          <p:nvPr userDrawn="1"/>
        </p:nvSpPr>
        <p:spPr bwMode="auto">
          <a:xfrm>
            <a:off x="5915025" y="3949700"/>
            <a:ext cx="3279775" cy="350838"/>
          </a:xfrm>
          <a:prstGeom prst="rect">
            <a:avLst/>
          </a:prstGeom>
          <a:noFill/>
          <a:ln w="9525">
            <a:noFill/>
            <a:miter lim="800000"/>
            <a:headEnd/>
            <a:tailEnd/>
          </a:ln>
        </p:spPr>
        <p:txBody>
          <a:bodyPr lIns="91417" tIns="45708" rIns="91417" bIns="45708" anchor="ctr"/>
          <a:lstStyle/>
          <a:p>
            <a:pPr>
              <a:spcBef>
                <a:spcPct val="50000"/>
              </a:spcBef>
            </a:pPr>
            <a:r>
              <a:rPr lang="en-US" altLang="zh-CN" sz="2000">
                <a:solidFill>
                  <a:srgbClr val="595959"/>
                </a:solidFill>
                <a:latin typeface="微软雅黑"/>
                <a:ea typeface="微软雅黑"/>
                <a:cs typeface="微软雅黑"/>
              </a:rPr>
              <a:t>                                          1246396082@qq.com</a:t>
            </a:r>
          </a:p>
        </p:txBody>
      </p:sp>
      <p:sp>
        <p:nvSpPr>
          <p:cNvPr id="7" name="TextBox 12"/>
          <p:cNvSpPr>
            <a:spLocks noChangeArrowheads="1"/>
          </p:cNvSpPr>
          <p:nvPr userDrawn="1"/>
        </p:nvSpPr>
        <p:spPr bwMode="auto">
          <a:xfrm>
            <a:off x="5915025" y="4465638"/>
            <a:ext cx="3279775" cy="701675"/>
          </a:xfrm>
          <a:prstGeom prst="rect">
            <a:avLst/>
          </a:prstGeom>
          <a:noFill/>
          <a:ln>
            <a:noFill/>
          </a:ln>
          <a:extLst>
            <a:ext uri="{909E8E84-426E-40DD-AFC4-6F175D3DCCD1}"/>
            <a:ext uri="{91240B29-F687-4F45-9708-019B960494DF}"/>
          </a:extLst>
        </p:spPr>
        <p:txBody>
          <a:bodyPr>
            <a:spAutoFit/>
          </a:bodyPr>
          <a:lstStyle/>
          <a:p>
            <a:r>
              <a:rPr lang="en-US" altLang="zh-CN" sz="2000">
                <a:solidFill>
                  <a:srgbClr val="595959"/>
                </a:solidFill>
                <a:latin typeface="微软雅黑"/>
                <a:ea typeface="微软雅黑"/>
                <a:cs typeface="微软雅黑"/>
                <a:sym typeface="Arial" charset="0"/>
                <a:hlinkClick r:id="rId3"/>
              </a:rPr>
              <a:t>www.italent.cc</a:t>
            </a:r>
            <a:endParaRPr lang="en-US" altLang="zh-CN" sz="2000">
              <a:solidFill>
                <a:srgbClr val="595959"/>
              </a:solidFill>
              <a:latin typeface="微软雅黑"/>
              <a:ea typeface="微软雅黑"/>
              <a:cs typeface="微软雅黑"/>
              <a:sym typeface="Arial" charset="0"/>
            </a:endParaRPr>
          </a:p>
          <a:p>
            <a:endParaRPr lang="en-US" altLang="zh-CN" sz="2000">
              <a:solidFill>
                <a:srgbClr val="595959"/>
              </a:solidFill>
              <a:latin typeface="微软雅黑"/>
              <a:ea typeface="微软雅黑"/>
              <a:cs typeface="微软雅黑"/>
              <a:sym typeface="Arial" charset="0"/>
            </a:endParaRPr>
          </a:p>
        </p:txBody>
      </p:sp>
      <p:pic>
        <p:nvPicPr>
          <p:cNvPr id="8" name="Picture 18" descr="原logo"/>
          <p:cNvPicPr>
            <a:picLocks noChangeAspect="1" noChangeArrowheads="1"/>
          </p:cNvPicPr>
          <p:nvPr userDrawn="1"/>
        </p:nvPicPr>
        <p:blipFill>
          <a:blip r:embed="rId4"/>
          <a:srcRect/>
          <a:stretch>
            <a:fillRect/>
          </a:stretch>
        </p:blipFill>
        <p:spPr bwMode="auto">
          <a:xfrm>
            <a:off x="2930525" y="4365625"/>
            <a:ext cx="2190750" cy="542925"/>
          </a:xfrm>
          <a:prstGeom prst="rect">
            <a:avLst/>
          </a:prstGeom>
          <a:noFill/>
          <a:ln w="9525">
            <a:noFill/>
            <a:miter lim="800000"/>
            <a:headEnd/>
            <a:tailEnd/>
          </a:ln>
        </p:spPr>
      </p:pic>
      <p:sp>
        <p:nvSpPr>
          <p:cNvPr id="9" name="Text Box 54">
            <a:hlinkClick r:id="rId2"/>
          </p:cNvPr>
          <p:cNvSpPr txBox="1">
            <a:spLocks noChangeArrowheads="1"/>
          </p:cNvSpPr>
          <p:nvPr userDrawn="1"/>
        </p:nvSpPr>
        <p:spPr bwMode="auto">
          <a:xfrm>
            <a:off x="5811838" y="4868863"/>
            <a:ext cx="3279775" cy="350837"/>
          </a:xfrm>
          <a:prstGeom prst="rect">
            <a:avLst/>
          </a:prstGeom>
          <a:noFill/>
          <a:ln w="9525">
            <a:noFill/>
            <a:miter lim="800000"/>
            <a:headEnd/>
            <a:tailEnd/>
          </a:ln>
        </p:spPr>
        <p:txBody>
          <a:bodyPr lIns="91417" tIns="45708" rIns="91417" bIns="45708" anchor="ctr"/>
          <a:lstStyle/>
          <a:p>
            <a:pPr>
              <a:spcBef>
                <a:spcPct val="50000"/>
              </a:spcBef>
            </a:pPr>
            <a:r>
              <a:rPr lang="zh-CN" altLang="en-US" sz="2000">
                <a:solidFill>
                  <a:srgbClr val="595959"/>
                </a:solidFill>
                <a:latin typeface="微软雅黑"/>
                <a:ea typeface="微软雅黑"/>
                <a:cs typeface="微软雅黑"/>
              </a:rPr>
              <a:t> 服务热线：</a:t>
            </a:r>
            <a:r>
              <a:rPr lang="en-US" altLang="zh-CN" sz="2000">
                <a:solidFill>
                  <a:srgbClr val="595959"/>
                </a:solidFill>
                <a:latin typeface="微软雅黑"/>
                <a:ea typeface="微软雅黑"/>
                <a:cs typeface="微软雅黑"/>
              </a:rPr>
              <a:t>4008998989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0" presetClass="path" presetSubtype="0" accel="50000" decel="50000" fill="hold" nodeType="withEffect">
                                  <p:stCondLst>
                                    <p:cond delay="0"/>
                                  </p:stCondLst>
                                  <p:childTnLst>
                                    <p:animMotion origin="layout" path="M 3.30643E-7 -1.19861 L 3.30643E-7 2.59259E-6 L 0.00039 -0.12153 L 3.30643E-7 2.59259E-6 " pathEditMode="relative" rAng="0" ptsTypes="AAAA">
                                      <p:cBhvr>
                                        <p:cTn id="8" dur="600" fill="hold"/>
                                        <p:tgtEl>
                                          <p:spTgt spid="5"/>
                                        </p:tgtEl>
                                        <p:attrNameLst>
                                          <p:attrName>ppt_x</p:attrName>
                                          <p:attrName>ppt_y</p:attrName>
                                        </p:attrNameLst>
                                      </p:cBhvr>
                                      <p:rCtr x="13" y="59931"/>
                                    </p:animMotion>
                                  </p:childTnLst>
                                </p:cTn>
                              </p:par>
                            </p:childTnLst>
                          </p:cTn>
                        </p:par>
                        <p:par>
                          <p:cTn id="9" fill="hold">
                            <p:stCondLst>
                              <p:cond delay="600"/>
                            </p:stCondLst>
                            <p:childTnLst>
                              <p:par>
                                <p:cTn id="10" presetID="2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1100"/>
                            </p:stCondLst>
                            <p:childTnLst>
                              <p:par>
                                <p:cTn id="14" presetID="22" presetClass="entr" presetSubtype="8"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par>
                          <p:cTn id="17" fill="hold">
                            <p:stCondLst>
                              <p:cond delay="1600"/>
                            </p:stCondLst>
                            <p:childTnLst>
                              <p:par>
                                <p:cTn id="18" presetID="22" presetClass="entr" presetSubtype="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
        <p:nvSpPr>
          <p:cNvPr id="2" name="矩形 26"/>
          <p:cNvSpPr/>
          <p:nvPr userDrawn="1"/>
        </p:nvSpPr>
        <p:spPr>
          <a:xfrm>
            <a:off x="0" y="0"/>
            <a:ext cx="12199938" cy="6858000"/>
          </a:xfrm>
          <a:prstGeom prst="rect">
            <a:avLst/>
          </a:prstGeom>
          <a:solidFill>
            <a:srgbClr val="FFF8F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矩形 42"/>
          <p:cNvSpPr/>
          <p:nvPr userDrawn="1"/>
        </p:nvSpPr>
        <p:spPr>
          <a:xfrm>
            <a:off x="9555163" y="0"/>
            <a:ext cx="1851025" cy="117475"/>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zh-CN" altLang="en-US"/>
          </a:p>
        </p:txBody>
      </p:sp>
      <p:sp>
        <p:nvSpPr>
          <p:cNvPr id="4" name="矩形 2"/>
          <p:cNvSpPr/>
          <p:nvPr userDrawn="1"/>
        </p:nvSpPr>
        <p:spPr>
          <a:xfrm>
            <a:off x="596900" y="2376488"/>
            <a:ext cx="3625850" cy="40005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solidFill>
                  <a:schemeClr val="bg1"/>
                </a:solidFill>
                <a:latin typeface="Impact" panose="020B0806030902050204" pitchFamily="34" charset="0"/>
                <a:ea typeface="Adobe 宋体 Std L" pitchFamily="18" charset="-122"/>
              </a:rPr>
              <a:t>01</a:t>
            </a:r>
            <a:r>
              <a:rPr lang="en-US" altLang="zh-CN" dirty="0"/>
              <a:t>  </a:t>
            </a:r>
            <a:r>
              <a:rPr lang="zh-CN" altLang="en-US" dirty="0">
                <a:latin typeface="微软雅黑" panose="020B0503020204020204" pitchFamily="34" charset="-122"/>
                <a:ea typeface="微软雅黑" panose="020B0503020204020204" pitchFamily="34" charset="-122"/>
              </a:rPr>
              <a:t>企业战略概述</a:t>
            </a:r>
          </a:p>
        </p:txBody>
      </p:sp>
      <p:sp>
        <p:nvSpPr>
          <p:cNvPr id="5" name="矩形 2"/>
          <p:cNvSpPr/>
          <p:nvPr userDrawn="1"/>
        </p:nvSpPr>
        <p:spPr>
          <a:xfrm>
            <a:off x="4300538" y="2376488"/>
            <a:ext cx="3627437" cy="40005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solidFill>
                  <a:schemeClr val="bg1"/>
                </a:solidFill>
                <a:latin typeface="Impact" panose="020B0806030902050204" pitchFamily="34" charset="0"/>
                <a:ea typeface="Adobe 宋体 Std L" pitchFamily="18" charset="-122"/>
              </a:rPr>
              <a:t>02</a:t>
            </a:r>
            <a:r>
              <a:rPr lang="en-US" altLang="zh-CN" dirty="0"/>
              <a:t>  </a:t>
            </a:r>
            <a:r>
              <a:rPr lang="zh-CN" altLang="en-US" dirty="0">
                <a:latin typeface="微软雅黑" panose="020B0503020204020204" pitchFamily="34" charset="-122"/>
                <a:ea typeface="微软雅黑" panose="020B0503020204020204" pitchFamily="34" charset="-122"/>
              </a:rPr>
              <a:t>战略管理概述</a:t>
            </a:r>
          </a:p>
        </p:txBody>
      </p:sp>
      <p:sp>
        <p:nvSpPr>
          <p:cNvPr id="6" name="矩形 2"/>
          <p:cNvSpPr/>
          <p:nvPr userDrawn="1"/>
        </p:nvSpPr>
        <p:spPr>
          <a:xfrm>
            <a:off x="8005763" y="2376488"/>
            <a:ext cx="3627437" cy="40005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solidFill>
                  <a:schemeClr val="bg1"/>
                </a:solidFill>
                <a:latin typeface="Impact" panose="020B0806030902050204" pitchFamily="34" charset="0"/>
                <a:ea typeface="Adobe 宋体 Std L" pitchFamily="18" charset="-122"/>
              </a:rPr>
              <a:t>03</a:t>
            </a:r>
            <a:r>
              <a:rPr lang="en-US" altLang="zh-CN" dirty="0"/>
              <a:t>  </a:t>
            </a:r>
            <a:r>
              <a:rPr lang="zh-CN" altLang="en-US" dirty="0">
                <a:latin typeface="微软雅黑" panose="020B0503020204020204" pitchFamily="34" charset="-122"/>
                <a:ea typeface="微软雅黑" panose="020B0503020204020204" pitchFamily="34" charset="-122"/>
              </a:rPr>
              <a:t>战略管理过程</a:t>
            </a:r>
          </a:p>
        </p:txBody>
      </p:sp>
      <p:sp>
        <p:nvSpPr>
          <p:cNvPr id="7" name="TextBox 15"/>
          <p:cNvSpPr txBox="1"/>
          <p:nvPr userDrawn="1"/>
        </p:nvSpPr>
        <p:spPr>
          <a:xfrm>
            <a:off x="698500" y="917575"/>
            <a:ext cx="1296988" cy="338138"/>
          </a:xfrm>
          <a:prstGeom prst="rect">
            <a:avLst/>
          </a:prstGeom>
          <a:noFill/>
        </p:spPr>
        <p:txBody>
          <a:bodyPr>
            <a:spAutoFit/>
          </a:bodyPr>
          <a:lstStyle/>
          <a:p>
            <a:pPr algn="ctr" fontAlgn="auto">
              <a:spcBef>
                <a:spcPts val="0"/>
              </a:spcBef>
              <a:spcAft>
                <a:spcPts val="0"/>
              </a:spcAft>
              <a:defRPr/>
            </a:pPr>
            <a:r>
              <a:rPr lang="en-US" altLang="zh-CN" sz="1600" dirty="0">
                <a:solidFill>
                  <a:srgbClr val="FF8500"/>
                </a:solidFill>
                <a:latin typeface="Agency FB" panose="020B0503020202020204" pitchFamily="34" charset="0"/>
                <a:ea typeface="Adobe 宋体 Std L" pitchFamily="18" charset="-122"/>
              </a:rPr>
              <a:t>Contents Page</a:t>
            </a:r>
            <a:endParaRPr lang="zh-CN" altLang="en-US" sz="1600" dirty="0">
              <a:solidFill>
                <a:srgbClr val="FF8500"/>
              </a:solidFill>
              <a:latin typeface="Agency FB" panose="020B0503020202020204" pitchFamily="34" charset="0"/>
              <a:ea typeface="Adobe 宋体 Std L" pitchFamily="18" charset="-122"/>
            </a:endParaRPr>
          </a:p>
        </p:txBody>
      </p:sp>
      <p:sp>
        <p:nvSpPr>
          <p:cNvPr id="8" name="文本框 52"/>
          <p:cNvSpPr txBox="1"/>
          <p:nvPr userDrawn="1"/>
        </p:nvSpPr>
        <p:spPr>
          <a:xfrm>
            <a:off x="698500" y="476250"/>
            <a:ext cx="1296988" cy="461963"/>
          </a:xfrm>
          <a:prstGeom prst="rect">
            <a:avLst/>
          </a:prstGeom>
          <a:noFill/>
        </p:spPr>
        <p:txBody>
          <a:bodyPr>
            <a:spAutoFit/>
          </a:bodyPr>
          <a:lstStyle/>
          <a:p>
            <a:pPr algn="ctr" fontAlgn="auto">
              <a:spcBef>
                <a:spcPts val="0"/>
              </a:spcBef>
              <a:spcAft>
                <a:spcPts val="0"/>
              </a:spcAft>
              <a:defRPr/>
            </a:pPr>
            <a:r>
              <a:rPr lang="zh-CN" altLang="en-US" sz="2400" dirty="0">
                <a:solidFill>
                  <a:srgbClr val="3B3939"/>
                </a:solidFill>
                <a:latin typeface="+mn-lt"/>
                <a:ea typeface="微软雅黑"/>
              </a:rPr>
              <a:t>目录页</a:t>
            </a:r>
            <a:endParaRPr lang="zh-CN" altLang="en-US" sz="2400" dirty="0">
              <a:solidFill>
                <a:srgbClr val="3B3939"/>
              </a:solidFill>
              <a:latin typeface="+mn-lt"/>
              <a:ea typeface="微软雅黑"/>
            </a:endParaRPr>
          </a:p>
        </p:txBody>
      </p:sp>
      <p:sp>
        <p:nvSpPr>
          <p:cNvPr id="9" name="矩形 53"/>
          <p:cNvSpPr/>
          <p:nvPr userDrawn="1"/>
        </p:nvSpPr>
        <p:spPr>
          <a:xfrm>
            <a:off x="9934575" y="187325"/>
            <a:ext cx="1093788" cy="368300"/>
          </a:xfrm>
          <a:prstGeom prst="rect">
            <a:avLst/>
          </a:prstGeom>
        </p:spPr>
        <p:txBody>
          <a:bodyPr/>
          <a:lstStyle/>
          <a:p>
            <a:pPr algn="ctr" fontAlgn="auto">
              <a:spcBef>
                <a:spcPts val="0"/>
              </a:spcBef>
              <a:spcAft>
                <a:spcPts val="0"/>
              </a:spcAft>
              <a:defRPr/>
            </a:pPr>
            <a:r>
              <a:rPr lang="zh-CN" altLang="en-US" sz="1600" dirty="0">
                <a:solidFill>
                  <a:schemeClr val="tx1">
                    <a:lumMod val="75000"/>
                    <a:lumOff val="25000"/>
                  </a:schemeClr>
                </a:solidFill>
                <a:latin typeface="微软雅黑" pitchFamily="34" charset="-122"/>
                <a:ea typeface="微软雅黑" pitchFamily="34" charset="-122"/>
              </a:rPr>
              <a:t>第 </a:t>
            </a:r>
            <a:fld id="{43059452-6AE3-4D5A-A947-A8A36E64254D}" type="slidenum">
              <a:rPr lang="zh-CN" altLang="en-US" sz="1600">
                <a:solidFill>
                  <a:schemeClr val="tx1">
                    <a:lumMod val="75000"/>
                    <a:lumOff val="25000"/>
                  </a:schemeClr>
                </a:solidFill>
                <a:latin typeface="+mn-lt"/>
                <a:ea typeface="+mn-ea"/>
              </a:rPr>
              <a:pPr algn="ctr" fontAlgn="auto">
                <a:spcBef>
                  <a:spcPts val="0"/>
                </a:spcBef>
                <a:spcAft>
                  <a:spcPts val="0"/>
                </a:spcAft>
                <a:defRPr/>
              </a:pPr>
              <a:t>‹#›</a:t>
            </a:fld>
            <a:r>
              <a:rPr lang="zh-CN" altLang="en-US" sz="1600" dirty="0">
                <a:solidFill>
                  <a:schemeClr val="tx1">
                    <a:lumMod val="75000"/>
                    <a:lumOff val="25000"/>
                  </a:schemeClr>
                </a:solidFill>
                <a:latin typeface="+mn-lt"/>
                <a:ea typeface="+mn-ea"/>
              </a:rPr>
              <a:t>  </a:t>
            </a:r>
            <a:r>
              <a:rPr lang="zh-CN" altLang="en-US" sz="1600" dirty="0">
                <a:solidFill>
                  <a:schemeClr val="tx1">
                    <a:lumMod val="75000"/>
                    <a:lumOff val="25000"/>
                  </a:schemeClr>
                </a:solidFill>
                <a:latin typeface="微软雅黑" pitchFamily="34" charset="-122"/>
                <a:ea typeface="微软雅黑" pitchFamily="34" charset="-122"/>
              </a:rPr>
              <a:t>页</a:t>
            </a:r>
          </a:p>
        </p:txBody>
      </p:sp>
      <p:cxnSp>
        <p:nvCxnSpPr>
          <p:cNvPr id="10" name="直接连接符 3"/>
          <p:cNvCxnSpPr/>
          <p:nvPr userDrawn="1"/>
        </p:nvCxnSpPr>
        <p:spPr>
          <a:xfrm>
            <a:off x="9555163" y="555625"/>
            <a:ext cx="1851025" cy="0"/>
          </a:xfrm>
          <a:prstGeom prst="line">
            <a:avLst/>
          </a:prstGeom>
          <a:ln>
            <a:solidFill>
              <a:srgbClr val="D24726"/>
            </a:solidFill>
          </a:ln>
        </p:spPr>
        <p:style>
          <a:lnRef idx="1">
            <a:schemeClr val="accent1"/>
          </a:lnRef>
          <a:fillRef idx="0">
            <a:schemeClr val="accent1"/>
          </a:fillRef>
          <a:effectRef idx="0">
            <a:schemeClr val="accent1"/>
          </a:effectRef>
          <a:fontRef idx="minor">
            <a:schemeClr val="tx1"/>
          </a:fontRef>
        </p:style>
      </p:cxnSp>
      <p:grpSp>
        <p:nvGrpSpPr>
          <p:cNvPr id="11" name="组合 4"/>
          <p:cNvGrpSpPr>
            <a:grpSpLocks/>
          </p:cNvGrpSpPr>
          <p:nvPr userDrawn="1"/>
        </p:nvGrpSpPr>
        <p:grpSpPr bwMode="auto">
          <a:xfrm>
            <a:off x="1077913" y="3203575"/>
            <a:ext cx="2663825" cy="2663825"/>
            <a:chOff x="925401" y="3148271"/>
            <a:chExt cx="2664296" cy="2664296"/>
          </a:xfrm>
        </p:grpSpPr>
        <p:sp>
          <p:nvSpPr>
            <p:cNvPr id="12" name="椭圆 2"/>
            <p:cNvSpPr/>
            <p:nvPr userDrawn="1"/>
          </p:nvSpPr>
          <p:spPr>
            <a:xfrm>
              <a:off x="925401" y="3148271"/>
              <a:ext cx="2664296" cy="2664296"/>
            </a:xfrm>
            <a:prstGeom prst="ellipse">
              <a:avLst/>
            </a:prstGeom>
            <a:solidFill>
              <a:schemeClr val="bg1"/>
            </a:solidFill>
            <a:ln>
              <a:solidFill>
                <a:srgbClr val="D2472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 name="椭圆 1"/>
            <p:cNvSpPr/>
            <p:nvPr userDrawn="1"/>
          </p:nvSpPr>
          <p:spPr>
            <a:xfrm>
              <a:off x="1069889" y="3292760"/>
              <a:ext cx="2375320" cy="2375320"/>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14" name="组合 20"/>
          <p:cNvGrpSpPr>
            <a:grpSpLocks/>
          </p:cNvGrpSpPr>
          <p:nvPr userDrawn="1"/>
        </p:nvGrpSpPr>
        <p:grpSpPr bwMode="auto">
          <a:xfrm>
            <a:off x="4781550" y="3203575"/>
            <a:ext cx="2665413" cy="2663825"/>
            <a:chOff x="925401" y="3148271"/>
            <a:chExt cx="2664296" cy="2664296"/>
          </a:xfrm>
        </p:grpSpPr>
        <p:sp>
          <p:nvSpPr>
            <p:cNvPr id="15" name="椭圆 22"/>
            <p:cNvSpPr/>
            <p:nvPr userDrawn="1"/>
          </p:nvSpPr>
          <p:spPr>
            <a:xfrm>
              <a:off x="925401" y="3148271"/>
              <a:ext cx="2664296" cy="2664296"/>
            </a:xfrm>
            <a:prstGeom prst="ellipse">
              <a:avLst/>
            </a:prstGeom>
            <a:solidFill>
              <a:schemeClr val="bg1"/>
            </a:solidFill>
            <a:ln>
              <a:solidFill>
                <a:srgbClr val="D2472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椭圆 21"/>
            <p:cNvSpPr/>
            <p:nvPr userDrawn="1"/>
          </p:nvSpPr>
          <p:spPr>
            <a:xfrm>
              <a:off x="1069803" y="3292760"/>
              <a:ext cx="2375491" cy="2375320"/>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17" name="组合 23"/>
          <p:cNvGrpSpPr>
            <a:grpSpLocks/>
          </p:cNvGrpSpPr>
          <p:nvPr userDrawn="1"/>
        </p:nvGrpSpPr>
        <p:grpSpPr bwMode="auto">
          <a:xfrm>
            <a:off x="8486775" y="3203575"/>
            <a:ext cx="2663825" cy="2663825"/>
            <a:chOff x="925401" y="3148271"/>
            <a:chExt cx="2664296" cy="2664296"/>
          </a:xfrm>
        </p:grpSpPr>
        <p:sp>
          <p:nvSpPr>
            <p:cNvPr id="18" name="椭圆 25"/>
            <p:cNvSpPr/>
            <p:nvPr userDrawn="1"/>
          </p:nvSpPr>
          <p:spPr>
            <a:xfrm>
              <a:off x="925401" y="3148271"/>
              <a:ext cx="2664296" cy="2664296"/>
            </a:xfrm>
            <a:prstGeom prst="ellipse">
              <a:avLst/>
            </a:prstGeom>
            <a:solidFill>
              <a:schemeClr val="bg1"/>
            </a:solidFill>
            <a:ln>
              <a:solidFill>
                <a:srgbClr val="D2472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 name="椭圆 24"/>
            <p:cNvSpPr/>
            <p:nvPr userDrawn="1"/>
          </p:nvSpPr>
          <p:spPr>
            <a:xfrm>
              <a:off x="1069890" y="3292760"/>
              <a:ext cx="2375320" cy="2375320"/>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pic>
        <p:nvPicPr>
          <p:cNvPr id="20" name="图片 27"/>
          <p:cNvPicPr>
            <a:picLocks noChangeAspect="1"/>
          </p:cNvPicPr>
          <p:nvPr userDrawn="1"/>
        </p:nvPicPr>
        <p:blipFill>
          <a:blip r:embed="rId2">
            <a:grayscl/>
            <a:biLevel thresh="50000"/>
          </a:blip>
          <a:srcRect/>
          <a:stretch>
            <a:fillRect/>
          </a:stretch>
        </p:blipFill>
        <p:spPr bwMode="auto">
          <a:xfrm>
            <a:off x="1690688" y="3814763"/>
            <a:ext cx="1439862" cy="1439862"/>
          </a:xfrm>
          <a:prstGeom prst="rect">
            <a:avLst/>
          </a:prstGeom>
          <a:noFill/>
          <a:ln w="9525">
            <a:noFill/>
            <a:miter lim="800000"/>
            <a:headEnd/>
            <a:tailEnd/>
          </a:ln>
        </p:spPr>
      </p:pic>
      <p:cxnSp>
        <p:nvCxnSpPr>
          <p:cNvPr id="21" name="直接连接符 6"/>
          <p:cNvCxnSpPr/>
          <p:nvPr userDrawn="1"/>
        </p:nvCxnSpPr>
        <p:spPr>
          <a:xfrm>
            <a:off x="596900" y="2308225"/>
            <a:ext cx="3625850" cy="0"/>
          </a:xfrm>
          <a:prstGeom prst="line">
            <a:avLst/>
          </a:prstGeom>
          <a:ln w="19050">
            <a:solidFill>
              <a:srgbClr val="D24726"/>
            </a:solidFill>
          </a:ln>
        </p:spPr>
        <p:style>
          <a:lnRef idx="1">
            <a:schemeClr val="accent1"/>
          </a:lnRef>
          <a:fillRef idx="0">
            <a:schemeClr val="accent1"/>
          </a:fillRef>
          <a:effectRef idx="0">
            <a:schemeClr val="accent1"/>
          </a:effectRef>
          <a:fontRef idx="minor">
            <a:schemeClr val="tx1"/>
          </a:fontRef>
        </p:style>
      </p:cxnSp>
      <p:cxnSp>
        <p:nvCxnSpPr>
          <p:cNvPr id="22" name="直接连接符 31"/>
          <p:cNvCxnSpPr/>
          <p:nvPr userDrawn="1"/>
        </p:nvCxnSpPr>
        <p:spPr>
          <a:xfrm>
            <a:off x="4300538" y="2308225"/>
            <a:ext cx="3627437" cy="0"/>
          </a:xfrm>
          <a:prstGeom prst="line">
            <a:avLst/>
          </a:prstGeom>
          <a:ln w="19050">
            <a:solidFill>
              <a:srgbClr val="D24726"/>
            </a:solidFill>
          </a:ln>
        </p:spPr>
        <p:style>
          <a:lnRef idx="1">
            <a:schemeClr val="accent1"/>
          </a:lnRef>
          <a:fillRef idx="0">
            <a:schemeClr val="accent1"/>
          </a:fillRef>
          <a:effectRef idx="0">
            <a:schemeClr val="accent1"/>
          </a:effectRef>
          <a:fontRef idx="minor">
            <a:schemeClr val="tx1"/>
          </a:fontRef>
        </p:style>
      </p:cxnSp>
      <p:cxnSp>
        <p:nvCxnSpPr>
          <p:cNvPr id="23" name="直接连接符 32"/>
          <p:cNvCxnSpPr/>
          <p:nvPr userDrawn="1"/>
        </p:nvCxnSpPr>
        <p:spPr>
          <a:xfrm>
            <a:off x="8005763" y="2308225"/>
            <a:ext cx="3627437" cy="0"/>
          </a:xfrm>
          <a:prstGeom prst="line">
            <a:avLst/>
          </a:prstGeom>
          <a:ln w="19050">
            <a:solidFill>
              <a:srgbClr val="D24726"/>
            </a:solidFill>
          </a:ln>
        </p:spPr>
        <p:style>
          <a:lnRef idx="1">
            <a:schemeClr val="accent1"/>
          </a:lnRef>
          <a:fillRef idx="0">
            <a:schemeClr val="accent1"/>
          </a:fillRef>
          <a:effectRef idx="0">
            <a:schemeClr val="accent1"/>
          </a:effectRef>
          <a:fontRef idx="minor">
            <a:schemeClr val="tx1"/>
          </a:fontRef>
        </p:style>
      </p:cxnSp>
      <p:pic>
        <p:nvPicPr>
          <p:cNvPr id="24" name="图片 37"/>
          <p:cNvPicPr>
            <a:picLocks noChangeAspect="1"/>
          </p:cNvPicPr>
          <p:nvPr userDrawn="1"/>
        </p:nvPicPr>
        <p:blipFill>
          <a:blip r:embed="rId3">
            <a:grayscl/>
            <a:biLevel thresh="50000"/>
          </a:blip>
          <a:srcRect/>
          <a:stretch>
            <a:fillRect/>
          </a:stretch>
        </p:blipFill>
        <p:spPr bwMode="auto">
          <a:xfrm>
            <a:off x="9099550" y="3814763"/>
            <a:ext cx="1439863" cy="1439862"/>
          </a:xfrm>
          <a:prstGeom prst="rect">
            <a:avLst/>
          </a:prstGeom>
          <a:noFill/>
          <a:ln w="9525">
            <a:noFill/>
            <a:miter lim="800000"/>
            <a:headEnd/>
            <a:tailEnd/>
          </a:ln>
        </p:spPr>
      </p:pic>
      <p:pic>
        <p:nvPicPr>
          <p:cNvPr id="25" name="图片 39"/>
          <p:cNvPicPr>
            <a:picLocks noChangeAspect="1"/>
          </p:cNvPicPr>
          <p:nvPr userDrawn="1"/>
        </p:nvPicPr>
        <p:blipFill>
          <a:blip r:embed="rId4">
            <a:grayscl/>
            <a:biLevel thresh="50000"/>
          </a:blip>
          <a:srcRect/>
          <a:stretch>
            <a:fillRect/>
          </a:stretch>
        </p:blipFill>
        <p:spPr bwMode="auto">
          <a:xfrm>
            <a:off x="5394325" y="3814763"/>
            <a:ext cx="1439863" cy="1439862"/>
          </a:xfrm>
          <a:prstGeom prst="rect">
            <a:avLst/>
          </a:prstGeom>
          <a:noFill/>
          <a:ln w="9525">
            <a:noFill/>
            <a:miter lim="800000"/>
            <a:headEnd/>
            <a:tailEnd/>
          </a:ln>
        </p:spPr>
      </p:pic>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sp>
        <p:nvSpPr>
          <p:cNvPr id="2" name="矩形 2"/>
          <p:cNvSpPr/>
          <p:nvPr userDrawn="1"/>
        </p:nvSpPr>
        <p:spPr>
          <a:xfrm>
            <a:off x="0" y="0"/>
            <a:ext cx="12199938" cy="6858000"/>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矩形 45"/>
          <p:cNvSpPr/>
          <p:nvPr userDrawn="1"/>
        </p:nvSpPr>
        <p:spPr>
          <a:xfrm>
            <a:off x="0" y="0"/>
            <a:ext cx="12199938" cy="6858000"/>
          </a:xfrm>
          <a:prstGeom prst="rect">
            <a:avLst/>
          </a:prstGeom>
          <a:solidFill>
            <a:srgbClr val="FFF8F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 name="矩形 42"/>
          <p:cNvSpPr/>
          <p:nvPr userDrawn="1"/>
        </p:nvSpPr>
        <p:spPr>
          <a:xfrm>
            <a:off x="9555163" y="0"/>
            <a:ext cx="1851025" cy="117475"/>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zh-CN" altLang="en-US"/>
          </a:p>
        </p:txBody>
      </p:sp>
      <p:sp>
        <p:nvSpPr>
          <p:cNvPr id="5" name="TextBox 15"/>
          <p:cNvSpPr txBox="1"/>
          <p:nvPr userDrawn="1"/>
        </p:nvSpPr>
        <p:spPr>
          <a:xfrm>
            <a:off x="698500" y="917575"/>
            <a:ext cx="1296988" cy="338138"/>
          </a:xfrm>
          <a:prstGeom prst="rect">
            <a:avLst/>
          </a:prstGeom>
          <a:noFill/>
        </p:spPr>
        <p:txBody>
          <a:bodyPr>
            <a:spAutoFit/>
          </a:bodyPr>
          <a:lstStyle/>
          <a:p>
            <a:pPr algn="ctr" fontAlgn="auto">
              <a:spcBef>
                <a:spcPts val="0"/>
              </a:spcBef>
              <a:spcAft>
                <a:spcPts val="0"/>
              </a:spcAft>
              <a:defRPr/>
            </a:pPr>
            <a:r>
              <a:rPr lang="en-US" altLang="zh-CN" sz="1600" dirty="0">
                <a:solidFill>
                  <a:srgbClr val="FF8500"/>
                </a:solidFill>
                <a:latin typeface="Agency FB" panose="020B0503020202020204" pitchFamily="34" charset="0"/>
                <a:ea typeface="Adobe 宋体 Std L" pitchFamily="18" charset="-122"/>
              </a:rPr>
              <a:t>Transition Page</a:t>
            </a:r>
            <a:endParaRPr lang="zh-CN" altLang="en-US" sz="1600" dirty="0">
              <a:solidFill>
                <a:srgbClr val="FF8500"/>
              </a:solidFill>
              <a:latin typeface="Agency FB" panose="020B0503020202020204" pitchFamily="34" charset="0"/>
              <a:ea typeface="Adobe 宋体 Std L" pitchFamily="18" charset="-122"/>
            </a:endParaRPr>
          </a:p>
        </p:txBody>
      </p:sp>
      <p:sp>
        <p:nvSpPr>
          <p:cNvPr id="6" name="文本框 52"/>
          <p:cNvSpPr txBox="1"/>
          <p:nvPr userDrawn="1"/>
        </p:nvSpPr>
        <p:spPr>
          <a:xfrm>
            <a:off x="698500" y="476250"/>
            <a:ext cx="1296988" cy="461963"/>
          </a:xfrm>
          <a:prstGeom prst="rect">
            <a:avLst/>
          </a:prstGeom>
          <a:noFill/>
        </p:spPr>
        <p:txBody>
          <a:bodyPr>
            <a:spAutoFit/>
          </a:bodyPr>
          <a:lstStyle/>
          <a:p>
            <a:pPr algn="ctr" fontAlgn="auto">
              <a:spcBef>
                <a:spcPts val="0"/>
              </a:spcBef>
              <a:spcAft>
                <a:spcPts val="0"/>
              </a:spcAft>
              <a:defRPr/>
            </a:pPr>
            <a:r>
              <a:rPr lang="zh-CN" altLang="en-US" sz="2400" dirty="0">
                <a:solidFill>
                  <a:srgbClr val="3B3939"/>
                </a:solidFill>
                <a:latin typeface="+mn-lt"/>
                <a:ea typeface="微软雅黑"/>
              </a:rPr>
              <a:t>过渡页</a:t>
            </a:r>
            <a:endParaRPr lang="zh-CN" altLang="en-US" sz="2400" dirty="0">
              <a:solidFill>
                <a:srgbClr val="3B3939"/>
              </a:solidFill>
              <a:latin typeface="+mn-lt"/>
              <a:ea typeface="微软雅黑"/>
            </a:endParaRPr>
          </a:p>
        </p:txBody>
      </p:sp>
      <p:sp>
        <p:nvSpPr>
          <p:cNvPr id="7" name="矩形 27"/>
          <p:cNvSpPr/>
          <p:nvPr userDrawn="1"/>
        </p:nvSpPr>
        <p:spPr>
          <a:xfrm>
            <a:off x="9934575" y="187325"/>
            <a:ext cx="1093788" cy="368300"/>
          </a:xfrm>
          <a:prstGeom prst="rect">
            <a:avLst/>
          </a:prstGeom>
        </p:spPr>
        <p:txBody>
          <a:bodyPr/>
          <a:lstStyle/>
          <a:p>
            <a:pPr algn="ctr" fontAlgn="auto">
              <a:spcBef>
                <a:spcPts val="0"/>
              </a:spcBef>
              <a:spcAft>
                <a:spcPts val="0"/>
              </a:spcAft>
              <a:defRPr/>
            </a:pPr>
            <a:r>
              <a:rPr lang="zh-CN" altLang="en-US" sz="1600" dirty="0">
                <a:solidFill>
                  <a:schemeClr val="tx1">
                    <a:lumMod val="75000"/>
                    <a:lumOff val="25000"/>
                  </a:schemeClr>
                </a:solidFill>
                <a:latin typeface="微软雅黑" pitchFamily="34" charset="-122"/>
                <a:ea typeface="微软雅黑" pitchFamily="34" charset="-122"/>
              </a:rPr>
              <a:t>第 </a:t>
            </a:r>
            <a:fld id="{1168772E-997B-43C2-9B48-82EF74718E80}" type="slidenum">
              <a:rPr lang="zh-CN" altLang="en-US" sz="1600">
                <a:solidFill>
                  <a:schemeClr val="tx1">
                    <a:lumMod val="75000"/>
                    <a:lumOff val="25000"/>
                  </a:schemeClr>
                </a:solidFill>
                <a:latin typeface="+mn-lt"/>
                <a:ea typeface="+mn-ea"/>
              </a:rPr>
              <a:pPr algn="ctr" fontAlgn="auto">
                <a:spcBef>
                  <a:spcPts val="0"/>
                </a:spcBef>
                <a:spcAft>
                  <a:spcPts val="0"/>
                </a:spcAft>
                <a:defRPr/>
              </a:pPr>
              <a:t>‹#›</a:t>
            </a:fld>
            <a:r>
              <a:rPr lang="zh-CN" altLang="en-US" sz="1600" dirty="0">
                <a:solidFill>
                  <a:schemeClr val="tx1">
                    <a:lumMod val="75000"/>
                    <a:lumOff val="25000"/>
                  </a:schemeClr>
                </a:solidFill>
                <a:latin typeface="+mn-lt"/>
                <a:ea typeface="+mn-ea"/>
              </a:rPr>
              <a:t>  </a:t>
            </a:r>
            <a:r>
              <a:rPr lang="zh-CN" altLang="en-US" sz="1600" dirty="0">
                <a:solidFill>
                  <a:schemeClr val="tx1">
                    <a:lumMod val="75000"/>
                    <a:lumOff val="25000"/>
                  </a:schemeClr>
                </a:solidFill>
                <a:latin typeface="微软雅黑" pitchFamily="34" charset="-122"/>
                <a:ea typeface="微软雅黑" pitchFamily="34" charset="-122"/>
              </a:rPr>
              <a:t>页</a:t>
            </a:r>
          </a:p>
        </p:txBody>
      </p:sp>
      <p:cxnSp>
        <p:nvCxnSpPr>
          <p:cNvPr id="8" name="直接连接符 28"/>
          <p:cNvCxnSpPr/>
          <p:nvPr userDrawn="1"/>
        </p:nvCxnSpPr>
        <p:spPr>
          <a:xfrm>
            <a:off x="9555163" y="555625"/>
            <a:ext cx="1851025" cy="0"/>
          </a:xfrm>
          <a:prstGeom prst="line">
            <a:avLst/>
          </a:prstGeom>
          <a:ln>
            <a:solidFill>
              <a:srgbClr val="D24726"/>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2" name="TextBox 4"/>
          <p:cNvSpPr txBox="1"/>
          <p:nvPr userDrawn="1"/>
        </p:nvSpPr>
        <p:spPr>
          <a:xfrm>
            <a:off x="685800" y="330200"/>
            <a:ext cx="1584325" cy="1276350"/>
          </a:xfrm>
          <a:prstGeom prst="rect">
            <a:avLst/>
          </a:prstGeom>
          <a:noFill/>
        </p:spPr>
        <p:txBody>
          <a:bodyPr>
            <a:spAutoFit/>
          </a:bodyPr>
          <a:lstStyle/>
          <a:p>
            <a:pPr fontAlgn="auto">
              <a:spcBef>
                <a:spcPts val="400"/>
              </a:spcBef>
              <a:spcAft>
                <a:spcPts val="300"/>
              </a:spcAft>
              <a:defRPr/>
            </a:pPr>
            <a:r>
              <a:rPr lang="zh-CN" altLang="en-US" sz="1600" dirty="0">
                <a:solidFill>
                  <a:schemeClr val="bg1"/>
                </a:solidFill>
                <a:latin typeface="微软雅黑" pitchFamily="34" charset="-122"/>
                <a:ea typeface="微软雅黑" pitchFamily="34" charset="-122"/>
              </a:rPr>
              <a:t>第一章  </a:t>
            </a:r>
            <a:endParaRPr lang="en-US" altLang="zh-CN" sz="1600" dirty="0">
              <a:solidFill>
                <a:schemeClr val="bg1"/>
              </a:solidFill>
              <a:latin typeface="微软雅黑" pitchFamily="34" charset="-122"/>
              <a:ea typeface="微软雅黑" pitchFamily="34" charset="-122"/>
            </a:endParaRPr>
          </a:p>
          <a:p>
            <a:pPr fontAlgn="auto">
              <a:spcBef>
                <a:spcPts val="0"/>
              </a:spcBef>
              <a:spcAft>
                <a:spcPts val="300"/>
              </a:spcAft>
              <a:defRPr/>
            </a:pPr>
            <a:r>
              <a:rPr lang="zh-CN" altLang="en-US" sz="2800" dirty="0">
                <a:solidFill>
                  <a:schemeClr val="bg1"/>
                </a:solidFill>
                <a:latin typeface="华康俪金黑W8(P)" pitchFamily="34" charset="-122"/>
                <a:ea typeface="华康俪金黑W8(P)" pitchFamily="34" charset="-122"/>
              </a:rPr>
              <a:t>企业战</a:t>
            </a:r>
            <a:endParaRPr lang="en-US" altLang="zh-CN" sz="2800" dirty="0">
              <a:solidFill>
                <a:schemeClr val="bg1"/>
              </a:solidFill>
              <a:latin typeface="华康俪金黑W8(P)" pitchFamily="34" charset="-122"/>
              <a:ea typeface="华康俪金黑W8(P)" pitchFamily="34" charset="-122"/>
            </a:endParaRPr>
          </a:p>
          <a:p>
            <a:pPr fontAlgn="auto">
              <a:spcBef>
                <a:spcPts val="0"/>
              </a:spcBef>
              <a:spcAft>
                <a:spcPts val="300"/>
              </a:spcAft>
              <a:defRPr/>
            </a:pPr>
            <a:r>
              <a:rPr lang="zh-CN" altLang="en-US" sz="2800" dirty="0">
                <a:solidFill>
                  <a:schemeClr val="bg1"/>
                </a:solidFill>
                <a:latin typeface="华康俪金黑W8(P)" pitchFamily="34" charset="-122"/>
                <a:ea typeface="华康俪金黑W8(P)" pitchFamily="34" charset="-122"/>
              </a:rPr>
              <a:t>略概述</a:t>
            </a:r>
            <a:endParaRPr lang="en-US" altLang="zh-CN" sz="2800" dirty="0">
              <a:solidFill>
                <a:schemeClr val="bg1"/>
              </a:solidFill>
              <a:latin typeface="华康俪金黑W8(P)" pitchFamily="34" charset="-122"/>
              <a:ea typeface="华康俪金黑W8(P)" pitchFamily="34" charset="-122"/>
            </a:endParaRPr>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 name="TextBox 4"/>
          <p:cNvSpPr txBox="1"/>
          <p:nvPr userDrawn="1"/>
        </p:nvSpPr>
        <p:spPr>
          <a:xfrm>
            <a:off x="685800" y="330200"/>
            <a:ext cx="1584325" cy="1276350"/>
          </a:xfrm>
          <a:prstGeom prst="rect">
            <a:avLst/>
          </a:prstGeom>
          <a:noFill/>
        </p:spPr>
        <p:txBody>
          <a:bodyPr>
            <a:spAutoFit/>
          </a:bodyPr>
          <a:lstStyle/>
          <a:p>
            <a:pPr fontAlgn="auto">
              <a:spcBef>
                <a:spcPts val="400"/>
              </a:spcBef>
              <a:spcAft>
                <a:spcPts val="300"/>
              </a:spcAft>
              <a:defRPr/>
            </a:pPr>
            <a:r>
              <a:rPr lang="zh-CN" altLang="en-US" sz="1600" dirty="0">
                <a:solidFill>
                  <a:schemeClr val="bg1"/>
                </a:solidFill>
                <a:latin typeface="微软雅黑" pitchFamily="34" charset="-122"/>
                <a:ea typeface="微软雅黑" pitchFamily="34" charset="-122"/>
              </a:rPr>
              <a:t>第二章  </a:t>
            </a:r>
            <a:endParaRPr lang="en-US" altLang="zh-CN" sz="1600" dirty="0">
              <a:solidFill>
                <a:schemeClr val="bg1"/>
              </a:solidFill>
              <a:latin typeface="微软雅黑" pitchFamily="34" charset="-122"/>
              <a:ea typeface="微软雅黑" pitchFamily="34" charset="-122"/>
            </a:endParaRPr>
          </a:p>
          <a:p>
            <a:pPr fontAlgn="auto">
              <a:spcBef>
                <a:spcPts val="0"/>
              </a:spcBef>
              <a:spcAft>
                <a:spcPts val="300"/>
              </a:spcAft>
              <a:defRPr/>
            </a:pPr>
            <a:r>
              <a:rPr lang="zh-CN" altLang="en-US" sz="2800" dirty="0">
                <a:solidFill>
                  <a:schemeClr val="bg1"/>
                </a:solidFill>
                <a:latin typeface="华康俪金黑W8(P)" pitchFamily="34" charset="-122"/>
                <a:ea typeface="华康俪金黑W8(P)" pitchFamily="34" charset="-122"/>
              </a:rPr>
              <a:t>战略管</a:t>
            </a:r>
            <a:endParaRPr lang="en-US" altLang="zh-CN" sz="2800" dirty="0">
              <a:solidFill>
                <a:schemeClr val="bg1"/>
              </a:solidFill>
              <a:latin typeface="华康俪金黑W8(P)" pitchFamily="34" charset="-122"/>
              <a:ea typeface="华康俪金黑W8(P)" pitchFamily="34" charset="-122"/>
            </a:endParaRPr>
          </a:p>
          <a:p>
            <a:pPr fontAlgn="auto">
              <a:spcBef>
                <a:spcPts val="0"/>
              </a:spcBef>
              <a:spcAft>
                <a:spcPts val="300"/>
              </a:spcAft>
              <a:defRPr/>
            </a:pPr>
            <a:r>
              <a:rPr lang="zh-CN" altLang="en-US" sz="2800" dirty="0">
                <a:solidFill>
                  <a:schemeClr val="bg1"/>
                </a:solidFill>
                <a:latin typeface="华康俪金黑W8(P)" pitchFamily="34" charset="-122"/>
                <a:ea typeface="华康俪金黑W8(P)" pitchFamily="34" charset="-122"/>
              </a:rPr>
              <a:t>理概述</a:t>
            </a:r>
            <a:endParaRPr lang="en-US" altLang="zh-CN" sz="2800" dirty="0">
              <a:solidFill>
                <a:schemeClr val="bg1"/>
              </a:solidFill>
              <a:latin typeface="华康俪金黑W8(P)" pitchFamily="34" charset="-122"/>
              <a:ea typeface="华康俪金黑W8(P)" pitchFamily="34" charset="-122"/>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TextBox 4"/>
          <p:cNvSpPr txBox="1"/>
          <p:nvPr userDrawn="1"/>
        </p:nvSpPr>
        <p:spPr>
          <a:xfrm>
            <a:off x="685800" y="330200"/>
            <a:ext cx="1584325" cy="1276350"/>
          </a:xfrm>
          <a:prstGeom prst="rect">
            <a:avLst/>
          </a:prstGeom>
          <a:noFill/>
        </p:spPr>
        <p:txBody>
          <a:bodyPr>
            <a:spAutoFit/>
          </a:bodyPr>
          <a:lstStyle/>
          <a:p>
            <a:pPr fontAlgn="auto">
              <a:spcBef>
                <a:spcPts val="400"/>
              </a:spcBef>
              <a:spcAft>
                <a:spcPts val="300"/>
              </a:spcAft>
              <a:defRPr/>
            </a:pPr>
            <a:r>
              <a:rPr lang="zh-CN" altLang="en-US" sz="1600" dirty="0">
                <a:solidFill>
                  <a:schemeClr val="bg1"/>
                </a:solidFill>
                <a:latin typeface="微软雅黑" pitchFamily="34" charset="-122"/>
                <a:ea typeface="微软雅黑" pitchFamily="34" charset="-122"/>
              </a:rPr>
              <a:t>第三章  </a:t>
            </a:r>
            <a:endParaRPr lang="en-US" altLang="zh-CN" sz="1600" dirty="0">
              <a:solidFill>
                <a:schemeClr val="bg1"/>
              </a:solidFill>
              <a:latin typeface="微软雅黑" pitchFamily="34" charset="-122"/>
              <a:ea typeface="微软雅黑" pitchFamily="34" charset="-122"/>
            </a:endParaRPr>
          </a:p>
          <a:p>
            <a:pPr fontAlgn="auto">
              <a:spcBef>
                <a:spcPts val="0"/>
              </a:spcBef>
              <a:spcAft>
                <a:spcPts val="300"/>
              </a:spcAft>
              <a:defRPr/>
            </a:pPr>
            <a:r>
              <a:rPr lang="zh-CN" altLang="en-US" sz="2800" dirty="0">
                <a:solidFill>
                  <a:schemeClr val="bg1"/>
                </a:solidFill>
                <a:latin typeface="华康俪金黑W8(P)" pitchFamily="34" charset="-122"/>
                <a:ea typeface="华康俪金黑W8(P)" pitchFamily="34" charset="-122"/>
              </a:rPr>
              <a:t>战略管</a:t>
            </a:r>
            <a:endParaRPr lang="en-US" altLang="zh-CN" sz="2800" dirty="0">
              <a:solidFill>
                <a:schemeClr val="bg1"/>
              </a:solidFill>
              <a:latin typeface="华康俪金黑W8(P)" pitchFamily="34" charset="-122"/>
              <a:ea typeface="华康俪金黑W8(P)" pitchFamily="34" charset="-122"/>
            </a:endParaRPr>
          </a:p>
          <a:p>
            <a:pPr fontAlgn="auto">
              <a:spcBef>
                <a:spcPts val="0"/>
              </a:spcBef>
              <a:spcAft>
                <a:spcPts val="300"/>
              </a:spcAft>
              <a:defRPr/>
            </a:pPr>
            <a:r>
              <a:rPr lang="zh-CN" altLang="en-US" sz="2800" dirty="0">
                <a:solidFill>
                  <a:schemeClr val="bg1"/>
                </a:solidFill>
                <a:latin typeface="华康俪金黑W8(P)" pitchFamily="34" charset="-122"/>
                <a:ea typeface="华康俪金黑W8(P)" pitchFamily="34" charset="-122"/>
              </a:rPr>
              <a:t>理过程</a:t>
            </a:r>
            <a:endParaRPr lang="en-US" altLang="zh-CN" sz="2800" dirty="0">
              <a:solidFill>
                <a:schemeClr val="bg1"/>
              </a:solidFill>
              <a:latin typeface="华康俪金黑W8(P)" pitchFamily="34" charset="-122"/>
              <a:ea typeface="华康俪金黑W8(P)" pitchFamily="34" charset="-122"/>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2" name="TextBox 4"/>
          <p:cNvSpPr txBox="1"/>
          <p:nvPr userDrawn="1"/>
        </p:nvSpPr>
        <p:spPr>
          <a:xfrm>
            <a:off x="685800" y="330200"/>
            <a:ext cx="1584325" cy="1276350"/>
          </a:xfrm>
          <a:prstGeom prst="rect">
            <a:avLst/>
          </a:prstGeom>
          <a:noFill/>
        </p:spPr>
        <p:txBody>
          <a:bodyPr>
            <a:spAutoFit/>
          </a:bodyPr>
          <a:lstStyle/>
          <a:p>
            <a:pPr fontAlgn="auto">
              <a:spcBef>
                <a:spcPts val="400"/>
              </a:spcBef>
              <a:spcAft>
                <a:spcPts val="300"/>
              </a:spcAft>
              <a:defRPr/>
            </a:pPr>
            <a:r>
              <a:rPr lang="zh-CN" altLang="en-US" sz="1600" dirty="0">
                <a:solidFill>
                  <a:schemeClr val="bg1"/>
                </a:solidFill>
                <a:latin typeface="微软雅黑" pitchFamily="34" charset="-122"/>
                <a:ea typeface="微软雅黑" pitchFamily="34" charset="-122"/>
              </a:rPr>
              <a:t>第三章  </a:t>
            </a:r>
            <a:endParaRPr lang="en-US" altLang="zh-CN" sz="1600" dirty="0">
              <a:solidFill>
                <a:schemeClr val="bg1"/>
              </a:solidFill>
              <a:latin typeface="微软雅黑" pitchFamily="34" charset="-122"/>
              <a:ea typeface="微软雅黑" pitchFamily="34" charset="-122"/>
            </a:endParaRPr>
          </a:p>
          <a:p>
            <a:pPr fontAlgn="auto">
              <a:spcBef>
                <a:spcPts val="0"/>
              </a:spcBef>
              <a:spcAft>
                <a:spcPts val="300"/>
              </a:spcAft>
              <a:defRPr/>
            </a:pPr>
            <a:r>
              <a:rPr lang="zh-CN" altLang="en-US" sz="2800" dirty="0">
                <a:solidFill>
                  <a:schemeClr val="bg1"/>
                </a:solidFill>
                <a:latin typeface="华康俪金黑W8(P)" pitchFamily="34" charset="-122"/>
                <a:ea typeface="华康俪金黑W8(P)" pitchFamily="34" charset="-122"/>
              </a:rPr>
              <a:t>战略管</a:t>
            </a:r>
            <a:endParaRPr lang="en-US" altLang="zh-CN" sz="2800" dirty="0">
              <a:solidFill>
                <a:schemeClr val="bg1"/>
              </a:solidFill>
              <a:latin typeface="华康俪金黑W8(P)" pitchFamily="34" charset="-122"/>
              <a:ea typeface="华康俪金黑W8(P)" pitchFamily="34" charset="-122"/>
            </a:endParaRPr>
          </a:p>
          <a:p>
            <a:pPr fontAlgn="auto">
              <a:spcBef>
                <a:spcPts val="0"/>
              </a:spcBef>
              <a:spcAft>
                <a:spcPts val="300"/>
              </a:spcAft>
              <a:defRPr/>
            </a:pPr>
            <a:r>
              <a:rPr lang="zh-CN" altLang="en-US" sz="2800" dirty="0">
                <a:solidFill>
                  <a:schemeClr val="bg1"/>
                </a:solidFill>
                <a:latin typeface="华康俪金黑W8(P)" pitchFamily="34" charset="-122"/>
                <a:ea typeface="华康俪金黑W8(P)" pitchFamily="34" charset="-122"/>
              </a:rPr>
              <a:t>理过程</a:t>
            </a:r>
            <a:endParaRPr lang="en-US" altLang="zh-CN" sz="2800" dirty="0">
              <a:solidFill>
                <a:schemeClr val="bg1"/>
              </a:solidFill>
              <a:latin typeface="华康俪金黑W8(P)" pitchFamily="34" charset="-122"/>
              <a:ea typeface="华康俪金黑W8(P)" pitchFamily="34" charset="-122"/>
            </a:endParaRPr>
          </a:p>
        </p:txBody>
      </p:sp>
      <p:sp>
        <p:nvSpPr>
          <p:cNvPr id="3" name="TextBox 8"/>
          <p:cNvSpPr txBox="1"/>
          <p:nvPr userDrawn="1"/>
        </p:nvSpPr>
        <p:spPr>
          <a:xfrm>
            <a:off x="2354263" y="404813"/>
            <a:ext cx="6985000" cy="430212"/>
          </a:xfrm>
          <a:prstGeom prst="rect">
            <a:avLst/>
          </a:prstGeom>
          <a:noFill/>
        </p:spPr>
        <p:txBody>
          <a:bodyPr>
            <a:spAutoFit/>
          </a:bodyPr>
          <a:lstStyle/>
          <a:p>
            <a:pPr fontAlgn="auto">
              <a:spcBef>
                <a:spcPts val="0"/>
              </a:spcBef>
              <a:spcAft>
                <a:spcPts val="0"/>
              </a:spcAft>
              <a:defRPr/>
            </a:pPr>
            <a:r>
              <a:rPr lang="zh-CN" altLang="en-US" sz="2200" dirty="0">
                <a:solidFill>
                  <a:srgbClr val="5F5E5C"/>
                </a:solidFill>
                <a:latin typeface="华康俪金黑W8(P)" pitchFamily="34" charset="-122"/>
                <a:ea typeface="华康俪金黑W8(P)" pitchFamily="34" charset="-122"/>
              </a:rPr>
              <a:t>第一节</a:t>
            </a:r>
            <a:r>
              <a:rPr lang="en-US" altLang="zh-CN" sz="2200" dirty="0">
                <a:solidFill>
                  <a:srgbClr val="5F5E5C"/>
                </a:solidFill>
                <a:latin typeface="华康俪金黑W8(P)" pitchFamily="34" charset="-122"/>
                <a:ea typeface="华康俪金黑W8(P)" pitchFamily="34" charset="-122"/>
              </a:rPr>
              <a:t>  </a:t>
            </a:r>
            <a:r>
              <a:rPr lang="zh-CN" altLang="en-US" sz="2200" dirty="0">
                <a:solidFill>
                  <a:srgbClr val="5F5E5C"/>
                </a:solidFill>
                <a:latin typeface="华康俪金黑W8(P)" pitchFamily="34" charset="-122"/>
                <a:ea typeface="华康俪金黑W8(P)" pitchFamily="34" charset="-122"/>
              </a:rPr>
              <a:t>战略分析（内外部环境及投资组合分析）</a:t>
            </a:r>
            <a:endParaRPr lang="zh-CN" altLang="en-US" sz="2200" dirty="0">
              <a:solidFill>
                <a:srgbClr val="5F5E5C"/>
              </a:solidFill>
              <a:latin typeface="华康俪金黑W8(P)" pitchFamily="34" charset="-122"/>
              <a:ea typeface="华康俪金黑W8(P)" pitchFamily="34" charset="-122"/>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2" name="TextBox 4"/>
          <p:cNvSpPr txBox="1"/>
          <p:nvPr userDrawn="1"/>
        </p:nvSpPr>
        <p:spPr>
          <a:xfrm>
            <a:off x="685800" y="330200"/>
            <a:ext cx="1584325" cy="1276350"/>
          </a:xfrm>
          <a:prstGeom prst="rect">
            <a:avLst/>
          </a:prstGeom>
          <a:noFill/>
        </p:spPr>
        <p:txBody>
          <a:bodyPr>
            <a:spAutoFit/>
          </a:bodyPr>
          <a:lstStyle/>
          <a:p>
            <a:pPr fontAlgn="auto">
              <a:spcBef>
                <a:spcPts val="400"/>
              </a:spcBef>
              <a:spcAft>
                <a:spcPts val="300"/>
              </a:spcAft>
              <a:defRPr/>
            </a:pPr>
            <a:r>
              <a:rPr lang="zh-CN" altLang="en-US" sz="1600" dirty="0">
                <a:solidFill>
                  <a:schemeClr val="bg1"/>
                </a:solidFill>
                <a:latin typeface="微软雅黑" pitchFamily="34" charset="-122"/>
                <a:ea typeface="微软雅黑" pitchFamily="34" charset="-122"/>
              </a:rPr>
              <a:t>第三章  </a:t>
            </a:r>
            <a:endParaRPr lang="en-US" altLang="zh-CN" sz="1600" dirty="0">
              <a:solidFill>
                <a:schemeClr val="bg1"/>
              </a:solidFill>
              <a:latin typeface="微软雅黑" pitchFamily="34" charset="-122"/>
              <a:ea typeface="微软雅黑" pitchFamily="34" charset="-122"/>
            </a:endParaRPr>
          </a:p>
          <a:p>
            <a:pPr fontAlgn="auto">
              <a:spcBef>
                <a:spcPts val="0"/>
              </a:spcBef>
              <a:spcAft>
                <a:spcPts val="300"/>
              </a:spcAft>
              <a:defRPr/>
            </a:pPr>
            <a:r>
              <a:rPr lang="zh-CN" altLang="en-US" sz="2800" dirty="0">
                <a:solidFill>
                  <a:schemeClr val="bg1"/>
                </a:solidFill>
                <a:latin typeface="华康俪金黑W8(P)" pitchFamily="34" charset="-122"/>
                <a:ea typeface="华康俪金黑W8(P)" pitchFamily="34" charset="-122"/>
              </a:rPr>
              <a:t>战略管</a:t>
            </a:r>
            <a:endParaRPr lang="en-US" altLang="zh-CN" sz="2800" dirty="0">
              <a:solidFill>
                <a:schemeClr val="bg1"/>
              </a:solidFill>
              <a:latin typeface="华康俪金黑W8(P)" pitchFamily="34" charset="-122"/>
              <a:ea typeface="华康俪金黑W8(P)" pitchFamily="34" charset="-122"/>
            </a:endParaRPr>
          </a:p>
          <a:p>
            <a:pPr fontAlgn="auto">
              <a:spcBef>
                <a:spcPts val="0"/>
              </a:spcBef>
              <a:spcAft>
                <a:spcPts val="300"/>
              </a:spcAft>
              <a:defRPr/>
            </a:pPr>
            <a:r>
              <a:rPr lang="zh-CN" altLang="en-US" sz="2800" dirty="0">
                <a:solidFill>
                  <a:schemeClr val="bg1"/>
                </a:solidFill>
                <a:latin typeface="华康俪金黑W8(P)" pitchFamily="34" charset="-122"/>
                <a:ea typeface="华康俪金黑W8(P)" pitchFamily="34" charset="-122"/>
              </a:rPr>
              <a:t>理过程</a:t>
            </a:r>
            <a:endParaRPr lang="en-US" altLang="zh-CN" sz="2800" dirty="0">
              <a:solidFill>
                <a:schemeClr val="bg1"/>
              </a:solidFill>
              <a:latin typeface="华康俪金黑W8(P)" pitchFamily="34" charset="-122"/>
              <a:ea typeface="华康俪金黑W8(P)" pitchFamily="34" charset="-122"/>
            </a:endParaRPr>
          </a:p>
        </p:txBody>
      </p:sp>
      <p:sp>
        <p:nvSpPr>
          <p:cNvPr id="3" name="TextBox 8"/>
          <p:cNvSpPr txBox="1"/>
          <p:nvPr userDrawn="1"/>
        </p:nvSpPr>
        <p:spPr>
          <a:xfrm>
            <a:off x="2354263" y="404813"/>
            <a:ext cx="7273925" cy="430212"/>
          </a:xfrm>
          <a:prstGeom prst="rect">
            <a:avLst/>
          </a:prstGeom>
          <a:noFill/>
        </p:spPr>
        <p:txBody>
          <a:bodyPr>
            <a:spAutoFit/>
          </a:bodyPr>
          <a:lstStyle/>
          <a:p>
            <a:pPr fontAlgn="auto">
              <a:spcBef>
                <a:spcPts val="0"/>
              </a:spcBef>
              <a:spcAft>
                <a:spcPts val="0"/>
              </a:spcAft>
              <a:defRPr/>
            </a:pPr>
            <a:r>
              <a:rPr lang="zh-CN" altLang="en-US" sz="2200" dirty="0">
                <a:solidFill>
                  <a:srgbClr val="5F5E5C"/>
                </a:solidFill>
                <a:latin typeface="华康俪金黑W8(P)" pitchFamily="34" charset="-122"/>
                <a:ea typeface="华康俪金黑W8(P)" pitchFamily="34" charset="-122"/>
              </a:rPr>
              <a:t>第二节</a:t>
            </a:r>
            <a:r>
              <a:rPr lang="en-US" altLang="zh-CN" sz="2200" dirty="0">
                <a:solidFill>
                  <a:srgbClr val="5F5E5C"/>
                </a:solidFill>
                <a:latin typeface="华康俪金黑W8(P)" pitchFamily="34" charset="-122"/>
                <a:ea typeface="华康俪金黑W8(P)" pitchFamily="34" charset="-122"/>
              </a:rPr>
              <a:t>  </a:t>
            </a:r>
            <a:r>
              <a:rPr lang="zh-CN" altLang="en-US" sz="2200" dirty="0">
                <a:solidFill>
                  <a:srgbClr val="5F5E5C"/>
                </a:solidFill>
                <a:latin typeface="华康俪金黑W8(P)" pitchFamily="34" charset="-122"/>
                <a:ea typeface="华康俪金黑W8(P)" pitchFamily="34" charset="-122"/>
              </a:rPr>
              <a:t>战略制定（愿景、使命、战略目标、战略选择）</a:t>
            </a:r>
            <a:endParaRPr lang="zh-CN" altLang="en-US" sz="2200" dirty="0">
              <a:solidFill>
                <a:srgbClr val="5F5E5C"/>
              </a:solidFill>
              <a:latin typeface="华康俪金黑W8(P)" pitchFamily="34" charset="-122"/>
              <a:ea typeface="华康俪金黑W8(P)" pitchFamily="34" charset="-122"/>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2" name="TextBox 4"/>
          <p:cNvSpPr txBox="1"/>
          <p:nvPr userDrawn="1"/>
        </p:nvSpPr>
        <p:spPr>
          <a:xfrm>
            <a:off x="685800" y="330200"/>
            <a:ext cx="1584325" cy="1276350"/>
          </a:xfrm>
          <a:prstGeom prst="rect">
            <a:avLst/>
          </a:prstGeom>
          <a:noFill/>
        </p:spPr>
        <p:txBody>
          <a:bodyPr>
            <a:spAutoFit/>
          </a:bodyPr>
          <a:lstStyle/>
          <a:p>
            <a:pPr fontAlgn="auto">
              <a:spcBef>
                <a:spcPts val="400"/>
              </a:spcBef>
              <a:spcAft>
                <a:spcPts val="300"/>
              </a:spcAft>
              <a:defRPr/>
            </a:pPr>
            <a:r>
              <a:rPr lang="zh-CN" altLang="en-US" sz="1600" dirty="0">
                <a:solidFill>
                  <a:schemeClr val="bg1"/>
                </a:solidFill>
                <a:latin typeface="微软雅黑" pitchFamily="34" charset="-122"/>
                <a:ea typeface="微软雅黑" pitchFamily="34" charset="-122"/>
              </a:rPr>
              <a:t>第三章  </a:t>
            </a:r>
            <a:endParaRPr lang="en-US" altLang="zh-CN" sz="1600" dirty="0">
              <a:solidFill>
                <a:schemeClr val="bg1"/>
              </a:solidFill>
              <a:latin typeface="微软雅黑" pitchFamily="34" charset="-122"/>
              <a:ea typeface="微软雅黑" pitchFamily="34" charset="-122"/>
            </a:endParaRPr>
          </a:p>
          <a:p>
            <a:pPr fontAlgn="auto">
              <a:spcBef>
                <a:spcPts val="0"/>
              </a:spcBef>
              <a:spcAft>
                <a:spcPts val="300"/>
              </a:spcAft>
              <a:defRPr/>
            </a:pPr>
            <a:r>
              <a:rPr lang="zh-CN" altLang="en-US" sz="2800" dirty="0">
                <a:solidFill>
                  <a:schemeClr val="bg1"/>
                </a:solidFill>
                <a:latin typeface="华康俪金黑W8(P)" pitchFamily="34" charset="-122"/>
                <a:ea typeface="华康俪金黑W8(P)" pitchFamily="34" charset="-122"/>
              </a:rPr>
              <a:t>战略管</a:t>
            </a:r>
            <a:endParaRPr lang="en-US" altLang="zh-CN" sz="2800" dirty="0">
              <a:solidFill>
                <a:schemeClr val="bg1"/>
              </a:solidFill>
              <a:latin typeface="华康俪金黑W8(P)" pitchFamily="34" charset="-122"/>
              <a:ea typeface="华康俪金黑W8(P)" pitchFamily="34" charset="-122"/>
            </a:endParaRPr>
          </a:p>
          <a:p>
            <a:pPr fontAlgn="auto">
              <a:spcBef>
                <a:spcPts val="0"/>
              </a:spcBef>
              <a:spcAft>
                <a:spcPts val="300"/>
              </a:spcAft>
              <a:defRPr/>
            </a:pPr>
            <a:r>
              <a:rPr lang="zh-CN" altLang="en-US" sz="2800" dirty="0">
                <a:solidFill>
                  <a:schemeClr val="bg1"/>
                </a:solidFill>
                <a:latin typeface="华康俪金黑W8(P)" pitchFamily="34" charset="-122"/>
                <a:ea typeface="华康俪金黑W8(P)" pitchFamily="34" charset="-122"/>
              </a:rPr>
              <a:t>理过程</a:t>
            </a:r>
            <a:endParaRPr lang="en-US" altLang="zh-CN" sz="2800" dirty="0">
              <a:solidFill>
                <a:schemeClr val="bg1"/>
              </a:solidFill>
              <a:latin typeface="华康俪金黑W8(P)" pitchFamily="34" charset="-122"/>
              <a:ea typeface="华康俪金黑W8(P)" pitchFamily="34" charset="-122"/>
            </a:endParaRPr>
          </a:p>
        </p:txBody>
      </p:sp>
      <p:sp>
        <p:nvSpPr>
          <p:cNvPr id="3" name="TextBox 8"/>
          <p:cNvSpPr txBox="1"/>
          <p:nvPr userDrawn="1"/>
        </p:nvSpPr>
        <p:spPr>
          <a:xfrm>
            <a:off x="2354263" y="404813"/>
            <a:ext cx="3240087" cy="430212"/>
          </a:xfrm>
          <a:prstGeom prst="rect">
            <a:avLst/>
          </a:prstGeom>
          <a:noFill/>
        </p:spPr>
        <p:txBody>
          <a:bodyPr>
            <a:spAutoFit/>
          </a:bodyPr>
          <a:lstStyle/>
          <a:p>
            <a:pPr fontAlgn="auto">
              <a:spcBef>
                <a:spcPts val="0"/>
              </a:spcBef>
              <a:spcAft>
                <a:spcPts val="0"/>
              </a:spcAft>
              <a:defRPr/>
            </a:pPr>
            <a:r>
              <a:rPr lang="zh-CN" altLang="en-US" sz="2200" dirty="0">
                <a:solidFill>
                  <a:srgbClr val="5F5E5C"/>
                </a:solidFill>
                <a:latin typeface="华康俪金黑W8(P)" pitchFamily="34" charset="-122"/>
                <a:ea typeface="华康俪金黑W8(P)" pitchFamily="34" charset="-122"/>
              </a:rPr>
              <a:t>第三节</a:t>
            </a:r>
            <a:r>
              <a:rPr lang="en-US" altLang="zh-CN" sz="2200" dirty="0">
                <a:solidFill>
                  <a:srgbClr val="5F5E5C"/>
                </a:solidFill>
                <a:latin typeface="华康俪金黑W8(P)" pitchFamily="34" charset="-122"/>
                <a:ea typeface="华康俪金黑W8(P)" pitchFamily="34" charset="-122"/>
              </a:rPr>
              <a:t>  </a:t>
            </a:r>
            <a:r>
              <a:rPr lang="zh-CN" altLang="en-US" sz="2200" dirty="0">
                <a:solidFill>
                  <a:srgbClr val="5F5E5C"/>
                </a:solidFill>
                <a:latin typeface="华康俪金黑W8(P)" pitchFamily="34" charset="-122"/>
                <a:ea typeface="华康俪金黑W8(P)" pitchFamily="34" charset="-122"/>
              </a:rPr>
              <a:t>战略实施</a:t>
            </a:r>
            <a:endParaRPr lang="zh-CN" altLang="en-US" sz="2200" dirty="0">
              <a:solidFill>
                <a:srgbClr val="5F5E5C"/>
              </a:solidFill>
              <a:latin typeface="华康俪金黑W8(P)" pitchFamily="34" charset="-122"/>
              <a:ea typeface="华康俪金黑W8(P)" pitchFamily="34"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8F8"/>
        </a:solidFill>
        <a:effectLst/>
      </p:bgPr>
    </p:bg>
    <p:spTree>
      <p:nvGrpSpPr>
        <p:cNvPr id="1" name=""/>
        <p:cNvGrpSpPr/>
        <p:nvPr/>
      </p:nvGrpSpPr>
      <p:grpSpPr>
        <a:xfrm>
          <a:off x="0" y="0"/>
          <a:ext cx="0" cy="0"/>
          <a:chOff x="0" y="0"/>
          <a:chExt cx="0" cy="0"/>
        </a:xfrm>
      </p:grpSpPr>
      <p:sp>
        <p:nvSpPr>
          <p:cNvPr id="3" name="矩形 2"/>
          <p:cNvSpPr/>
          <p:nvPr userDrawn="1"/>
        </p:nvSpPr>
        <p:spPr>
          <a:xfrm>
            <a:off x="0" y="914400"/>
            <a:ext cx="12198350" cy="10795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1027" name="组合 6"/>
          <p:cNvGrpSpPr>
            <a:grpSpLocks/>
          </p:cNvGrpSpPr>
          <p:nvPr userDrawn="1"/>
        </p:nvGrpSpPr>
        <p:grpSpPr bwMode="auto">
          <a:xfrm>
            <a:off x="411163" y="68263"/>
            <a:ext cx="1800225" cy="1800225"/>
            <a:chOff x="925401" y="3148271"/>
            <a:chExt cx="1800000" cy="1800000"/>
          </a:xfrm>
        </p:grpSpPr>
        <p:sp>
          <p:nvSpPr>
            <p:cNvPr id="8" name="椭圆 7"/>
            <p:cNvSpPr/>
            <p:nvPr userDrawn="1"/>
          </p:nvSpPr>
          <p:spPr>
            <a:xfrm>
              <a:off x="925401" y="3148271"/>
              <a:ext cx="1800000" cy="1800000"/>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椭圆 8"/>
            <p:cNvSpPr/>
            <p:nvPr userDrawn="1"/>
          </p:nvSpPr>
          <p:spPr>
            <a:xfrm>
              <a:off x="1015877" y="3238747"/>
              <a:ext cx="1619048" cy="161904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6" name="矩形 5"/>
          <p:cNvSpPr/>
          <p:nvPr userDrawn="1"/>
        </p:nvSpPr>
        <p:spPr>
          <a:xfrm>
            <a:off x="10693400" y="466725"/>
            <a:ext cx="1093788" cy="369888"/>
          </a:xfrm>
          <a:prstGeom prst="rect">
            <a:avLst/>
          </a:prstGeom>
        </p:spPr>
        <p:txBody>
          <a:bodyPr/>
          <a:lstStyle/>
          <a:p>
            <a:pPr algn="ctr" fontAlgn="auto">
              <a:spcBef>
                <a:spcPts val="0"/>
              </a:spcBef>
              <a:spcAft>
                <a:spcPts val="0"/>
              </a:spcAft>
              <a:defRPr/>
            </a:pPr>
            <a:r>
              <a:rPr lang="zh-CN" altLang="en-US" sz="1600" dirty="0">
                <a:solidFill>
                  <a:schemeClr val="tx1">
                    <a:lumMod val="75000"/>
                    <a:lumOff val="25000"/>
                  </a:schemeClr>
                </a:solidFill>
                <a:latin typeface="微软雅黑" pitchFamily="34" charset="-122"/>
                <a:ea typeface="微软雅黑" pitchFamily="34" charset="-122"/>
              </a:rPr>
              <a:t>第 </a:t>
            </a:r>
            <a:fld id="{4C04DF10-788B-4FCE-BAC4-C459F7025564}" type="slidenum">
              <a:rPr lang="zh-CN" altLang="en-US" sz="1600">
                <a:solidFill>
                  <a:schemeClr val="tx1">
                    <a:lumMod val="75000"/>
                    <a:lumOff val="25000"/>
                  </a:schemeClr>
                </a:solidFill>
                <a:latin typeface="+mn-lt"/>
                <a:ea typeface="+mn-ea"/>
              </a:rPr>
              <a:pPr algn="ctr" fontAlgn="auto">
                <a:spcBef>
                  <a:spcPts val="0"/>
                </a:spcBef>
                <a:spcAft>
                  <a:spcPts val="0"/>
                </a:spcAft>
                <a:defRPr/>
              </a:pPr>
              <a:t>‹#›</a:t>
            </a:fld>
            <a:r>
              <a:rPr lang="zh-CN" altLang="en-US" sz="1600" dirty="0">
                <a:solidFill>
                  <a:schemeClr val="tx1">
                    <a:lumMod val="75000"/>
                    <a:lumOff val="25000"/>
                  </a:schemeClr>
                </a:solidFill>
                <a:latin typeface="+mn-lt"/>
                <a:ea typeface="+mn-ea"/>
              </a:rPr>
              <a:t>  </a:t>
            </a:r>
            <a:r>
              <a:rPr lang="zh-CN" altLang="en-US" sz="1600" dirty="0">
                <a:solidFill>
                  <a:schemeClr val="tx1">
                    <a:lumMod val="75000"/>
                    <a:lumOff val="25000"/>
                  </a:schemeClr>
                </a:solidFill>
                <a:latin typeface="微软雅黑" pitchFamily="34" charset="-122"/>
                <a:ea typeface="微软雅黑" pitchFamily="34" charset="-122"/>
              </a:rPr>
              <a:t>页</a:t>
            </a: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64" r:id="rId11"/>
    <p:sldLayoutId id="2147483663" r:id="rId12"/>
    <p:sldLayoutId id="2147483675" r:id="rId13"/>
    <p:sldLayoutId id="2147483676" r:id="rId14"/>
    <p:sldLayoutId id="2147483677" r:id="rId15"/>
    <p:sldLayoutId id="2147483678" r:id="rId16"/>
  </p:sldLayoutIdLst>
  <p:timing>
    <p:tnLst>
      <p:par>
        <p:cTn id="1" dur="indefinite" restart="never" nodeType="tmRoot"/>
      </p:par>
    </p:tnLst>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Box 8"/>
          <p:cNvSpPr txBox="1">
            <a:spLocks noChangeArrowheads="1"/>
          </p:cNvSpPr>
          <p:nvPr/>
        </p:nvSpPr>
        <p:spPr bwMode="auto">
          <a:xfrm>
            <a:off x="2354263" y="404813"/>
            <a:ext cx="4970462" cy="430212"/>
          </a:xfrm>
          <a:prstGeom prst="rect">
            <a:avLst/>
          </a:prstGeom>
          <a:noFill/>
          <a:ln w="9525">
            <a:noFill/>
            <a:miter lim="800000"/>
            <a:headEnd/>
            <a:tailEnd/>
          </a:ln>
        </p:spPr>
        <p:txBody>
          <a:bodyPr>
            <a:spAutoFit/>
          </a:bodyPr>
          <a:lstStyle/>
          <a:p>
            <a:r>
              <a:rPr lang="zh-CN" altLang="en-US" sz="2200">
                <a:solidFill>
                  <a:srgbClr val="5F5E5C"/>
                </a:solidFill>
                <a:latin typeface="华康俪金黑W8(P)"/>
                <a:ea typeface="华康俪金黑W8(P)"/>
                <a:cs typeface="华康俪金黑W8(P)"/>
              </a:rPr>
              <a:t>第三节</a:t>
            </a:r>
            <a:r>
              <a:rPr lang="en-US" altLang="zh-CN" sz="2200">
                <a:solidFill>
                  <a:srgbClr val="5F5E5C"/>
                </a:solidFill>
                <a:latin typeface="华康俪金黑W8(P)"/>
                <a:ea typeface="华康俪金黑W8(P)"/>
                <a:cs typeface="华康俪金黑W8(P)"/>
              </a:rPr>
              <a:t>  </a:t>
            </a:r>
            <a:r>
              <a:rPr lang="zh-CN" altLang="en-US" sz="2200">
                <a:solidFill>
                  <a:srgbClr val="5F5E5C"/>
                </a:solidFill>
                <a:latin typeface="华康俪金黑W8(P)"/>
                <a:ea typeface="华康俪金黑W8(P)"/>
                <a:cs typeface="华康俪金黑W8(P)"/>
              </a:rPr>
              <a:t>公司战略体系</a:t>
            </a:r>
            <a:r>
              <a:rPr lang="en-US" altLang="zh-CN" sz="2200">
                <a:solidFill>
                  <a:srgbClr val="5F5E5C"/>
                </a:solidFill>
                <a:latin typeface="华康俪金黑W8(P)"/>
                <a:ea typeface="华康俪金黑W8(P)"/>
                <a:cs typeface="华康俪金黑W8(P)"/>
              </a:rPr>
              <a:t>/</a:t>
            </a:r>
            <a:r>
              <a:rPr lang="zh-CN" altLang="en-US" sz="2200">
                <a:solidFill>
                  <a:srgbClr val="5F5E5C"/>
                </a:solidFill>
                <a:latin typeface="华康俪金黑W8(P)"/>
                <a:ea typeface="华康俪金黑W8(P)"/>
                <a:cs typeface="华康俪金黑W8(P)"/>
              </a:rPr>
              <a:t>层次</a:t>
            </a:r>
          </a:p>
        </p:txBody>
      </p:sp>
      <p:sp>
        <p:nvSpPr>
          <p:cNvPr id="15" name="圆角矩形 14"/>
          <p:cNvSpPr/>
          <p:nvPr/>
        </p:nvSpPr>
        <p:spPr>
          <a:xfrm>
            <a:off x="1130300" y="2522538"/>
            <a:ext cx="4176713" cy="576262"/>
          </a:xfrm>
          <a:prstGeom prst="roundRect">
            <a:avLst>
              <a:gd name="adj" fmla="val 11283"/>
            </a:avLst>
          </a:prstGeom>
          <a:solidFill>
            <a:srgbClr val="D2472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400" dirty="0">
                <a:latin typeface="微软雅黑" pitchFamily="34" charset="-122"/>
                <a:ea typeface="微软雅黑" pitchFamily="34" charset="-122"/>
              </a:rPr>
              <a:t>公司总战略</a:t>
            </a:r>
            <a:endParaRPr lang="zh-CN" altLang="en-US" sz="2400" dirty="0">
              <a:latin typeface="微软雅黑" pitchFamily="34" charset="-122"/>
              <a:ea typeface="微软雅黑" pitchFamily="34" charset="-122"/>
            </a:endParaRPr>
          </a:p>
        </p:txBody>
      </p:sp>
      <p:sp>
        <p:nvSpPr>
          <p:cNvPr id="17" name="圆角矩形 16"/>
          <p:cNvSpPr/>
          <p:nvPr/>
        </p:nvSpPr>
        <p:spPr>
          <a:xfrm>
            <a:off x="2195513" y="3554413"/>
            <a:ext cx="3111500" cy="576262"/>
          </a:xfrm>
          <a:prstGeom prst="roundRect">
            <a:avLst>
              <a:gd name="adj" fmla="val 9415"/>
            </a:avLst>
          </a:prstGeom>
          <a:solidFill>
            <a:srgbClr val="D2472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400" dirty="0">
                <a:latin typeface="微软雅黑" pitchFamily="34" charset="-122"/>
                <a:ea typeface="微软雅黑" pitchFamily="34" charset="-122"/>
              </a:rPr>
              <a:t>事业</a:t>
            </a:r>
            <a:r>
              <a:rPr lang="zh-CN" altLang="en-US" sz="2400" dirty="0">
                <a:latin typeface="微软雅黑" pitchFamily="34" charset="-122"/>
                <a:ea typeface="微软雅黑" pitchFamily="34" charset="-122"/>
              </a:rPr>
              <a:t>部战略</a:t>
            </a:r>
            <a:endParaRPr lang="zh-CN" altLang="en-US" sz="2400" dirty="0">
              <a:latin typeface="微软雅黑" pitchFamily="34" charset="-122"/>
              <a:ea typeface="微软雅黑" pitchFamily="34" charset="-122"/>
            </a:endParaRPr>
          </a:p>
        </p:txBody>
      </p:sp>
      <p:sp>
        <p:nvSpPr>
          <p:cNvPr id="18" name="圆角矩形 17"/>
          <p:cNvSpPr/>
          <p:nvPr/>
        </p:nvSpPr>
        <p:spPr>
          <a:xfrm>
            <a:off x="1130300" y="4586288"/>
            <a:ext cx="4176713" cy="576262"/>
          </a:xfrm>
          <a:prstGeom prst="roundRect">
            <a:avLst>
              <a:gd name="adj" fmla="val 10533"/>
            </a:avLst>
          </a:prstGeom>
          <a:solidFill>
            <a:srgbClr val="D2472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400" dirty="0">
                <a:latin typeface="微软雅黑" pitchFamily="34" charset="-122"/>
                <a:ea typeface="微软雅黑" pitchFamily="34" charset="-122"/>
              </a:rPr>
              <a:t>职能战略</a:t>
            </a:r>
            <a:endParaRPr lang="zh-CN" altLang="en-US" sz="2400" dirty="0">
              <a:latin typeface="微软雅黑" pitchFamily="34" charset="-122"/>
              <a:ea typeface="微软雅黑" pitchFamily="34" charset="-122"/>
            </a:endParaRPr>
          </a:p>
        </p:txBody>
      </p:sp>
      <p:sp>
        <p:nvSpPr>
          <p:cNvPr id="20" name="圆角矩形 19"/>
          <p:cNvSpPr/>
          <p:nvPr/>
        </p:nvSpPr>
        <p:spPr>
          <a:xfrm>
            <a:off x="1130300" y="5618163"/>
            <a:ext cx="4176713" cy="576262"/>
          </a:xfrm>
          <a:prstGeom prst="roundRect">
            <a:avLst>
              <a:gd name="adj" fmla="val 10533"/>
            </a:avLst>
          </a:prstGeom>
          <a:solidFill>
            <a:srgbClr val="D2472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400" dirty="0">
                <a:latin typeface="微软雅黑" pitchFamily="34" charset="-122"/>
                <a:ea typeface="微软雅黑" pitchFamily="34" charset="-122"/>
              </a:rPr>
              <a:t>战术</a:t>
            </a:r>
          </a:p>
        </p:txBody>
      </p:sp>
      <p:cxnSp>
        <p:nvCxnSpPr>
          <p:cNvPr id="3" name="直接箭头连接符 2"/>
          <p:cNvCxnSpPr/>
          <p:nvPr/>
        </p:nvCxnSpPr>
        <p:spPr>
          <a:xfrm flipH="1">
            <a:off x="3738563" y="3098800"/>
            <a:ext cx="1587" cy="455613"/>
          </a:xfrm>
          <a:prstGeom prst="straightConnector1">
            <a:avLst/>
          </a:prstGeom>
          <a:ln w="28575">
            <a:solidFill>
              <a:srgbClr val="D24726"/>
            </a:solidFill>
            <a:tailEnd type="arrow"/>
          </a:ln>
        </p:spPr>
        <p:style>
          <a:lnRef idx="1">
            <a:schemeClr val="accent1"/>
          </a:lnRef>
          <a:fillRef idx="0">
            <a:schemeClr val="accent1"/>
          </a:fillRef>
          <a:effectRef idx="0">
            <a:schemeClr val="accent1"/>
          </a:effectRef>
          <a:fontRef idx="minor">
            <a:schemeClr val="tx1"/>
          </a:fontRef>
        </p:style>
      </p:cxnSp>
      <p:cxnSp>
        <p:nvCxnSpPr>
          <p:cNvPr id="5" name="直接箭头连接符 4"/>
          <p:cNvCxnSpPr/>
          <p:nvPr/>
        </p:nvCxnSpPr>
        <p:spPr>
          <a:xfrm>
            <a:off x="3740150" y="4130675"/>
            <a:ext cx="0" cy="455613"/>
          </a:xfrm>
          <a:prstGeom prst="straightConnector1">
            <a:avLst/>
          </a:prstGeom>
          <a:ln w="28575">
            <a:solidFill>
              <a:srgbClr val="D24726"/>
            </a:solidFill>
            <a:tailEnd type="arrow"/>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a:stCxn id="18" idx="2"/>
            <a:endCxn id="20" idx="0"/>
          </p:cNvCxnSpPr>
          <p:nvPr/>
        </p:nvCxnSpPr>
        <p:spPr>
          <a:xfrm>
            <a:off x="3219450" y="5162550"/>
            <a:ext cx="0" cy="455613"/>
          </a:xfrm>
          <a:prstGeom prst="straightConnector1">
            <a:avLst/>
          </a:prstGeom>
          <a:ln w="28575">
            <a:solidFill>
              <a:srgbClr val="D24726"/>
            </a:solidFill>
            <a:tailEnd type="arrow"/>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a:off x="1679575" y="3098800"/>
            <a:ext cx="0" cy="1487488"/>
          </a:xfrm>
          <a:prstGeom prst="straightConnector1">
            <a:avLst/>
          </a:prstGeom>
          <a:ln w="28575">
            <a:solidFill>
              <a:srgbClr val="D24726"/>
            </a:solidFill>
            <a:tailEnd type="arrow"/>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5568950" y="2349500"/>
            <a:ext cx="6048375" cy="682625"/>
          </a:xfrm>
          <a:prstGeom prst="rect">
            <a:avLst/>
          </a:prstGeom>
        </p:spPr>
        <p:txBody>
          <a:bodyPr>
            <a:spAutoFit/>
          </a:bodyPr>
          <a:lstStyle/>
          <a:p>
            <a:pPr marL="285750" indent="-285750" fontAlgn="auto">
              <a:lnSpc>
                <a:spcPct val="120000"/>
              </a:lnSpc>
              <a:spcBef>
                <a:spcPts val="0"/>
              </a:spcBef>
              <a:spcAft>
                <a:spcPts val="0"/>
              </a:spcAft>
              <a:buFont typeface="Arial" panose="020B0604020202020204" pitchFamily="34" charset="0"/>
              <a:buChar char="•"/>
              <a:defRPr/>
            </a:pPr>
            <a:r>
              <a:rPr lang="zh-CN" altLang="en-US" sz="1600" b="1"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强调“做正确的事情</a:t>
            </a:r>
            <a:r>
              <a:rPr lang="zh-CN" altLang="en-US" sz="1600" b="1"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”，如增长</a:t>
            </a:r>
            <a:r>
              <a:rPr lang="zh-CN" altLang="en-US" sz="1600" b="1"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（发展）战略、维持（稳定、防守）战略、紧缩（撤退）战略、组合型战略</a:t>
            </a:r>
          </a:p>
        </p:txBody>
      </p:sp>
      <p:sp>
        <p:nvSpPr>
          <p:cNvPr id="33" name="矩形 32"/>
          <p:cNvSpPr/>
          <p:nvPr/>
        </p:nvSpPr>
        <p:spPr>
          <a:xfrm>
            <a:off x="5568950" y="3429000"/>
            <a:ext cx="6048375" cy="682625"/>
          </a:xfrm>
          <a:prstGeom prst="rect">
            <a:avLst/>
          </a:prstGeom>
        </p:spPr>
        <p:txBody>
          <a:bodyPr>
            <a:spAutoFit/>
          </a:bodyPr>
          <a:lstStyle/>
          <a:p>
            <a:pPr marL="285750" indent="-285750" fontAlgn="auto">
              <a:lnSpc>
                <a:spcPct val="120000"/>
              </a:lnSpc>
              <a:spcBef>
                <a:spcPts val="0"/>
              </a:spcBef>
              <a:spcAft>
                <a:spcPts val="0"/>
              </a:spcAft>
              <a:buFont typeface="Arial" panose="020B0604020202020204" pitchFamily="34" charset="0"/>
              <a:buChar char="•"/>
              <a:defRPr/>
            </a:pPr>
            <a:r>
              <a:rPr lang="zh-CN" altLang="en-US" sz="1600" b="1"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即“</a:t>
            </a:r>
            <a:r>
              <a:rPr lang="zh-CN" altLang="en-US" sz="1600" b="1"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在我们的每一项事业里应当如何进行竞争</a:t>
            </a:r>
            <a:r>
              <a:rPr lang="zh-CN" altLang="en-US" sz="1600" b="1"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”，如成本领先战略、差异化战略（或称别具一格战略）、集中化战略</a:t>
            </a:r>
            <a:endParaRPr lang="zh-CN" altLang="en-US" sz="1600" b="1"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5" name="矩形 34"/>
          <p:cNvSpPr/>
          <p:nvPr/>
        </p:nvSpPr>
        <p:spPr>
          <a:xfrm>
            <a:off x="5568950" y="4437063"/>
            <a:ext cx="6119813" cy="682625"/>
          </a:xfrm>
          <a:prstGeom prst="rect">
            <a:avLst/>
          </a:prstGeom>
        </p:spPr>
        <p:txBody>
          <a:bodyPr>
            <a:spAutoFit/>
          </a:bodyPr>
          <a:lstStyle/>
          <a:p>
            <a:pPr marL="285750" indent="-285750" fontAlgn="auto">
              <a:lnSpc>
                <a:spcPct val="120000"/>
              </a:lnSpc>
              <a:spcBef>
                <a:spcPts val="0"/>
              </a:spcBef>
              <a:spcAft>
                <a:spcPts val="0"/>
              </a:spcAft>
              <a:buFont typeface="Arial" panose="020B0604020202020204" pitchFamily="34" charset="0"/>
              <a:buChar char="•"/>
              <a:defRPr/>
            </a:pPr>
            <a:r>
              <a:rPr lang="zh-CN" altLang="en-US" sz="1600" b="1"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即“</a:t>
            </a:r>
            <a:r>
              <a:rPr lang="zh-CN" altLang="en-US" sz="1600" b="1"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我们应该怎么支撑总体战略和事业层战略</a:t>
            </a:r>
            <a:r>
              <a:rPr lang="zh-CN" altLang="en-US" sz="1600" b="1"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600" b="1"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，如市场营销战略、人力资源战略、财务战略、生产战略、研发战略</a:t>
            </a:r>
          </a:p>
        </p:txBody>
      </p:sp>
      <p:sp>
        <p:nvSpPr>
          <p:cNvPr id="36" name="矩形 35"/>
          <p:cNvSpPr/>
          <p:nvPr/>
        </p:nvSpPr>
        <p:spPr>
          <a:xfrm>
            <a:off x="5568950" y="5516563"/>
            <a:ext cx="6119813" cy="684212"/>
          </a:xfrm>
          <a:prstGeom prst="rect">
            <a:avLst/>
          </a:prstGeom>
        </p:spPr>
        <p:txBody>
          <a:bodyPr>
            <a:spAutoFit/>
          </a:bodyPr>
          <a:lstStyle/>
          <a:p>
            <a:pPr marL="285750" indent="-285750" fontAlgn="auto">
              <a:lnSpc>
                <a:spcPct val="120000"/>
              </a:lnSpc>
              <a:spcBef>
                <a:spcPts val="0"/>
              </a:spcBef>
              <a:spcAft>
                <a:spcPts val="0"/>
              </a:spcAft>
              <a:buFont typeface="Arial" panose="020B0604020202020204" pitchFamily="34" charset="0"/>
              <a:buChar char="•"/>
              <a:defRPr/>
            </a:pPr>
            <a:r>
              <a:rPr lang="zh-CN" altLang="en-US" sz="1600" b="1"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强调“如何将一件事情做正确</a:t>
            </a:r>
            <a:r>
              <a:rPr lang="zh-CN" altLang="en-US" sz="1600" b="1"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”，重在具体事情的方式、方法、规范等。</a:t>
            </a:r>
            <a:endParaRPr lang="zh-CN" altLang="en-US" sz="1600" b="1"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cxnSp>
        <p:nvCxnSpPr>
          <p:cNvPr id="4" name="直接连接符 3"/>
          <p:cNvCxnSpPr/>
          <p:nvPr/>
        </p:nvCxnSpPr>
        <p:spPr>
          <a:xfrm>
            <a:off x="5667375" y="3098800"/>
            <a:ext cx="5876925" cy="0"/>
          </a:xfrm>
          <a:prstGeom prst="line">
            <a:avLst/>
          </a:prstGeom>
          <a:ln>
            <a:solidFill>
              <a:srgbClr val="D24726"/>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5667375" y="6194425"/>
            <a:ext cx="5876925" cy="0"/>
          </a:xfrm>
          <a:prstGeom prst="line">
            <a:avLst/>
          </a:prstGeom>
          <a:ln>
            <a:solidFill>
              <a:srgbClr val="D24726"/>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5667375" y="4130675"/>
            <a:ext cx="5876925" cy="0"/>
          </a:xfrm>
          <a:prstGeom prst="line">
            <a:avLst/>
          </a:prstGeom>
          <a:ln>
            <a:solidFill>
              <a:srgbClr val="D24726"/>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5667375" y="5162550"/>
            <a:ext cx="5876925" cy="0"/>
          </a:xfrm>
          <a:prstGeom prst="line">
            <a:avLst/>
          </a:prstGeom>
          <a:ln>
            <a:solidFill>
              <a:srgbClr val="D24726"/>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left)">
                                      <p:cBhvr>
                                        <p:cTn id="11" dur="500"/>
                                        <p:tgtEl>
                                          <p:spTgt spid="3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left)">
                                      <p:cBhvr>
                                        <p:cTn id="15" dur="500"/>
                                        <p:tgtEl>
                                          <p:spTgt spid="35"/>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3" grpId="0"/>
      <p:bldP spid="35" grpId="0"/>
      <p:bldP spid="3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2"/>
          <p:cNvSpPr/>
          <p:nvPr/>
        </p:nvSpPr>
        <p:spPr>
          <a:xfrm>
            <a:off x="596900" y="2376488"/>
            <a:ext cx="3625850" cy="40005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solidFill>
                  <a:schemeClr val="bg1"/>
                </a:solidFill>
                <a:latin typeface="Impact" panose="020B0806030902050204" pitchFamily="34" charset="0"/>
                <a:ea typeface="Adobe 宋体 Std L" pitchFamily="18" charset="-122"/>
              </a:rPr>
              <a:t>01</a:t>
            </a:r>
            <a:r>
              <a:rPr lang="en-US" altLang="zh-CN" dirty="0"/>
              <a:t>  </a:t>
            </a:r>
            <a:r>
              <a:rPr lang="zh-CN" altLang="en-US" dirty="0">
                <a:latin typeface="微软雅黑" panose="020B0503020204020204" pitchFamily="34" charset="-122"/>
                <a:ea typeface="微软雅黑" panose="020B0503020204020204" pitchFamily="34" charset="-122"/>
              </a:rPr>
              <a:t>企业战略概述</a:t>
            </a:r>
          </a:p>
        </p:txBody>
      </p:sp>
      <p:sp>
        <p:nvSpPr>
          <p:cNvPr id="15" name="矩形 2"/>
          <p:cNvSpPr/>
          <p:nvPr/>
        </p:nvSpPr>
        <p:spPr>
          <a:xfrm>
            <a:off x="4300538" y="2376488"/>
            <a:ext cx="3627437" cy="40005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solidFill>
                  <a:schemeClr val="bg1"/>
                </a:solidFill>
                <a:latin typeface="Impact" panose="020B0806030902050204" pitchFamily="34" charset="0"/>
                <a:ea typeface="Adobe 宋体 Std L" pitchFamily="18" charset="-122"/>
              </a:rPr>
              <a:t>02  </a:t>
            </a:r>
            <a:r>
              <a:rPr lang="zh-CN" altLang="en-US" dirty="0">
                <a:solidFill>
                  <a:schemeClr val="bg1"/>
                </a:solidFill>
                <a:latin typeface="微软雅黑" pitchFamily="34" charset="-122"/>
                <a:ea typeface="微软雅黑" pitchFamily="34" charset="-122"/>
              </a:rPr>
              <a:t>战略管理概述</a:t>
            </a:r>
          </a:p>
        </p:txBody>
      </p:sp>
      <p:sp>
        <p:nvSpPr>
          <p:cNvPr id="16" name="矩形 2"/>
          <p:cNvSpPr/>
          <p:nvPr/>
        </p:nvSpPr>
        <p:spPr>
          <a:xfrm>
            <a:off x="8005763" y="2376488"/>
            <a:ext cx="3627437" cy="40005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solidFill>
                  <a:schemeClr val="bg1"/>
                </a:solidFill>
                <a:latin typeface="Impact" panose="020B0806030902050204" pitchFamily="34" charset="0"/>
                <a:ea typeface="Adobe 宋体 Std L" pitchFamily="18" charset="-122"/>
              </a:rPr>
              <a:t>03  </a:t>
            </a:r>
            <a:r>
              <a:rPr lang="zh-CN" altLang="en-US" dirty="0">
                <a:solidFill>
                  <a:schemeClr val="bg1"/>
                </a:solidFill>
                <a:latin typeface="微软雅黑" pitchFamily="34" charset="-122"/>
                <a:ea typeface="微软雅黑" pitchFamily="34" charset="-122"/>
              </a:rPr>
              <a:t>战略管理</a:t>
            </a:r>
            <a:r>
              <a:rPr lang="zh-CN" altLang="en-US" dirty="0">
                <a:solidFill>
                  <a:schemeClr val="bg1"/>
                </a:solidFill>
                <a:latin typeface="微软雅黑" pitchFamily="34" charset="-122"/>
                <a:ea typeface="微软雅黑" pitchFamily="34" charset="-122"/>
              </a:rPr>
              <a:t>过程</a:t>
            </a:r>
            <a:endParaRPr lang="zh-CN" altLang="en-US" dirty="0">
              <a:solidFill>
                <a:schemeClr val="bg1"/>
              </a:solidFill>
              <a:latin typeface="微软雅黑" pitchFamily="34" charset="-122"/>
              <a:ea typeface="微软雅黑" pitchFamily="34" charset="-122"/>
            </a:endParaRPr>
          </a:p>
        </p:txBody>
      </p:sp>
      <p:grpSp>
        <p:nvGrpSpPr>
          <p:cNvPr id="30724" name="组合 16"/>
          <p:cNvGrpSpPr>
            <a:grpSpLocks/>
          </p:cNvGrpSpPr>
          <p:nvPr/>
        </p:nvGrpSpPr>
        <p:grpSpPr bwMode="auto">
          <a:xfrm>
            <a:off x="1077913" y="3203575"/>
            <a:ext cx="2663825" cy="2663825"/>
            <a:chOff x="925401" y="3148271"/>
            <a:chExt cx="2664296" cy="2664296"/>
          </a:xfrm>
        </p:grpSpPr>
        <p:sp>
          <p:nvSpPr>
            <p:cNvPr id="18" name="椭圆 17"/>
            <p:cNvSpPr/>
            <p:nvPr/>
          </p:nvSpPr>
          <p:spPr>
            <a:xfrm>
              <a:off x="925401" y="3148271"/>
              <a:ext cx="2664296" cy="2664296"/>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 name="椭圆 18"/>
            <p:cNvSpPr/>
            <p:nvPr/>
          </p:nvSpPr>
          <p:spPr>
            <a:xfrm>
              <a:off x="1069889" y="3292760"/>
              <a:ext cx="2375320" cy="237532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30725" name="组合 19"/>
          <p:cNvGrpSpPr>
            <a:grpSpLocks/>
          </p:cNvGrpSpPr>
          <p:nvPr/>
        </p:nvGrpSpPr>
        <p:grpSpPr bwMode="auto">
          <a:xfrm>
            <a:off x="4781550" y="3203575"/>
            <a:ext cx="2665413" cy="2663825"/>
            <a:chOff x="925401" y="3148271"/>
            <a:chExt cx="2664296" cy="2664296"/>
          </a:xfrm>
        </p:grpSpPr>
        <p:sp>
          <p:nvSpPr>
            <p:cNvPr id="21" name="椭圆 20"/>
            <p:cNvSpPr/>
            <p:nvPr/>
          </p:nvSpPr>
          <p:spPr>
            <a:xfrm>
              <a:off x="925401" y="3148271"/>
              <a:ext cx="2664296" cy="2664296"/>
            </a:xfrm>
            <a:prstGeom prst="ellipse">
              <a:avLst/>
            </a:prstGeom>
            <a:solidFill>
              <a:schemeClr val="bg1"/>
            </a:solidFill>
            <a:ln>
              <a:solidFill>
                <a:srgbClr val="D2472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2" name="椭圆 21"/>
            <p:cNvSpPr/>
            <p:nvPr/>
          </p:nvSpPr>
          <p:spPr>
            <a:xfrm>
              <a:off x="1069803" y="3292760"/>
              <a:ext cx="2375491" cy="2375320"/>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30726" name="组合 22"/>
          <p:cNvGrpSpPr>
            <a:grpSpLocks/>
          </p:cNvGrpSpPr>
          <p:nvPr/>
        </p:nvGrpSpPr>
        <p:grpSpPr bwMode="auto">
          <a:xfrm>
            <a:off x="8486775" y="3203575"/>
            <a:ext cx="2663825" cy="2663825"/>
            <a:chOff x="925401" y="3148271"/>
            <a:chExt cx="2664296" cy="2664296"/>
          </a:xfrm>
        </p:grpSpPr>
        <p:sp>
          <p:nvSpPr>
            <p:cNvPr id="24" name="椭圆 23"/>
            <p:cNvSpPr/>
            <p:nvPr/>
          </p:nvSpPr>
          <p:spPr>
            <a:xfrm>
              <a:off x="925401" y="3148271"/>
              <a:ext cx="2664296" cy="2664296"/>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 name="椭圆 24"/>
            <p:cNvSpPr/>
            <p:nvPr/>
          </p:nvSpPr>
          <p:spPr>
            <a:xfrm>
              <a:off x="1069890" y="3292760"/>
              <a:ext cx="2375320" cy="237532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pic>
        <p:nvPicPr>
          <p:cNvPr id="30727" name="图片 25"/>
          <p:cNvPicPr>
            <a:picLocks noChangeAspect="1"/>
          </p:cNvPicPr>
          <p:nvPr/>
        </p:nvPicPr>
        <p:blipFill>
          <a:blip r:embed="rId2">
            <a:grayscl/>
            <a:biLevel thresh="50000"/>
          </a:blip>
          <a:srcRect/>
          <a:stretch>
            <a:fillRect/>
          </a:stretch>
        </p:blipFill>
        <p:spPr bwMode="auto">
          <a:xfrm>
            <a:off x="1690688" y="3814763"/>
            <a:ext cx="1439862" cy="1439862"/>
          </a:xfrm>
          <a:prstGeom prst="rect">
            <a:avLst/>
          </a:prstGeom>
          <a:noFill/>
          <a:ln w="9525">
            <a:noFill/>
            <a:miter lim="800000"/>
            <a:headEnd/>
            <a:tailEnd/>
          </a:ln>
        </p:spPr>
      </p:pic>
      <p:cxnSp>
        <p:nvCxnSpPr>
          <p:cNvPr id="27" name="直接连接符 26"/>
          <p:cNvCxnSpPr/>
          <p:nvPr/>
        </p:nvCxnSpPr>
        <p:spPr>
          <a:xfrm>
            <a:off x="596900" y="2308225"/>
            <a:ext cx="362585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4300538" y="2308225"/>
            <a:ext cx="3627437" cy="0"/>
          </a:xfrm>
          <a:prstGeom prst="line">
            <a:avLst/>
          </a:prstGeom>
          <a:ln w="19050">
            <a:solidFill>
              <a:srgbClr val="D24726"/>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8005763" y="2308225"/>
            <a:ext cx="3627437"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30731" name="图片 29"/>
          <p:cNvPicPr>
            <a:picLocks noChangeAspect="1"/>
          </p:cNvPicPr>
          <p:nvPr/>
        </p:nvPicPr>
        <p:blipFill>
          <a:blip r:embed="rId3">
            <a:grayscl/>
            <a:biLevel thresh="50000"/>
          </a:blip>
          <a:srcRect/>
          <a:stretch>
            <a:fillRect/>
          </a:stretch>
        </p:blipFill>
        <p:spPr bwMode="auto">
          <a:xfrm>
            <a:off x="9099550" y="3814763"/>
            <a:ext cx="1439863" cy="1439862"/>
          </a:xfrm>
          <a:prstGeom prst="rect">
            <a:avLst/>
          </a:prstGeom>
          <a:noFill/>
          <a:ln w="9525">
            <a:noFill/>
            <a:miter lim="800000"/>
            <a:headEnd/>
            <a:tailEnd/>
          </a:ln>
        </p:spPr>
      </p:pic>
      <p:pic>
        <p:nvPicPr>
          <p:cNvPr id="30732" name="图片 30"/>
          <p:cNvPicPr>
            <a:picLocks noChangeAspect="1"/>
          </p:cNvPicPr>
          <p:nvPr/>
        </p:nvPicPr>
        <p:blipFill>
          <a:blip r:embed="rId4">
            <a:grayscl/>
            <a:biLevel thresh="50000"/>
          </a:blip>
          <a:srcRect/>
          <a:stretch>
            <a:fillRect/>
          </a:stretch>
        </p:blipFill>
        <p:spPr bwMode="auto">
          <a:xfrm>
            <a:off x="5394325" y="3814763"/>
            <a:ext cx="1439863" cy="1439862"/>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Box 8"/>
          <p:cNvSpPr txBox="1">
            <a:spLocks noChangeArrowheads="1"/>
          </p:cNvSpPr>
          <p:nvPr/>
        </p:nvSpPr>
        <p:spPr bwMode="auto">
          <a:xfrm>
            <a:off x="2354263" y="404813"/>
            <a:ext cx="4970462" cy="430212"/>
          </a:xfrm>
          <a:prstGeom prst="rect">
            <a:avLst/>
          </a:prstGeom>
          <a:noFill/>
          <a:ln w="9525">
            <a:noFill/>
            <a:miter lim="800000"/>
            <a:headEnd/>
            <a:tailEnd/>
          </a:ln>
        </p:spPr>
        <p:txBody>
          <a:bodyPr>
            <a:spAutoFit/>
          </a:bodyPr>
          <a:lstStyle/>
          <a:p>
            <a:r>
              <a:rPr lang="zh-CN" altLang="en-US" sz="2200">
                <a:solidFill>
                  <a:srgbClr val="5F5E5C"/>
                </a:solidFill>
                <a:latin typeface="华康俪金黑W8(P)"/>
                <a:ea typeface="华康俪金黑W8(P)"/>
                <a:cs typeface="华康俪金黑W8(P)"/>
              </a:rPr>
              <a:t>第一节</a:t>
            </a:r>
            <a:r>
              <a:rPr lang="en-US" altLang="zh-CN" sz="2200">
                <a:solidFill>
                  <a:srgbClr val="5F5E5C"/>
                </a:solidFill>
                <a:latin typeface="华康俪金黑W8(P)"/>
                <a:ea typeface="华康俪金黑W8(P)"/>
                <a:cs typeface="华康俪金黑W8(P)"/>
              </a:rPr>
              <a:t>  </a:t>
            </a:r>
            <a:r>
              <a:rPr lang="zh-CN" altLang="en-US" sz="2200">
                <a:solidFill>
                  <a:srgbClr val="5F5E5C"/>
                </a:solidFill>
                <a:latin typeface="华康俪金黑W8(P)"/>
                <a:ea typeface="华康俪金黑W8(P)"/>
                <a:cs typeface="华康俪金黑W8(P)"/>
              </a:rPr>
              <a:t>什么是战略管理</a:t>
            </a:r>
          </a:p>
        </p:txBody>
      </p:sp>
      <p:sp>
        <p:nvSpPr>
          <p:cNvPr id="13" name="TextBox 6"/>
          <p:cNvSpPr txBox="1">
            <a:spLocks noChangeArrowheads="1"/>
          </p:cNvSpPr>
          <p:nvPr/>
        </p:nvSpPr>
        <p:spPr bwMode="auto">
          <a:xfrm>
            <a:off x="2354263" y="1196975"/>
            <a:ext cx="9598025" cy="701675"/>
          </a:xfrm>
          <a:prstGeom prst="rect">
            <a:avLst/>
          </a:prstGeom>
          <a:noFill/>
          <a:ln w="9525">
            <a:noFill/>
            <a:miter lim="800000"/>
            <a:headEnd/>
            <a:tailEnd/>
          </a:ln>
        </p:spPr>
        <p:txBody>
          <a:bodyPr>
            <a:spAutoFit/>
          </a:bodyPr>
          <a:lstStyle/>
          <a:p>
            <a:pPr>
              <a:lnSpc>
                <a:spcPct val="130000"/>
              </a:lnSpc>
              <a:spcAft>
                <a:spcPts val="600"/>
              </a:spcAft>
            </a:pPr>
            <a:r>
              <a:rPr lang="zh-CN" altLang="en-US" sz="1600">
                <a:solidFill>
                  <a:srgbClr val="5F5E5C"/>
                </a:solidFill>
                <a:latin typeface="微软雅黑"/>
                <a:ea typeface="微软雅黑"/>
                <a:cs typeface="微软雅黑"/>
              </a:rPr>
              <a:t>军队从事战争，企业从事竞争，两者虽然本质不同，但都存在一个“争”字。</a:t>
            </a:r>
            <a:r>
              <a:rPr lang="en-US" altLang="zh-CN" sz="1600">
                <a:solidFill>
                  <a:srgbClr val="5F5E5C"/>
                </a:solidFill>
                <a:latin typeface="微软雅黑"/>
                <a:ea typeface="微软雅黑"/>
                <a:cs typeface="微软雅黑"/>
              </a:rPr>
              <a:t>1965</a:t>
            </a:r>
            <a:r>
              <a:rPr lang="zh-CN" altLang="en-US" sz="1600">
                <a:solidFill>
                  <a:srgbClr val="5F5E5C"/>
                </a:solidFill>
                <a:latin typeface="微软雅黑"/>
                <a:ea typeface="微软雅黑"/>
                <a:cs typeface="微软雅黑"/>
              </a:rPr>
              <a:t>年，安索夫出版了第一本有关战略的著作</a:t>
            </a:r>
            <a:r>
              <a:rPr lang="en-US" altLang="zh-CN" sz="1600">
                <a:solidFill>
                  <a:srgbClr val="5F5E5C"/>
                </a:solidFill>
                <a:latin typeface="微软雅黑"/>
                <a:ea typeface="微软雅黑"/>
                <a:cs typeface="微软雅黑"/>
              </a:rPr>
              <a:t>《</a:t>
            </a:r>
            <a:r>
              <a:rPr lang="zh-CN" altLang="en-US" sz="1600">
                <a:solidFill>
                  <a:srgbClr val="5F5E5C"/>
                </a:solidFill>
                <a:latin typeface="微软雅黑"/>
                <a:ea typeface="微软雅黑"/>
                <a:cs typeface="微软雅黑"/>
              </a:rPr>
              <a:t>企业战略</a:t>
            </a:r>
            <a:r>
              <a:rPr lang="en-US" altLang="zh-CN" sz="1600">
                <a:solidFill>
                  <a:srgbClr val="5F5E5C"/>
                </a:solidFill>
                <a:latin typeface="微软雅黑"/>
                <a:ea typeface="微软雅黑"/>
                <a:cs typeface="微软雅黑"/>
              </a:rPr>
              <a:t>》</a:t>
            </a:r>
            <a:r>
              <a:rPr lang="zh-CN" altLang="en-US" sz="1600">
                <a:solidFill>
                  <a:srgbClr val="5F5E5C"/>
                </a:solidFill>
                <a:latin typeface="微软雅黑"/>
                <a:ea typeface="微软雅黑"/>
                <a:cs typeface="微软雅黑"/>
              </a:rPr>
              <a:t>，成为现代企业战略管理理论的研究起点。</a:t>
            </a:r>
            <a:endParaRPr lang="zh-CN" altLang="zh-CN" sz="1600">
              <a:solidFill>
                <a:srgbClr val="FFC000"/>
              </a:solidFill>
              <a:latin typeface="微软雅黑"/>
              <a:ea typeface="微软雅黑"/>
              <a:cs typeface="微软雅黑"/>
            </a:endParaRPr>
          </a:p>
        </p:txBody>
      </p:sp>
      <p:sp>
        <p:nvSpPr>
          <p:cNvPr id="14" name="圆角矩形 13"/>
          <p:cNvSpPr/>
          <p:nvPr/>
        </p:nvSpPr>
        <p:spPr>
          <a:xfrm>
            <a:off x="966788" y="2420938"/>
            <a:ext cx="10985500" cy="1728787"/>
          </a:xfrm>
          <a:prstGeom prst="roundRect">
            <a:avLst>
              <a:gd name="adj" fmla="val 4184"/>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TextBox 6"/>
          <p:cNvSpPr txBox="1">
            <a:spLocks noChangeArrowheads="1"/>
          </p:cNvSpPr>
          <p:nvPr/>
        </p:nvSpPr>
        <p:spPr bwMode="auto">
          <a:xfrm>
            <a:off x="1058863" y="2541588"/>
            <a:ext cx="10815637" cy="1485900"/>
          </a:xfrm>
          <a:prstGeom prst="rect">
            <a:avLst/>
          </a:prstGeom>
          <a:noFill/>
          <a:ln w="9525">
            <a:noFill/>
            <a:miter lim="800000"/>
            <a:headEnd/>
            <a:tailEnd/>
          </a:ln>
        </p:spPr>
        <p:txBody>
          <a:bodyPr>
            <a:spAutoFit/>
          </a:bodyPr>
          <a:lstStyle/>
          <a:p>
            <a:pPr>
              <a:lnSpc>
                <a:spcPct val="130000"/>
              </a:lnSpc>
              <a:spcAft>
                <a:spcPts val="600"/>
              </a:spcAft>
            </a:pPr>
            <a:r>
              <a:rPr lang="zh-CN" altLang="en-US" sz="2400" b="1">
                <a:solidFill>
                  <a:schemeClr val="bg1"/>
                </a:solidFill>
                <a:latin typeface="微软雅黑"/>
                <a:ea typeface="微软雅黑"/>
                <a:cs typeface="微软雅黑"/>
              </a:rPr>
              <a:t>企业战略管理是企业高层管理人员为了企业长期的生存与发展，在充分分析企业内外部环境的基础上，确定和选择达到目标的有效战略，并将战略付诸实施、控制和评价的一个动态管理过程。</a:t>
            </a:r>
          </a:p>
        </p:txBody>
      </p:sp>
      <p:sp>
        <p:nvSpPr>
          <p:cNvPr id="16" name="TextBox 15"/>
          <p:cNvSpPr txBox="1">
            <a:spLocks noChangeArrowheads="1"/>
          </p:cNvSpPr>
          <p:nvPr/>
        </p:nvSpPr>
        <p:spPr bwMode="auto">
          <a:xfrm>
            <a:off x="966788" y="4329113"/>
            <a:ext cx="5708650" cy="1692275"/>
          </a:xfrm>
          <a:prstGeom prst="rect">
            <a:avLst/>
          </a:prstGeom>
          <a:noFill/>
          <a:ln w="9525">
            <a:noFill/>
            <a:miter lim="800000"/>
            <a:headEnd/>
            <a:tailEnd/>
          </a:ln>
        </p:spPr>
        <p:txBody>
          <a:bodyPr>
            <a:spAutoFit/>
          </a:bodyPr>
          <a:lstStyle/>
          <a:p>
            <a:pPr>
              <a:lnSpc>
                <a:spcPct val="130000"/>
              </a:lnSpc>
            </a:pPr>
            <a:r>
              <a:rPr lang="zh-CN" altLang="en-US" sz="1600">
                <a:solidFill>
                  <a:srgbClr val="5F5E5C"/>
                </a:solidFill>
                <a:latin typeface="微软雅黑"/>
                <a:ea typeface="微软雅黑"/>
                <a:cs typeface="微软雅黑"/>
              </a:rPr>
              <a:t>企业战略实质上是企业的一种“谋划或方案”；而战略管理则是对企业的“谋划或方案”的制定、实施与控制。</a:t>
            </a:r>
            <a:r>
              <a:rPr lang="zh-CN" altLang="en-US" sz="1600" b="1">
                <a:solidFill>
                  <a:srgbClr val="D24726"/>
                </a:solidFill>
                <a:latin typeface="微软雅黑"/>
                <a:ea typeface="微软雅黑"/>
                <a:cs typeface="微软雅黑"/>
              </a:rPr>
              <a:t>战略管理即相当于个人的“职业生涯规划”</a:t>
            </a:r>
            <a:r>
              <a:rPr lang="zh-CN" altLang="en-US" sz="1600">
                <a:solidFill>
                  <a:srgbClr val="5F5E5C"/>
                </a:solidFill>
                <a:latin typeface="微软雅黑"/>
                <a:ea typeface="微软雅黑"/>
                <a:cs typeface="微软雅黑"/>
              </a:rPr>
              <a:t>，对个人而言，可以做到“</a:t>
            </a:r>
            <a:r>
              <a:rPr lang="zh-CN" altLang="en-US" sz="1600" b="1">
                <a:solidFill>
                  <a:srgbClr val="D24726"/>
                </a:solidFill>
                <a:latin typeface="微软雅黑"/>
                <a:ea typeface="微软雅黑"/>
                <a:cs typeface="微软雅黑"/>
              </a:rPr>
              <a:t>忙得有意义，忙到点子上”</a:t>
            </a:r>
            <a:r>
              <a:rPr lang="zh-CN" altLang="en-US" sz="1600">
                <a:solidFill>
                  <a:srgbClr val="5F5E5C"/>
                </a:solidFill>
                <a:latin typeface="微软雅黑"/>
                <a:ea typeface="微软雅黑"/>
                <a:cs typeface="微软雅黑"/>
              </a:rPr>
              <a:t>，防止无意中进入“</a:t>
            </a:r>
            <a:r>
              <a:rPr lang="zh-CN" altLang="en-US" sz="1600" b="1">
                <a:solidFill>
                  <a:srgbClr val="FF0000"/>
                </a:solidFill>
                <a:latin typeface="微软雅黑"/>
                <a:ea typeface="微软雅黑"/>
                <a:cs typeface="微软雅黑"/>
              </a:rPr>
              <a:t>工作太忙而没时间思考”或者“思考太多而没时间工作”</a:t>
            </a:r>
            <a:r>
              <a:rPr lang="zh-CN" altLang="en-US" sz="1600">
                <a:solidFill>
                  <a:srgbClr val="5F5E5C"/>
                </a:solidFill>
                <a:latin typeface="微软雅黑"/>
                <a:ea typeface="微软雅黑"/>
                <a:cs typeface="微软雅黑"/>
              </a:rPr>
              <a:t>的自我成长陷阱。</a:t>
            </a:r>
            <a:endParaRPr lang="zh-CN" altLang="zh-CN" sz="1600" b="1">
              <a:solidFill>
                <a:srgbClr val="E67819"/>
              </a:solidFill>
              <a:latin typeface="微软雅黑"/>
              <a:ea typeface="微软雅黑"/>
              <a:cs typeface="微软雅黑"/>
            </a:endParaRPr>
          </a:p>
        </p:txBody>
      </p:sp>
      <p:sp>
        <p:nvSpPr>
          <p:cNvPr id="17" name="TextBox 6"/>
          <p:cNvSpPr txBox="1">
            <a:spLocks noChangeArrowheads="1"/>
          </p:cNvSpPr>
          <p:nvPr/>
        </p:nvSpPr>
        <p:spPr bwMode="auto">
          <a:xfrm>
            <a:off x="6891338" y="4329113"/>
            <a:ext cx="5060950" cy="1692275"/>
          </a:xfrm>
          <a:prstGeom prst="rect">
            <a:avLst/>
          </a:prstGeom>
          <a:noFill/>
          <a:ln w="9525">
            <a:noFill/>
            <a:miter lim="800000"/>
            <a:headEnd/>
            <a:tailEnd/>
          </a:ln>
        </p:spPr>
        <p:txBody>
          <a:bodyPr>
            <a:spAutoFit/>
          </a:bodyPr>
          <a:lstStyle/>
          <a:p>
            <a:pPr>
              <a:lnSpc>
                <a:spcPct val="130000"/>
              </a:lnSpc>
            </a:pPr>
            <a:r>
              <a:rPr lang="zh-CN" altLang="en-US" sz="1600" b="1">
                <a:solidFill>
                  <a:srgbClr val="D24726"/>
                </a:solidFill>
                <a:latin typeface="微软雅黑"/>
                <a:ea typeface="微软雅黑"/>
                <a:cs typeface="微软雅黑"/>
              </a:rPr>
              <a:t>战略管理被誉为是商业企业运作的“圣经”</a:t>
            </a:r>
            <a:r>
              <a:rPr lang="zh-CN" altLang="en-US" sz="1600">
                <a:solidFill>
                  <a:srgbClr val="5F5E5C"/>
                </a:solidFill>
                <a:latin typeface="微软雅黑"/>
                <a:ea typeface="微软雅黑"/>
                <a:cs typeface="微软雅黑"/>
              </a:rPr>
              <a:t>，战略管理课程是</a:t>
            </a:r>
            <a:r>
              <a:rPr lang="en-US" altLang="zh-CN" sz="1600">
                <a:solidFill>
                  <a:srgbClr val="5F5E5C"/>
                </a:solidFill>
                <a:latin typeface="微软雅黑"/>
                <a:ea typeface="微软雅黑"/>
                <a:cs typeface="微软雅黑"/>
              </a:rPr>
              <a:t>MBA</a:t>
            </a:r>
            <a:r>
              <a:rPr lang="zh-CN" altLang="en-US" sz="1600">
                <a:solidFill>
                  <a:srgbClr val="5F5E5C"/>
                </a:solidFill>
                <a:latin typeface="微软雅黑"/>
                <a:ea typeface="微软雅黑"/>
                <a:cs typeface="微软雅黑"/>
              </a:rPr>
              <a:t>和</a:t>
            </a:r>
            <a:r>
              <a:rPr lang="en-US" altLang="zh-CN" sz="1600">
                <a:solidFill>
                  <a:srgbClr val="5F5E5C"/>
                </a:solidFill>
                <a:latin typeface="微软雅黑"/>
                <a:ea typeface="微软雅黑"/>
                <a:cs typeface="微软雅黑"/>
              </a:rPr>
              <a:t>MPA</a:t>
            </a:r>
            <a:r>
              <a:rPr lang="zh-CN" altLang="en-US" sz="1600">
                <a:solidFill>
                  <a:srgbClr val="5F5E5C"/>
                </a:solidFill>
                <a:latin typeface="微软雅黑"/>
                <a:ea typeface="微软雅黑"/>
                <a:cs typeface="微软雅黑"/>
              </a:rPr>
              <a:t>，即工商管理硕士和公共管理硕士的核心课程，也是大部分现代管理者培训项目中的“保留节目”。众多企业的管理团队运用战略管理的核心理论为自己的企业掌舵护航。</a:t>
            </a:r>
            <a:endParaRPr lang="zh-CN" altLang="zh-CN" sz="1600" b="1">
              <a:solidFill>
                <a:srgbClr val="E67819"/>
              </a:solidFill>
              <a:latin typeface="微软雅黑"/>
              <a:ea typeface="微软雅黑"/>
              <a:cs typeface="微软雅黑"/>
            </a:endParaRPr>
          </a:p>
        </p:txBody>
      </p:sp>
      <p:sp>
        <p:nvSpPr>
          <p:cNvPr id="18" name="矩形 17"/>
          <p:cNvSpPr/>
          <p:nvPr/>
        </p:nvSpPr>
        <p:spPr>
          <a:xfrm>
            <a:off x="966788" y="6165850"/>
            <a:ext cx="10985500" cy="98425"/>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D24726"/>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decel="100000"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8" decel="10000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par>
                                <p:cTn id="19" presetID="2" presetClass="entr" presetSubtype="2" decel="10000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1+#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Box 8"/>
          <p:cNvSpPr txBox="1">
            <a:spLocks noChangeArrowheads="1"/>
          </p:cNvSpPr>
          <p:nvPr/>
        </p:nvSpPr>
        <p:spPr bwMode="auto">
          <a:xfrm>
            <a:off x="2354263" y="404813"/>
            <a:ext cx="4970462" cy="430212"/>
          </a:xfrm>
          <a:prstGeom prst="rect">
            <a:avLst/>
          </a:prstGeom>
          <a:noFill/>
          <a:ln w="9525">
            <a:noFill/>
            <a:miter lim="800000"/>
            <a:headEnd/>
            <a:tailEnd/>
          </a:ln>
        </p:spPr>
        <p:txBody>
          <a:bodyPr>
            <a:spAutoFit/>
          </a:bodyPr>
          <a:lstStyle/>
          <a:p>
            <a:r>
              <a:rPr lang="zh-CN" altLang="en-US" sz="2200">
                <a:solidFill>
                  <a:srgbClr val="5F5E5C"/>
                </a:solidFill>
                <a:latin typeface="华康俪金黑W8(P)"/>
                <a:ea typeface="华康俪金黑W8(P)"/>
                <a:cs typeface="华康俪金黑W8(P)"/>
              </a:rPr>
              <a:t>第二节</a:t>
            </a:r>
            <a:r>
              <a:rPr lang="en-US" altLang="zh-CN" sz="2200">
                <a:solidFill>
                  <a:srgbClr val="5F5E5C"/>
                </a:solidFill>
                <a:latin typeface="华康俪金黑W8(P)"/>
                <a:ea typeface="华康俪金黑W8(P)"/>
                <a:cs typeface="华康俪金黑W8(P)"/>
              </a:rPr>
              <a:t>  </a:t>
            </a:r>
            <a:r>
              <a:rPr lang="zh-CN" altLang="en-US" sz="2200">
                <a:solidFill>
                  <a:srgbClr val="5F5E5C"/>
                </a:solidFill>
                <a:latin typeface="华康俪金黑W8(P)"/>
                <a:ea typeface="华康俪金黑W8(P)"/>
                <a:cs typeface="华康俪金黑W8(P)"/>
              </a:rPr>
              <a:t>战略管理的原则</a:t>
            </a:r>
          </a:p>
        </p:txBody>
      </p:sp>
      <p:sp>
        <p:nvSpPr>
          <p:cNvPr id="13" name="TextBox 6"/>
          <p:cNvSpPr txBox="1">
            <a:spLocks noChangeArrowheads="1"/>
          </p:cNvSpPr>
          <p:nvPr/>
        </p:nvSpPr>
        <p:spPr bwMode="auto">
          <a:xfrm>
            <a:off x="2354263" y="1125538"/>
            <a:ext cx="9598025" cy="381000"/>
          </a:xfrm>
          <a:prstGeom prst="rect">
            <a:avLst/>
          </a:prstGeom>
          <a:noFill/>
          <a:ln w="9525">
            <a:noFill/>
            <a:miter lim="800000"/>
            <a:headEnd/>
            <a:tailEnd/>
          </a:ln>
        </p:spPr>
        <p:txBody>
          <a:bodyPr>
            <a:spAutoFit/>
          </a:bodyPr>
          <a:lstStyle/>
          <a:p>
            <a:pPr>
              <a:lnSpc>
                <a:spcPct val="130000"/>
              </a:lnSpc>
              <a:spcAft>
                <a:spcPts val="600"/>
              </a:spcAft>
            </a:pPr>
            <a:r>
              <a:rPr lang="zh-CN" altLang="en-US" sz="1600">
                <a:solidFill>
                  <a:srgbClr val="5F5E5C"/>
                </a:solidFill>
                <a:latin typeface="微软雅黑"/>
                <a:ea typeface="微软雅黑"/>
                <a:cs typeface="微软雅黑"/>
              </a:rPr>
              <a:t>战略管理有助于企业走向成功之路。但是，不正确的战略管理有时会适得其反。</a:t>
            </a:r>
            <a:endParaRPr lang="zh-CN" altLang="zh-CN" sz="1600">
              <a:solidFill>
                <a:srgbClr val="FFC000"/>
              </a:solidFill>
              <a:latin typeface="微软雅黑"/>
              <a:ea typeface="微软雅黑"/>
              <a:cs typeface="微软雅黑"/>
            </a:endParaRPr>
          </a:p>
        </p:txBody>
      </p:sp>
      <p:grpSp>
        <p:nvGrpSpPr>
          <p:cNvPr id="28" name="组合 27"/>
          <p:cNvGrpSpPr>
            <a:grpSpLocks/>
          </p:cNvGrpSpPr>
          <p:nvPr/>
        </p:nvGrpSpPr>
        <p:grpSpPr bwMode="auto">
          <a:xfrm>
            <a:off x="4722813" y="2052638"/>
            <a:ext cx="3328987" cy="1997075"/>
            <a:chOff x="4504410" y="1516287"/>
            <a:chExt cx="3330370" cy="1998222"/>
          </a:xfrm>
        </p:grpSpPr>
        <p:sp>
          <p:nvSpPr>
            <p:cNvPr id="29" name="任意多边形 28"/>
            <p:cNvSpPr/>
            <p:nvPr/>
          </p:nvSpPr>
          <p:spPr>
            <a:xfrm>
              <a:off x="4504410" y="1516287"/>
              <a:ext cx="3330370" cy="1998222"/>
            </a:xfrm>
            <a:custGeom>
              <a:avLst/>
              <a:gdLst>
                <a:gd name="connsiteX0" fmla="*/ 0 w 3330369"/>
                <a:gd name="connsiteY0" fmla="*/ 0 h 1998222"/>
                <a:gd name="connsiteX1" fmla="*/ 3330369 w 3330369"/>
                <a:gd name="connsiteY1" fmla="*/ 0 h 1998222"/>
                <a:gd name="connsiteX2" fmla="*/ 3330369 w 3330369"/>
                <a:gd name="connsiteY2" fmla="*/ 1998222 h 1998222"/>
                <a:gd name="connsiteX3" fmla="*/ 0 w 3330369"/>
                <a:gd name="connsiteY3" fmla="*/ 1998222 h 1998222"/>
                <a:gd name="connsiteX4" fmla="*/ 0 w 3330369"/>
                <a:gd name="connsiteY4" fmla="*/ 0 h 1998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0369" h="1998222">
                  <a:moveTo>
                    <a:pt x="0" y="0"/>
                  </a:moveTo>
                  <a:lnTo>
                    <a:pt x="3330369" y="0"/>
                  </a:lnTo>
                  <a:lnTo>
                    <a:pt x="3330369" y="1998222"/>
                  </a:lnTo>
                  <a:lnTo>
                    <a:pt x="0" y="1998222"/>
                  </a:lnTo>
                  <a:lnTo>
                    <a:pt x="0" y="0"/>
                  </a:lnTo>
                  <a:close/>
                </a:path>
              </a:pathLst>
            </a:custGeom>
            <a:solidFill>
              <a:srgbClr val="D24726"/>
            </a:solidFill>
            <a:ln>
              <a:noFill/>
            </a:ln>
            <a:effectLst>
              <a:outerShdw blurRad="40000" dist="23000" dir="5400000" rotWithShape="0">
                <a:srgbClr val="000000">
                  <a:alpha val="35000"/>
                </a:srgbClr>
              </a:outerShdw>
            </a:effectLst>
          </p:spPr>
          <p:style>
            <a:lnRef idx="0">
              <a:scrgbClr r="0" g="0" b="0"/>
            </a:lnRef>
            <a:fillRef idx="3">
              <a:scrgbClr r="0" g="0" b="0"/>
            </a:fillRef>
            <a:effectRef idx="2">
              <a:scrgbClr r="0" g="0" b="0"/>
            </a:effectRef>
            <a:fontRef idx="minor">
              <a:schemeClr val="lt1"/>
            </a:fontRef>
          </p:style>
          <p:txBody>
            <a:bodyPr lIns="121920" tIns="121920" rIns="121920" bIns="121920" spcCol="1270" anchor="ctr"/>
            <a:lstStyle/>
            <a:p>
              <a:pPr algn="ctr" defTabSz="1422400" fontAlgn="auto">
                <a:lnSpc>
                  <a:spcPct val="90000"/>
                </a:lnSpc>
                <a:spcAft>
                  <a:spcPct val="35000"/>
                </a:spcAft>
                <a:defRPr/>
              </a:pPr>
              <a:endParaRPr lang="en-US" sz="3200" dirty="0">
                <a:solidFill>
                  <a:srgbClr val="FFFFFF"/>
                </a:solidFill>
                <a:latin typeface="Segoe UI"/>
              </a:endParaRPr>
            </a:p>
          </p:txBody>
        </p:sp>
        <p:grpSp>
          <p:nvGrpSpPr>
            <p:cNvPr id="32797" name="组合 29"/>
            <p:cNvGrpSpPr>
              <a:grpSpLocks/>
            </p:cNvGrpSpPr>
            <p:nvPr/>
          </p:nvGrpSpPr>
          <p:grpSpPr bwMode="auto">
            <a:xfrm>
              <a:off x="4504410" y="1628800"/>
              <a:ext cx="3330370" cy="432048"/>
              <a:chOff x="841001" y="1628800"/>
              <a:chExt cx="3330370" cy="432048"/>
            </a:xfrm>
          </p:grpSpPr>
          <p:sp>
            <p:nvSpPr>
              <p:cNvPr id="32" name="矩形 31"/>
              <p:cNvSpPr/>
              <p:nvPr/>
            </p:nvSpPr>
            <p:spPr>
              <a:xfrm>
                <a:off x="841001" y="1629064"/>
                <a:ext cx="3330370" cy="432048"/>
              </a:xfrm>
              <a:prstGeom prst="rect">
                <a:avLst/>
              </a:prstGeom>
              <a:solidFill>
                <a:schemeClr val="bg1">
                  <a:lumMod val="95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3" name="TextBox 6"/>
              <p:cNvSpPr txBox="1"/>
              <p:nvPr/>
            </p:nvSpPr>
            <p:spPr>
              <a:xfrm>
                <a:off x="841001" y="1638595"/>
                <a:ext cx="3330370" cy="412987"/>
              </a:xfrm>
              <a:prstGeom prst="rect">
                <a:avLst/>
              </a:prstGeom>
              <a:noFill/>
            </p:spPr>
            <p:txBody>
              <a:bodyPr>
                <a:spAutoFit/>
              </a:bodyPr>
              <a:lstStyle/>
              <a:p>
                <a:pPr algn="ctr" fontAlgn="auto">
                  <a:lnSpc>
                    <a:spcPct val="130000"/>
                  </a:lnSpc>
                  <a:spcBef>
                    <a:spcPts val="0"/>
                  </a:spcBef>
                  <a:spcAft>
                    <a:spcPts val="0"/>
                  </a:spcAft>
                  <a:defRPr/>
                </a:pPr>
                <a:r>
                  <a:rPr lang="zh-CN" altLang="en-US" sz="1600" b="1" dirty="0">
                    <a:solidFill>
                      <a:schemeClr val="tx1">
                        <a:lumMod val="65000"/>
                        <a:lumOff val="35000"/>
                      </a:schemeClr>
                    </a:solidFill>
                    <a:latin typeface="微软雅黑" pitchFamily="34" charset="-122"/>
                    <a:ea typeface="微软雅黑" pitchFamily="34" charset="-122"/>
                  </a:rPr>
                  <a:t>一、适应环境</a:t>
                </a:r>
                <a:r>
                  <a:rPr lang="zh-CN" altLang="en-US" sz="1600" b="1" dirty="0">
                    <a:solidFill>
                      <a:schemeClr val="tx1">
                        <a:lumMod val="65000"/>
                        <a:lumOff val="35000"/>
                      </a:schemeClr>
                    </a:solidFill>
                    <a:latin typeface="微软雅黑" pitchFamily="34" charset="-122"/>
                    <a:ea typeface="微软雅黑" pitchFamily="34" charset="-122"/>
                  </a:rPr>
                  <a:t>原则</a:t>
                </a:r>
                <a:endParaRPr lang="zh-CN" altLang="en-US" sz="1600" b="1" dirty="0">
                  <a:solidFill>
                    <a:schemeClr val="tx1">
                      <a:lumMod val="65000"/>
                      <a:lumOff val="35000"/>
                    </a:schemeClr>
                  </a:solidFill>
                  <a:latin typeface="微软雅黑" pitchFamily="34" charset="-122"/>
                  <a:ea typeface="微软雅黑" pitchFamily="34" charset="-122"/>
                </a:endParaRPr>
              </a:p>
            </p:txBody>
          </p:sp>
        </p:grpSp>
        <p:sp>
          <p:nvSpPr>
            <p:cNvPr id="32798" name="TextBox 6"/>
            <p:cNvSpPr txBox="1">
              <a:spLocks noChangeArrowheads="1"/>
            </p:cNvSpPr>
            <p:nvPr/>
          </p:nvSpPr>
          <p:spPr bwMode="auto">
            <a:xfrm>
              <a:off x="4576419" y="2109731"/>
              <a:ext cx="3186352" cy="1341521"/>
            </a:xfrm>
            <a:prstGeom prst="rect">
              <a:avLst/>
            </a:prstGeom>
            <a:noFill/>
            <a:ln w="9525">
              <a:noFill/>
              <a:miter lim="800000"/>
              <a:headEnd/>
              <a:tailEnd/>
            </a:ln>
          </p:spPr>
          <p:txBody>
            <a:bodyPr>
              <a:spAutoFit/>
            </a:bodyPr>
            <a:lstStyle/>
            <a:p>
              <a:pPr>
                <a:lnSpc>
                  <a:spcPct val="130000"/>
                </a:lnSpc>
              </a:pPr>
              <a:r>
                <a:rPr lang="zh-CN" altLang="en-US" sz="1600">
                  <a:solidFill>
                    <a:schemeClr val="bg1"/>
                  </a:solidFill>
                  <a:latin typeface="微软雅黑"/>
                  <a:ea typeface="微软雅黑"/>
                  <a:cs typeface="微软雅黑"/>
                </a:rPr>
                <a:t>企业是社会大系统的一个组成部分，它的存在和发展在很大程度上受企业内外各种环境因素的影响。</a:t>
              </a:r>
            </a:p>
          </p:txBody>
        </p:sp>
      </p:grpSp>
      <p:grpSp>
        <p:nvGrpSpPr>
          <p:cNvPr id="34" name="组合 33"/>
          <p:cNvGrpSpPr>
            <a:grpSpLocks/>
          </p:cNvGrpSpPr>
          <p:nvPr/>
        </p:nvGrpSpPr>
        <p:grpSpPr bwMode="auto">
          <a:xfrm>
            <a:off x="8385175" y="2052638"/>
            <a:ext cx="3330575" cy="1997075"/>
            <a:chOff x="8167816" y="1516287"/>
            <a:chExt cx="3330370" cy="1998222"/>
          </a:xfrm>
        </p:grpSpPr>
        <p:sp>
          <p:nvSpPr>
            <p:cNvPr id="35" name="任意多边形 34"/>
            <p:cNvSpPr/>
            <p:nvPr/>
          </p:nvSpPr>
          <p:spPr>
            <a:xfrm>
              <a:off x="8167816" y="1516287"/>
              <a:ext cx="3330370" cy="1998222"/>
            </a:xfrm>
            <a:custGeom>
              <a:avLst/>
              <a:gdLst>
                <a:gd name="connsiteX0" fmla="*/ 0 w 3330369"/>
                <a:gd name="connsiteY0" fmla="*/ 0 h 1998222"/>
                <a:gd name="connsiteX1" fmla="*/ 3330369 w 3330369"/>
                <a:gd name="connsiteY1" fmla="*/ 0 h 1998222"/>
                <a:gd name="connsiteX2" fmla="*/ 3330369 w 3330369"/>
                <a:gd name="connsiteY2" fmla="*/ 1998222 h 1998222"/>
                <a:gd name="connsiteX3" fmla="*/ 0 w 3330369"/>
                <a:gd name="connsiteY3" fmla="*/ 1998222 h 1998222"/>
                <a:gd name="connsiteX4" fmla="*/ 0 w 3330369"/>
                <a:gd name="connsiteY4" fmla="*/ 0 h 1998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0369" h="1998222">
                  <a:moveTo>
                    <a:pt x="0" y="0"/>
                  </a:moveTo>
                  <a:lnTo>
                    <a:pt x="3330369" y="0"/>
                  </a:lnTo>
                  <a:lnTo>
                    <a:pt x="3330369" y="1998222"/>
                  </a:lnTo>
                  <a:lnTo>
                    <a:pt x="0" y="1998222"/>
                  </a:lnTo>
                  <a:lnTo>
                    <a:pt x="0" y="0"/>
                  </a:lnTo>
                  <a:close/>
                </a:path>
              </a:pathLst>
            </a:custGeom>
            <a:solidFill>
              <a:srgbClr val="D24726"/>
            </a:solidFill>
            <a:ln/>
          </p:spPr>
          <p:style>
            <a:lnRef idx="1">
              <a:schemeClr val="accent5"/>
            </a:lnRef>
            <a:fillRef idx="3">
              <a:schemeClr val="accent5"/>
            </a:fillRef>
            <a:effectRef idx="2">
              <a:schemeClr val="accent5"/>
            </a:effectRef>
            <a:fontRef idx="minor">
              <a:schemeClr val="lt1"/>
            </a:fontRef>
          </p:style>
          <p:txBody>
            <a:bodyPr lIns="121920" tIns="121920" rIns="121920" bIns="121920" spcCol="1270" anchor="ctr"/>
            <a:lstStyle/>
            <a:p>
              <a:pPr algn="ctr" defTabSz="1422400" fontAlgn="auto">
                <a:lnSpc>
                  <a:spcPct val="90000"/>
                </a:lnSpc>
                <a:spcAft>
                  <a:spcPct val="35000"/>
                </a:spcAft>
                <a:defRPr/>
              </a:pPr>
              <a:endParaRPr lang="en-US" sz="3200" dirty="0">
                <a:solidFill>
                  <a:srgbClr val="FFFFFF"/>
                </a:solidFill>
                <a:latin typeface="Segoe UI"/>
              </a:endParaRPr>
            </a:p>
          </p:txBody>
        </p:sp>
        <p:grpSp>
          <p:nvGrpSpPr>
            <p:cNvPr id="32792" name="组合 35"/>
            <p:cNvGrpSpPr>
              <a:grpSpLocks/>
            </p:cNvGrpSpPr>
            <p:nvPr/>
          </p:nvGrpSpPr>
          <p:grpSpPr bwMode="auto">
            <a:xfrm>
              <a:off x="8167816" y="1628800"/>
              <a:ext cx="3330370" cy="432048"/>
              <a:chOff x="841001" y="1628800"/>
              <a:chExt cx="3330370" cy="432048"/>
            </a:xfrm>
          </p:grpSpPr>
          <p:sp>
            <p:nvSpPr>
              <p:cNvPr id="38" name="矩形 37"/>
              <p:cNvSpPr/>
              <p:nvPr/>
            </p:nvSpPr>
            <p:spPr>
              <a:xfrm>
                <a:off x="841001" y="1629064"/>
                <a:ext cx="3330370" cy="432048"/>
              </a:xfrm>
              <a:prstGeom prst="rect">
                <a:avLst/>
              </a:prstGeom>
              <a:solidFill>
                <a:schemeClr val="bg1">
                  <a:lumMod val="95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9" name="TextBox 6"/>
              <p:cNvSpPr txBox="1"/>
              <p:nvPr/>
            </p:nvSpPr>
            <p:spPr>
              <a:xfrm>
                <a:off x="841001" y="1638595"/>
                <a:ext cx="3330370" cy="381219"/>
              </a:xfrm>
              <a:prstGeom prst="rect">
                <a:avLst/>
              </a:prstGeom>
              <a:noFill/>
            </p:spPr>
            <p:txBody>
              <a:bodyPr>
                <a:spAutoFit/>
              </a:bodyPr>
              <a:lstStyle/>
              <a:p>
                <a:pPr algn="ctr" fontAlgn="auto">
                  <a:lnSpc>
                    <a:spcPct val="130000"/>
                  </a:lnSpc>
                  <a:spcBef>
                    <a:spcPts val="0"/>
                  </a:spcBef>
                  <a:spcAft>
                    <a:spcPts val="0"/>
                  </a:spcAft>
                  <a:defRPr/>
                </a:pPr>
                <a:r>
                  <a:rPr lang="zh-CN" altLang="en-US" sz="1600" b="1" dirty="0">
                    <a:solidFill>
                      <a:schemeClr val="tx1">
                        <a:lumMod val="65000"/>
                        <a:lumOff val="35000"/>
                      </a:schemeClr>
                    </a:solidFill>
                    <a:latin typeface="微软雅黑" pitchFamily="34" charset="-122"/>
                    <a:ea typeface="微软雅黑" pitchFamily="34" charset="-122"/>
                  </a:rPr>
                  <a:t>二、全程管理原则</a:t>
                </a:r>
              </a:p>
            </p:txBody>
          </p:sp>
        </p:grpSp>
        <p:sp>
          <p:nvSpPr>
            <p:cNvPr id="32793" name="TextBox 6"/>
            <p:cNvSpPr txBox="1">
              <a:spLocks noChangeArrowheads="1"/>
            </p:cNvSpPr>
            <p:nvPr/>
          </p:nvSpPr>
          <p:spPr bwMode="auto">
            <a:xfrm>
              <a:off x="8239827" y="2109731"/>
              <a:ext cx="3186352" cy="1021433"/>
            </a:xfrm>
            <a:prstGeom prst="rect">
              <a:avLst/>
            </a:prstGeom>
            <a:noFill/>
            <a:ln w="9525">
              <a:noFill/>
              <a:miter lim="800000"/>
              <a:headEnd/>
              <a:tailEnd/>
            </a:ln>
          </p:spPr>
          <p:txBody>
            <a:bodyPr>
              <a:spAutoFit/>
            </a:bodyPr>
            <a:lstStyle/>
            <a:p>
              <a:pPr>
                <a:lnSpc>
                  <a:spcPct val="130000"/>
                </a:lnSpc>
              </a:pPr>
              <a:r>
                <a:rPr lang="zh-CN" altLang="en-US" sz="1600">
                  <a:solidFill>
                    <a:schemeClr val="bg1"/>
                  </a:solidFill>
                  <a:latin typeface="微软雅黑"/>
                  <a:ea typeface="微软雅黑"/>
                  <a:cs typeface="微软雅黑"/>
                </a:rPr>
                <a:t>战略管理是一个过程，大致包括以下步骤：战略分析、战略制定、战略实施、战略评价和修正。</a:t>
              </a:r>
            </a:p>
          </p:txBody>
        </p:sp>
      </p:grpSp>
      <p:grpSp>
        <p:nvGrpSpPr>
          <p:cNvPr id="40" name="组合 39"/>
          <p:cNvGrpSpPr>
            <a:grpSpLocks/>
          </p:cNvGrpSpPr>
          <p:nvPr/>
        </p:nvGrpSpPr>
        <p:grpSpPr bwMode="auto">
          <a:xfrm>
            <a:off x="1058863" y="4383088"/>
            <a:ext cx="3330575" cy="1998662"/>
            <a:chOff x="841002" y="3847546"/>
            <a:chExt cx="3330370" cy="1998222"/>
          </a:xfrm>
        </p:grpSpPr>
        <p:sp>
          <p:nvSpPr>
            <p:cNvPr id="41" name="任意多边形 40"/>
            <p:cNvSpPr/>
            <p:nvPr/>
          </p:nvSpPr>
          <p:spPr>
            <a:xfrm>
              <a:off x="841002" y="3847546"/>
              <a:ext cx="3330370" cy="1998222"/>
            </a:xfrm>
            <a:custGeom>
              <a:avLst/>
              <a:gdLst>
                <a:gd name="connsiteX0" fmla="*/ 0 w 3330369"/>
                <a:gd name="connsiteY0" fmla="*/ 0 h 1998222"/>
                <a:gd name="connsiteX1" fmla="*/ 3330369 w 3330369"/>
                <a:gd name="connsiteY1" fmla="*/ 0 h 1998222"/>
                <a:gd name="connsiteX2" fmla="*/ 3330369 w 3330369"/>
                <a:gd name="connsiteY2" fmla="*/ 1998222 h 1998222"/>
                <a:gd name="connsiteX3" fmla="*/ 0 w 3330369"/>
                <a:gd name="connsiteY3" fmla="*/ 1998222 h 1998222"/>
                <a:gd name="connsiteX4" fmla="*/ 0 w 3330369"/>
                <a:gd name="connsiteY4" fmla="*/ 0 h 1998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0369" h="1998222">
                  <a:moveTo>
                    <a:pt x="0" y="0"/>
                  </a:moveTo>
                  <a:lnTo>
                    <a:pt x="3330369" y="0"/>
                  </a:lnTo>
                  <a:lnTo>
                    <a:pt x="3330369" y="1998222"/>
                  </a:lnTo>
                  <a:lnTo>
                    <a:pt x="0" y="1998222"/>
                  </a:lnTo>
                  <a:lnTo>
                    <a:pt x="0" y="0"/>
                  </a:lnTo>
                  <a:close/>
                </a:path>
              </a:pathLst>
            </a:custGeom>
            <a:solidFill>
              <a:srgbClr val="D24726"/>
            </a:solidFill>
            <a:ln>
              <a:noFill/>
            </a:ln>
            <a:effectLst>
              <a:outerShdw blurRad="40000" dist="23000" dir="5400000" rotWithShape="0">
                <a:srgbClr val="000000">
                  <a:alpha val="35000"/>
                </a:srgbClr>
              </a:outerShdw>
            </a:effectLst>
          </p:spPr>
          <p:style>
            <a:lnRef idx="0">
              <a:scrgbClr r="0" g="0" b="0"/>
            </a:lnRef>
            <a:fillRef idx="3">
              <a:scrgbClr r="0" g="0" b="0"/>
            </a:fillRef>
            <a:effectRef idx="2">
              <a:scrgbClr r="0" g="0" b="0"/>
            </a:effectRef>
            <a:fontRef idx="minor">
              <a:schemeClr val="lt1"/>
            </a:fontRef>
          </p:style>
          <p:txBody>
            <a:bodyPr lIns="121920" tIns="121920" rIns="121920" bIns="121920" spcCol="1270" anchor="ctr"/>
            <a:lstStyle/>
            <a:p>
              <a:pPr algn="ctr" defTabSz="1422400" fontAlgn="auto">
                <a:lnSpc>
                  <a:spcPct val="90000"/>
                </a:lnSpc>
                <a:spcAft>
                  <a:spcPct val="35000"/>
                </a:spcAft>
                <a:defRPr/>
              </a:pPr>
              <a:endParaRPr lang="en-US" sz="3200" dirty="0">
                <a:solidFill>
                  <a:srgbClr val="FFFFFF"/>
                </a:solidFill>
                <a:latin typeface="Segoe UI"/>
              </a:endParaRPr>
            </a:p>
          </p:txBody>
        </p:sp>
        <p:grpSp>
          <p:nvGrpSpPr>
            <p:cNvPr id="32787" name="组合 41"/>
            <p:cNvGrpSpPr>
              <a:grpSpLocks/>
            </p:cNvGrpSpPr>
            <p:nvPr/>
          </p:nvGrpSpPr>
          <p:grpSpPr bwMode="auto">
            <a:xfrm>
              <a:off x="841002" y="3979306"/>
              <a:ext cx="3330370" cy="432048"/>
              <a:chOff x="841001" y="1628800"/>
              <a:chExt cx="3330370" cy="432048"/>
            </a:xfrm>
          </p:grpSpPr>
          <p:sp>
            <p:nvSpPr>
              <p:cNvPr id="44" name="矩形 43"/>
              <p:cNvSpPr/>
              <p:nvPr/>
            </p:nvSpPr>
            <p:spPr>
              <a:xfrm>
                <a:off x="841001" y="1628773"/>
                <a:ext cx="3330370" cy="431705"/>
              </a:xfrm>
              <a:prstGeom prst="rect">
                <a:avLst/>
              </a:prstGeom>
              <a:solidFill>
                <a:schemeClr val="bg1">
                  <a:lumMod val="95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5" name="TextBox 6"/>
              <p:cNvSpPr txBox="1"/>
              <p:nvPr/>
            </p:nvSpPr>
            <p:spPr>
              <a:xfrm>
                <a:off x="841001" y="1638296"/>
                <a:ext cx="3330370" cy="380916"/>
              </a:xfrm>
              <a:prstGeom prst="rect">
                <a:avLst/>
              </a:prstGeom>
              <a:noFill/>
            </p:spPr>
            <p:txBody>
              <a:bodyPr>
                <a:spAutoFit/>
              </a:bodyPr>
              <a:lstStyle/>
              <a:p>
                <a:pPr algn="ctr" fontAlgn="auto">
                  <a:lnSpc>
                    <a:spcPct val="130000"/>
                  </a:lnSpc>
                  <a:spcBef>
                    <a:spcPts val="0"/>
                  </a:spcBef>
                  <a:spcAft>
                    <a:spcPts val="0"/>
                  </a:spcAft>
                  <a:defRPr/>
                </a:pPr>
                <a:r>
                  <a:rPr lang="zh-CN" altLang="en-US" sz="1600" b="1" dirty="0">
                    <a:solidFill>
                      <a:schemeClr val="tx1">
                        <a:lumMod val="65000"/>
                        <a:lumOff val="35000"/>
                      </a:schemeClr>
                    </a:solidFill>
                    <a:latin typeface="微软雅黑" pitchFamily="34" charset="-122"/>
                    <a:ea typeface="微软雅黑" pitchFamily="34" charset="-122"/>
                  </a:rPr>
                  <a:t>三、全员参与原则</a:t>
                </a:r>
              </a:p>
            </p:txBody>
          </p:sp>
        </p:grpSp>
        <p:sp>
          <p:nvSpPr>
            <p:cNvPr id="32788" name="TextBox 6"/>
            <p:cNvSpPr txBox="1">
              <a:spLocks noChangeArrowheads="1"/>
            </p:cNvSpPr>
            <p:nvPr/>
          </p:nvSpPr>
          <p:spPr bwMode="auto">
            <a:xfrm>
              <a:off x="913011" y="4437847"/>
              <a:ext cx="3186352" cy="1372683"/>
            </a:xfrm>
            <a:prstGeom prst="rect">
              <a:avLst/>
            </a:prstGeom>
            <a:noFill/>
            <a:ln w="9525">
              <a:noFill/>
              <a:miter lim="800000"/>
              <a:headEnd/>
              <a:tailEnd/>
            </a:ln>
          </p:spPr>
          <p:txBody>
            <a:bodyPr>
              <a:spAutoFit/>
            </a:bodyPr>
            <a:lstStyle/>
            <a:p>
              <a:pPr>
                <a:lnSpc>
                  <a:spcPct val="130000"/>
                </a:lnSpc>
              </a:pPr>
              <a:r>
                <a:rPr lang="zh-CN" altLang="en-US" sz="1600">
                  <a:solidFill>
                    <a:schemeClr val="bg1"/>
                  </a:solidFill>
                  <a:latin typeface="微软雅黑"/>
                  <a:ea typeface="微软雅黑"/>
                  <a:cs typeface="微软雅黑"/>
                </a:rPr>
                <a:t>战略管理决不仅仅是企业领导和战略管理部门的事，在战略管理的全过程中，企业全体员工都将参与。</a:t>
              </a:r>
            </a:p>
          </p:txBody>
        </p:sp>
      </p:grpSp>
      <p:grpSp>
        <p:nvGrpSpPr>
          <p:cNvPr id="46" name="组合 45"/>
          <p:cNvGrpSpPr>
            <a:grpSpLocks/>
          </p:cNvGrpSpPr>
          <p:nvPr/>
        </p:nvGrpSpPr>
        <p:grpSpPr bwMode="auto">
          <a:xfrm>
            <a:off x="4722813" y="4383088"/>
            <a:ext cx="3328987" cy="1998662"/>
            <a:chOff x="4504410" y="3847546"/>
            <a:chExt cx="3330371" cy="1998222"/>
          </a:xfrm>
        </p:grpSpPr>
        <p:sp>
          <p:nvSpPr>
            <p:cNvPr id="47" name="任意多边形 46"/>
            <p:cNvSpPr/>
            <p:nvPr/>
          </p:nvSpPr>
          <p:spPr>
            <a:xfrm>
              <a:off x="4504410" y="3847546"/>
              <a:ext cx="3330371" cy="1998222"/>
            </a:xfrm>
            <a:custGeom>
              <a:avLst/>
              <a:gdLst>
                <a:gd name="connsiteX0" fmla="*/ 0 w 3330369"/>
                <a:gd name="connsiteY0" fmla="*/ 0 h 1998222"/>
                <a:gd name="connsiteX1" fmla="*/ 3330369 w 3330369"/>
                <a:gd name="connsiteY1" fmla="*/ 0 h 1998222"/>
                <a:gd name="connsiteX2" fmla="*/ 3330369 w 3330369"/>
                <a:gd name="connsiteY2" fmla="*/ 1998222 h 1998222"/>
                <a:gd name="connsiteX3" fmla="*/ 0 w 3330369"/>
                <a:gd name="connsiteY3" fmla="*/ 1998222 h 1998222"/>
                <a:gd name="connsiteX4" fmla="*/ 0 w 3330369"/>
                <a:gd name="connsiteY4" fmla="*/ 0 h 1998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0369" h="1998222">
                  <a:moveTo>
                    <a:pt x="0" y="0"/>
                  </a:moveTo>
                  <a:lnTo>
                    <a:pt x="3330369" y="0"/>
                  </a:lnTo>
                  <a:lnTo>
                    <a:pt x="3330369" y="1998222"/>
                  </a:lnTo>
                  <a:lnTo>
                    <a:pt x="0" y="1998222"/>
                  </a:lnTo>
                  <a:lnTo>
                    <a:pt x="0" y="0"/>
                  </a:lnTo>
                  <a:close/>
                </a:path>
              </a:pathLst>
            </a:custGeom>
            <a:solidFill>
              <a:srgbClr val="D24726"/>
            </a:solidFill>
            <a:ln>
              <a:noFill/>
            </a:ln>
            <a:effectLst>
              <a:outerShdw blurRad="40000" dist="23000" dir="5400000" rotWithShape="0">
                <a:srgbClr val="000000">
                  <a:alpha val="35000"/>
                </a:srgbClr>
              </a:outerShdw>
            </a:effectLst>
          </p:spPr>
          <p:style>
            <a:lnRef idx="0">
              <a:scrgbClr r="0" g="0" b="0"/>
            </a:lnRef>
            <a:fillRef idx="3">
              <a:scrgbClr r="0" g="0" b="0"/>
            </a:fillRef>
            <a:effectRef idx="2">
              <a:scrgbClr r="0" g="0" b="0"/>
            </a:effectRef>
            <a:fontRef idx="minor">
              <a:schemeClr val="lt1"/>
            </a:fontRef>
          </p:style>
          <p:txBody>
            <a:bodyPr lIns="121920" tIns="121920" rIns="121920" bIns="121920" spcCol="1270" anchor="ctr"/>
            <a:lstStyle/>
            <a:p>
              <a:pPr algn="ctr" defTabSz="1422400" fontAlgn="auto">
                <a:lnSpc>
                  <a:spcPct val="90000"/>
                </a:lnSpc>
                <a:spcAft>
                  <a:spcPct val="35000"/>
                </a:spcAft>
                <a:defRPr/>
              </a:pPr>
              <a:endParaRPr lang="en-US" sz="3200" dirty="0">
                <a:solidFill>
                  <a:srgbClr val="FFFFFF"/>
                </a:solidFill>
                <a:latin typeface="Segoe UI"/>
              </a:endParaRPr>
            </a:p>
          </p:txBody>
        </p:sp>
        <p:grpSp>
          <p:nvGrpSpPr>
            <p:cNvPr id="32782" name="组合 47"/>
            <p:cNvGrpSpPr>
              <a:grpSpLocks/>
            </p:cNvGrpSpPr>
            <p:nvPr/>
          </p:nvGrpSpPr>
          <p:grpSpPr bwMode="auto">
            <a:xfrm>
              <a:off x="4504411" y="3979306"/>
              <a:ext cx="3330370" cy="432048"/>
              <a:chOff x="841001" y="1628800"/>
              <a:chExt cx="3330370" cy="432048"/>
            </a:xfrm>
          </p:grpSpPr>
          <p:sp>
            <p:nvSpPr>
              <p:cNvPr id="50" name="矩形 49"/>
              <p:cNvSpPr/>
              <p:nvPr/>
            </p:nvSpPr>
            <p:spPr>
              <a:xfrm>
                <a:off x="841000" y="1628773"/>
                <a:ext cx="3330371" cy="431705"/>
              </a:xfrm>
              <a:prstGeom prst="rect">
                <a:avLst/>
              </a:prstGeom>
              <a:solidFill>
                <a:schemeClr val="bg1">
                  <a:lumMod val="95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1" name="TextBox 6"/>
              <p:cNvSpPr txBox="1"/>
              <p:nvPr/>
            </p:nvSpPr>
            <p:spPr>
              <a:xfrm>
                <a:off x="841000" y="1638296"/>
                <a:ext cx="3330371" cy="380916"/>
              </a:xfrm>
              <a:prstGeom prst="rect">
                <a:avLst/>
              </a:prstGeom>
              <a:noFill/>
            </p:spPr>
            <p:txBody>
              <a:bodyPr>
                <a:spAutoFit/>
              </a:bodyPr>
              <a:lstStyle/>
              <a:p>
                <a:pPr algn="ctr" fontAlgn="auto">
                  <a:lnSpc>
                    <a:spcPct val="130000"/>
                  </a:lnSpc>
                  <a:spcBef>
                    <a:spcPts val="0"/>
                  </a:spcBef>
                  <a:spcAft>
                    <a:spcPts val="0"/>
                  </a:spcAft>
                  <a:defRPr/>
                </a:pPr>
                <a:r>
                  <a:rPr lang="zh-CN" altLang="en-US" sz="1600" b="1" dirty="0">
                    <a:solidFill>
                      <a:schemeClr val="tx1">
                        <a:lumMod val="65000"/>
                        <a:lumOff val="35000"/>
                      </a:schemeClr>
                    </a:solidFill>
                    <a:latin typeface="微软雅黑" pitchFamily="34" charset="-122"/>
                    <a:ea typeface="微软雅黑" pitchFamily="34" charset="-122"/>
                  </a:rPr>
                  <a:t>四</a:t>
                </a:r>
                <a:r>
                  <a:rPr lang="zh-CN" altLang="en-US" sz="1600" b="1" dirty="0">
                    <a:solidFill>
                      <a:schemeClr val="tx1">
                        <a:lumMod val="65000"/>
                        <a:lumOff val="35000"/>
                      </a:schemeClr>
                    </a:solidFill>
                    <a:latin typeface="微软雅黑" pitchFamily="34" charset="-122"/>
                    <a:ea typeface="微软雅黑" pitchFamily="34" charset="-122"/>
                  </a:rPr>
                  <a:t>、整体最优原则</a:t>
                </a:r>
              </a:p>
            </p:txBody>
          </p:sp>
        </p:grpSp>
        <p:sp>
          <p:nvSpPr>
            <p:cNvPr id="32783" name="TextBox 6"/>
            <p:cNvSpPr txBox="1">
              <a:spLocks noChangeArrowheads="1"/>
            </p:cNvSpPr>
            <p:nvPr/>
          </p:nvSpPr>
          <p:spPr bwMode="auto">
            <a:xfrm>
              <a:off x="4576419" y="4437847"/>
              <a:ext cx="3186352" cy="1021433"/>
            </a:xfrm>
            <a:prstGeom prst="rect">
              <a:avLst/>
            </a:prstGeom>
            <a:noFill/>
            <a:ln w="9525">
              <a:noFill/>
              <a:miter lim="800000"/>
              <a:headEnd/>
              <a:tailEnd/>
            </a:ln>
          </p:spPr>
          <p:txBody>
            <a:bodyPr>
              <a:spAutoFit/>
            </a:bodyPr>
            <a:lstStyle/>
            <a:p>
              <a:pPr>
                <a:lnSpc>
                  <a:spcPct val="130000"/>
                </a:lnSpc>
              </a:pPr>
              <a:r>
                <a:rPr lang="zh-CN" altLang="en-US" sz="1600">
                  <a:solidFill>
                    <a:schemeClr val="bg1"/>
                  </a:solidFill>
                  <a:latin typeface="微软雅黑"/>
                  <a:ea typeface="微软雅黑"/>
                  <a:cs typeface="微软雅黑"/>
                </a:rPr>
                <a:t>战略管理要将企业视为一个整体来处理，要强调整体最优，而不是局部最优。</a:t>
              </a:r>
            </a:p>
          </p:txBody>
        </p:sp>
      </p:grpSp>
      <p:grpSp>
        <p:nvGrpSpPr>
          <p:cNvPr id="52" name="组合 51"/>
          <p:cNvGrpSpPr>
            <a:grpSpLocks/>
          </p:cNvGrpSpPr>
          <p:nvPr/>
        </p:nvGrpSpPr>
        <p:grpSpPr bwMode="auto">
          <a:xfrm>
            <a:off x="8385175" y="4383088"/>
            <a:ext cx="3330575" cy="1998662"/>
            <a:chOff x="8167817" y="3847546"/>
            <a:chExt cx="3330370" cy="1998222"/>
          </a:xfrm>
        </p:grpSpPr>
        <p:sp>
          <p:nvSpPr>
            <p:cNvPr id="53" name="任意多边形 52"/>
            <p:cNvSpPr/>
            <p:nvPr/>
          </p:nvSpPr>
          <p:spPr>
            <a:xfrm>
              <a:off x="8167817" y="3847546"/>
              <a:ext cx="3330370" cy="1998222"/>
            </a:xfrm>
            <a:custGeom>
              <a:avLst/>
              <a:gdLst>
                <a:gd name="connsiteX0" fmla="*/ 0 w 3330369"/>
                <a:gd name="connsiteY0" fmla="*/ 0 h 1998222"/>
                <a:gd name="connsiteX1" fmla="*/ 3330369 w 3330369"/>
                <a:gd name="connsiteY1" fmla="*/ 0 h 1998222"/>
                <a:gd name="connsiteX2" fmla="*/ 3330369 w 3330369"/>
                <a:gd name="connsiteY2" fmla="*/ 1998222 h 1998222"/>
                <a:gd name="connsiteX3" fmla="*/ 0 w 3330369"/>
                <a:gd name="connsiteY3" fmla="*/ 1998222 h 1998222"/>
                <a:gd name="connsiteX4" fmla="*/ 0 w 3330369"/>
                <a:gd name="connsiteY4" fmla="*/ 0 h 1998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0369" h="1998222">
                  <a:moveTo>
                    <a:pt x="0" y="0"/>
                  </a:moveTo>
                  <a:lnTo>
                    <a:pt x="3330369" y="0"/>
                  </a:lnTo>
                  <a:lnTo>
                    <a:pt x="3330369" y="1998222"/>
                  </a:lnTo>
                  <a:lnTo>
                    <a:pt x="0" y="1998222"/>
                  </a:lnTo>
                  <a:lnTo>
                    <a:pt x="0" y="0"/>
                  </a:lnTo>
                  <a:close/>
                </a:path>
              </a:pathLst>
            </a:custGeom>
            <a:solidFill>
              <a:srgbClr val="D24726"/>
            </a:solidFill>
            <a:ln>
              <a:noFill/>
            </a:ln>
            <a:effectLst>
              <a:outerShdw blurRad="40000" dist="23000" dir="5400000" rotWithShape="0">
                <a:srgbClr val="000000">
                  <a:alpha val="35000"/>
                </a:srgbClr>
              </a:outerShdw>
            </a:effectLst>
          </p:spPr>
          <p:style>
            <a:lnRef idx="0">
              <a:scrgbClr r="0" g="0" b="0"/>
            </a:lnRef>
            <a:fillRef idx="3">
              <a:scrgbClr r="0" g="0" b="0"/>
            </a:fillRef>
            <a:effectRef idx="2">
              <a:scrgbClr r="0" g="0" b="0"/>
            </a:effectRef>
            <a:fontRef idx="minor">
              <a:schemeClr val="lt1"/>
            </a:fontRef>
          </p:style>
          <p:txBody>
            <a:bodyPr lIns="121920" tIns="121920" rIns="121920" bIns="121920" spcCol="1270" anchor="ctr"/>
            <a:lstStyle/>
            <a:p>
              <a:pPr algn="ctr" defTabSz="1422400" fontAlgn="auto">
                <a:lnSpc>
                  <a:spcPct val="90000"/>
                </a:lnSpc>
                <a:spcAft>
                  <a:spcPct val="35000"/>
                </a:spcAft>
                <a:defRPr/>
              </a:pPr>
              <a:endParaRPr lang="en-US" sz="3200" dirty="0">
                <a:solidFill>
                  <a:srgbClr val="FFFFFF"/>
                </a:solidFill>
                <a:latin typeface="Segoe UI"/>
              </a:endParaRPr>
            </a:p>
          </p:txBody>
        </p:sp>
        <p:grpSp>
          <p:nvGrpSpPr>
            <p:cNvPr id="32777" name="组合 53"/>
            <p:cNvGrpSpPr>
              <a:grpSpLocks/>
            </p:cNvGrpSpPr>
            <p:nvPr/>
          </p:nvGrpSpPr>
          <p:grpSpPr bwMode="auto">
            <a:xfrm>
              <a:off x="8167817" y="3979306"/>
              <a:ext cx="3330370" cy="432048"/>
              <a:chOff x="841001" y="1628800"/>
              <a:chExt cx="3330370" cy="432048"/>
            </a:xfrm>
          </p:grpSpPr>
          <p:sp>
            <p:nvSpPr>
              <p:cNvPr id="56" name="矩形 55"/>
              <p:cNvSpPr/>
              <p:nvPr/>
            </p:nvSpPr>
            <p:spPr>
              <a:xfrm>
                <a:off x="841001" y="1628773"/>
                <a:ext cx="3330370" cy="431705"/>
              </a:xfrm>
              <a:prstGeom prst="rect">
                <a:avLst/>
              </a:prstGeom>
              <a:solidFill>
                <a:schemeClr val="bg1">
                  <a:lumMod val="95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7" name="TextBox 6"/>
              <p:cNvSpPr txBox="1"/>
              <p:nvPr/>
            </p:nvSpPr>
            <p:spPr>
              <a:xfrm>
                <a:off x="841001" y="1638296"/>
                <a:ext cx="3330370" cy="412659"/>
              </a:xfrm>
              <a:prstGeom prst="rect">
                <a:avLst/>
              </a:prstGeom>
              <a:noFill/>
            </p:spPr>
            <p:txBody>
              <a:bodyPr>
                <a:spAutoFit/>
              </a:bodyPr>
              <a:lstStyle/>
              <a:p>
                <a:pPr algn="ctr" fontAlgn="auto">
                  <a:lnSpc>
                    <a:spcPct val="130000"/>
                  </a:lnSpc>
                  <a:spcBef>
                    <a:spcPts val="0"/>
                  </a:spcBef>
                  <a:spcAft>
                    <a:spcPts val="0"/>
                  </a:spcAft>
                  <a:defRPr/>
                </a:pPr>
                <a:r>
                  <a:rPr lang="zh-CN" altLang="en-US" sz="1600" b="1" dirty="0">
                    <a:solidFill>
                      <a:schemeClr val="tx1">
                        <a:lumMod val="65000"/>
                        <a:lumOff val="35000"/>
                      </a:schemeClr>
                    </a:solidFill>
                    <a:latin typeface="微软雅黑" pitchFamily="34" charset="-122"/>
                    <a:ea typeface="微软雅黑" pitchFamily="34" charset="-122"/>
                  </a:rPr>
                  <a:t>五、反馈修正原则</a:t>
                </a:r>
              </a:p>
            </p:txBody>
          </p:sp>
        </p:grpSp>
        <p:sp>
          <p:nvSpPr>
            <p:cNvPr id="32778" name="TextBox 6"/>
            <p:cNvSpPr txBox="1">
              <a:spLocks noChangeArrowheads="1"/>
            </p:cNvSpPr>
            <p:nvPr/>
          </p:nvSpPr>
          <p:spPr bwMode="auto">
            <a:xfrm>
              <a:off x="8239827" y="4437847"/>
              <a:ext cx="3186352" cy="1341521"/>
            </a:xfrm>
            <a:prstGeom prst="rect">
              <a:avLst/>
            </a:prstGeom>
            <a:noFill/>
            <a:ln w="9525">
              <a:noFill/>
              <a:miter lim="800000"/>
              <a:headEnd/>
              <a:tailEnd/>
            </a:ln>
          </p:spPr>
          <p:txBody>
            <a:bodyPr>
              <a:spAutoFit/>
            </a:bodyPr>
            <a:lstStyle/>
            <a:p>
              <a:pPr>
                <a:lnSpc>
                  <a:spcPct val="130000"/>
                </a:lnSpc>
              </a:pPr>
              <a:r>
                <a:rPr lang="zh-CN" altLang="en-US" sz="1600">
                  <a:solidFill>
                    <a:schemeClr val="bg1"/>
                  </a:solidFill>
                  <a:latin typeface="微软雅黑"/>
                  <a:ea typeface="微软雅黑"/>
                  <a:cs typeface="微软雅黑"/>
                </a:rPr>
                <a:t>在战略实施过程中，环境因素可能会发生变化。此时，企业只有不断地跟踪反馈方能保证战略的适应性。</a:t>
              </a: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decel="10000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additive="base">
                                        <p:cTn id="12" dur="500" fill="hold"/>
                                        <p:tgtEl>
                                          <p:spTgt spid="34"/>
                                        </p:tgtEl>
                                        <p:attrNameLst>
                                          <p:attrName>ppt_x</p:attrName>
                                        </p:attrNameLst>
                                      </p:cBhvr>
                                      <p:tavLst>
                                        <p:tav tm="0">
                                          <p:val>
                                            <p:strVal val="0-#ppt_w/2"/>
                                          </p:val>
                                        </p:tav>
                                        <p:tav tm="100000">
                                          <p:val>
                                            <p:strVal val="#ppt_x"/>
                                          </p:val>
                                        </p:tav>
                                      </p:tavLst>
                                    </p:anim>
                                    <p:anim calcmode="lin" valueType="num">
                                      <p:cBhvr additive="base">
                                        <p:cTn id="13" dur="500" fill="hold"/>
                                        <p:tgtEl>
                                          <p:spTgt spid="34"/>
                                        </p:tgtEl>
                                        <p:attrNameLst>
                                          <p:attrName>ppt_y</p:attrName>
                                        </p:attrNameLst>
                                      </p:cBhvr>
                                      <p:tavLst>
                                        <p:tav tm="0">
                                          <p:val>
                                            <p:strVal val="#ppt_y"/>
                                          </p:val>
                                        </p:tav>
                                        <p:tav tm="100000">
                                          <p:val>
                                            <p:strVal val="#ppt_y"/>
                                          </p:val>
                                        </p:tav>
                                      </p:tavLst>
                                    </p:anim>
                                  </p:childTnLst>
                                </p:cTn>
                              </p:par>
                              <p:par>
                                <p:cTn id="14" presetID="2" presetClass="entr" presetSubtype="8" decel="100000" fill="hold" nodeType="withEffect">
                                  <p:stCondLst>
                                    <p:cond delay="200"/>
                                  </p:stCondLst>
                                  <p:childTnLst>
                                    <p:set>
                                      <p:cBhvr>
                                        <p:cTn id="15" dur="1" fill="hold">
                                          <p:stCondLst>
                                            <p:cond delay="0"/>
                                          </p:stCondLst>
                                        </p:cTn>
                                        <p:tgtEl>
                                          <p:spTgt spid="28"/>
                                        </p:tgtEl>
                                        <p:attrNameLst>
                                          <p:attrName>style.visibility</p:attrName>
                                        </p:attrNameLst>
                                      </p:cBhvr>
                                      <p:to>
                                        <p:strVal val="visible"/>
                                      </p:to>
                                    </p:set>
                                    <p:anim calcmode="lin" valueType="num">
                                      <p:cBhvr additive="base">
                                        <p:cTn id="16" dur="500" fill="hold"/>
                                        <p:tgtEl>
                                          <p:spTgt spid="28"/>
                                        </p:tgtEl>
                                        <p:attrNameLst>
                                          <p:attrName>ppt_x</p:attrName>
                                        </p:attrNameLst>
                                      </p:cBhvr>
                                      <p:tavLst>
                                        <p:tav tm="0">
                                          <p:val>
                                            <p:strVal val="0-#ppt_w/2"/>
                                          </p:val>
                                        </p:tav>
                                        <p:tav tm="100000">
                                          <p:val>
                                            <p:strVal val="#ppt_x"/>
                                          </p:val>
                                        </p:tav>
                                      </p:tavLst>
                                    </p:anim>
                                    <p:anim calcmode="lin" valueType="num">
                                      <p:cBhvr additive="base">
                                        <p:cTn id="17" dur="500" fill="hold"/>
                                        <p:tgtEl>
                                          <p:spTgt spid="28"/>
                                        </p:tgtEl>
                                        <p:attrNameLst>
                                          <p:attrName>ppt_y</p:attrName>
                                        </p:attrNameLst>
                                      </p:cBhvr>
                                      <p:tavLst>
                                        <p:tav tm="0">
                                          <p:val>
                                            <p:strVal val="#ppt_y"/>
                                          </p:val>
                                        </p:tav>
                                        <p:tav tm="100000">
                                          <p:val>
                                            <p:strVal val="#ppt_y"/>
                                          </p:val>
                                        </p:tav>
                                      </p:tavLst>
                                    </p:anim>
                                  </p:childTnLst>
                                </p:cTn>
                              </p:par>
                              <p:par>
                                <p:cTn id="18" presetID="2" presetClass="entr" presetSubtype="2" decel="100000" fill="hold" nodeType="withEffect">
                                  <p:stCondLst>
                                    <p:cond delay="600"/>
                                  </p:stCondLst>
                                  <p:childTnLst>
                                    <p:set>
                                      <p:cBhvr>
                                        <p:cTn id="19" dur="1" fill="hold">
                                          <p:stCondLst>
                                            <p:cond delay="0"/>
                                          </p:stCondLst>
                                        </p:cTn>
                                        <p:tgtEl>
                                          <p:spTgt spid="40"/>
                                        </p:tgtEl>
                                        <p:attrNameLst>
                                          <p:attrName>style.visibility</p:attrName>
                                        </p:attrNameLst>
                                      </p:cBhvr>
                                      <p:to>
                                        <p:strVal val="visible"/>
                                      </p:to>
                                    </p:set>
                                    <p:anim calcmode="lin" valueType="num">
                                      <p:cBhvr additive="base">
                                        <p:cTn id="20" dur="500" fill="hold"/>
                                        <p:tgtEl>
                                          <p:spTgt spid="40"/>
                                        </p:tgtEl>
                                        <p:attrNameLst>
                                          <p:attrName>ppt_x</p:attrName>
                                        </p:attrNameLst>
                                      </p:cBhvr>
                                      <p:tavLst>
                                        <p:tav tm="0">
                                          <p:val>
                                            <p:strVal val="1+#ppt_w/2"/>
                                          </p:val>
                                        </p:tav>
                                        <p:tav tm="100000">
                                          <p:val>
                                            <p:strVal val="#ppt_x"/>
                                          </p:val>
                                        </p:tav>
                                      </p:tavLst>
                                    </p:anim>
                                    <p:anim calcmode="lin" valueType="num">
                                      <p:cBhvr additive="base">
                                        <p:cTn id="21" dur="500" fill="hold"/>
                                        <p:tgtEl>
                                          <p:spTgt spid="40"/>
                                        </p:tgtEl>
                                        <p:attrNameLst>
                                          <p:attrName>ppt_y</p:attrName>
                                        </p:attrNameLst>
                                      </p:cBhvr>
                                      <p:tavLst>
                                        <p:tav tm="0">
                                          <p:val>
                                            <p:strVal val="#ppt_y"/>
                                          </p:val>
                                        </p:tav>
                                        <p:tav tm="100000">
                                          <p:val>
                                            <p:strVal val="#ppt_y"/>
                                          </p:val>
                                        </p:tav>
                                      </p:tavLst>
                                    </p:anim>
                                  </p:childTnLst>
                                </p:cTn>
                              </p:par>
                              <p:par>
                                <p:cTn id="22" presetID="2" presetClass="entr" presetSubtype="2" decel="100000" fill="hold" nodeType="withEffect">
                                  <p:stCondLst>
                                    <p:cond delay="800"/>
                                  </p:stCondLst>
                                  <p:childTnLst>
                                    <p:set>
                                      <p:cBhvr>
                                        <p:cTn id="23" dur="1" fill="hold">
                                          <p:stCondLst>
                                            <p:cond delay="0"/>
                                          </p:stCondLst>
                                        </p:cTn>
                                        <p:tgtEl>
                                          <p:spTgt spid="46"/>
                                        </p:tgtEl>
                                        <p:attrNameLst>
                                          <p:attrName>style.visibility</p:attrName>
                                        </p:attrNameLst>
                                      </p:cBhvr>
                                      <p:to>
                                        <p:strVal val="visible"/>
                                      </p:to>
                                    </p:set>
                                    <p:anim calcmode="lin" valueType="num">
                                      <p:cBhvr additive="base">
                                        <p:cTn id="24" dur="500" fill="hold"/>
                                        <p:tgtEl>
                                          <p:spTgt spid="46"/>
                                        </p:tgtEl>
                                        <p:attrNameLst>
                                          <p:attrName>ppt_x</p:attrName>
                                        </p:attrNameLst>
                                      </p:cBhvr>
                                      <p:tavLst>
                                        <p:tav tm="0">
                                          <p:val>
                                            <p:strVal val="1+#ppt_w/2"/>
                                          </p:val>
                                        </p:tav>
                                        <p:tav tm="100000">
                                          <p:val>
                                            <p:strVal val="#ppt_x"/>
                                          </p:val>
                                        </p:tav>
                                      </p:tavLst>
                                    </p:anim>
                                    <p:anim calcmode="lin" valueType="num">
                                      <p:cBhvr additive="base">
                                        <p:cTn id="25" dur="500" fill="hold"/>
                                        <p:tgtEl>
                                          <p:spTgt spid="46"/>
                                        </p:tgtEl>
                                        <p:attrNameLst>
                                          <p:attrName>ppt_y</p:attrName>
                                        </p:attrNameLst>
                                      </p:cBhvr>
                                      <p:tavLst>
                                        <p:tav tm="0">
                                          <p:val>
                                            <p:strVal val="#ppt_y"/>
                                          </p:val>
                                        </p:tav>
                                        <p:tav tm="100000">
                                          <p:val>
                                            <p:strVal val="#ppt_y"/>
                                          </p:val>
                                        </p:tav>
                                      </p:tavLst>
                                    </p:anim>
                                  </p:childTnLst>
                                </p:cTn>
                              </p:par>
                              <p:par>
                                <p:cTn id="26" presetID="2" presetClass="entr" presetSubtype="2" decel="100000" fill="hold" nodeType="withEffect">
                                  <p:stCondLst>
                                    <p:cond delay="100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1+#ppt_w/2"/>
                                          </p:val>
                                        </p:tav>
                                        <p:tav tm="100000">
                                          <p:val>
                                            <p:strVal val="#ppt_x"/>
                                          </p:val>
                                        </p:tav>
                                      </p:tavLst>
                                    </p:anim>
                                    <p:anim calcmode="lin" valueType="num">
                                      <p:cBhvr additive="base">
                                        <p:cTn id="29" dur="500" fill="hold"/>
                                        <p:tgtEl>
                                          <p:spTgt spid="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2"/>
          <p:cNvSpPr/>
          <p:nvPr/>
        </p:nvSpPr>
        <p:spPr>
          <a:xfrm>
            <a:off x="8005763" y="2376488"/>
            <a:ext cx="3627437" cy="40005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solidFill>
                  <a:schemeClr val="bg1"/>
                </a:solidFill>
                <a:latin typeface="Impact" panose="020B0806030902050204" pitchFamily="34" charset="0"/>
                <a:ea typeface="Adobe 宋体 Std L" pitchFamily="18" charset="-122"/>
              </a:rPr>
              <a:t>03</a:t>
            </a:r>
            <a:r>
              <a:rPr lang="en-US" altLang="zh-CN" dirty="0"/>
              <a:t>  </a:t>
            </a:r>
            <a:r>
              <a:rPr lang="zh-CN" altLang="en-US" dirty="0">
                <a:latin typeface="微软雅黑" panose="020B0503020204020204" pitchFamily="34" charset="-122"/>
                <a:ea typeface="微软雅黑" panose="020B0503020204020204" pitchFamily="34" charset="-122"/>
              </a:rPr>
              <a:t>战略管理</a:t>
            </a:r>
            <a:r>
              <a:rPr lang="zh-CN" altLang="en-US" dirty="0">
                <a:latin typeface="微软雅黑" panose="020B0503020204020204" pitchFamily="34" charset="-122"/>
                <a:ea typeface="微软雅黑" panose="020B0503020204020204" pitchFamily="34" charset="-122"/>
              </a:rPr>
              <a:t>过程</a:t>
            </a:r>
            <a:endParaRPr lang="zh-CN" altLang="en-US" dirty="0">
              <a:latin typeface="微软雅黑" panose="020B0503020204020204" pitchFamily="34" charset="-122"/>
              <a:ea typeface="微软雅黑" panose="020B0503020204020204" pitchFamily="34" charset="-122"/>
            </a:endParaRPr>
          </a:p>
        </p:txBody>
      </p:sp>
      <p:grpSp>
        <p:nvGrpSpPr>
          <p:cNvPr id="33794" name="组合 12"/>
          <p:cNvGrpSpPr>
            <a:grpSpLocks/>
          </p:cNvGrpSpPr>
          <p:nvPr/>
        </p:nvGrpSpPr>
        <p:grpSpPr bwMode="auto">
          <a:xfrm>
            <a:off x="8486775" y="3203575"/>
            <a:ext cx="2663825" cy="2663825"/>
            <a:chOff x="925401" y="3148271"/>
            <a:chExt cx="2664296" cy="2664296"/>
          </a:xfrm>
        </p:grpSpPr>
        <p:sp>
          <p:nvSpPr>
            <p:cNvPr id="14" name="椭圆 13"/>
            <p:cNvSpPr/>
            <p:nvPr/>
          </p:nvSpPr>
          <p:spPr>
            <a:xfrm>
              <a:off x="925401" y="3148271"/>
              <a:ext cx="2664296" cy="2664296"/>
            </a:xfrm>
            <a:prstGeom prst="ellipse">
              <a:avLst/>
            </a:prstGeom>
            <a:solidFill>
              <a:schemeClr val="bg1"/>
            </a:solidFill>
            <a:ln>
              <a:solidFill>
                <a:srgbClr val="D2472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椭圆 14"/>
            <p:cNvSpPr/>
            <p:nvPr/>
          </p:nvSpPr>
          <p:spPr>
            <a:xfrm>
              <a:off x="1069890" y="3292760"/>
              <a:ext cx="2375320" cy="2375320"/>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cxnSp>
        <p:nvCxnSpPr>
          <p:cNvPr id="16" name="直接连接符 15"/>
          <p:cNvCxnSpPr/>
          <p:nvPr/>
        </p:nvCxnSpPr>
        <p:spPr>
          <a:xfrm>
            <a:off x="8005763" y="2308225"/>
            <a:ext cx="3627437" cy="0"/>
          </a:xfrm>
          <a:prstGeom prst="line">
            <a:avLst/>
          </a:prstGeom>
          <a:ln w="19050">
            <a:solidFill>
              <a:srgbClr val="D24726"/>
            </a:solidFill>
          </a:ln>
        </p:spPr>
        <p:style>
          <a:lnRef idx="1">
            <a:schemeClr val="accent1"/>
          </a:lnRef>
          <a:fillRef idx="0">
            <a:schemeClr val="accent1"/>
          </a:fillRef>
          <a:effectRef idx="0">
            <a:schemeClr val="accent1"/>
          </a:effectRef>
          <a:fontRef idx="minor">
            <a:schemeClr val="tx1"/>
          </a:fontRef>
        </p:style>
      </p:cxnSp>
      <p:pic>
        <p:nvPicPr>
          <p:cNvPr id="33796" name="图片 17"/>
          <p:cNvPicPr>
            <a:picLocks noChangeAspect="1"/>
          </p:cNvPicPr>
          <p:nvPr/>
        </p:nvPicPr>
        <p:blipFill>
          <a:blip r:embed="rId2">
            <a:grayscl/>
            <a:biLevel thresh="50000"/>
          </a:blip>
          <a:srcRect/>
          <a:stretch>
            <a:fillRect/>
          </a:stretch>
        </p:blipFill>
        <p:spPr bwMode="auto">
          <a:xfrm>
            <a:off x="9099550" y="3814763"/>
            <a:ext cx="1439863" cy="1439862"/>
          </a:xfrm>
          <a:prstGeom prst="rect">
            <a:avLst/>
          </a:prstGeom>
          <a:noFill/>
          <a:ln w="9525">
            <a:noFill/>
            <a:miter lim="800000"/>
            <a:headEnd/>
            <a:tailEnd/>
          </a:ln>
        </p:spPr>
      </p:pic>
      <p:sp>
        <p:nvSpPr>
          <p:cNvPr id="19" name="矩形 2"/>
          <p:cNvSpPr/>
          <p:nvPr/>
        </p:nvSpPr>
        <p:spPr>
          <a:xfrm>
            <a:off x="596900" y="2376488"/>
            <a:ext cx="3625850" cy="40005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solidFill>
                  <a:schemeClr val="bg1"/>
                </a:solidFill>
                <a:latin typeface="Impact" panose="020B0806030902050204" pitchFamily="34" charset="0"/>
                <a:ea typeface="Adobe 宋体 Std L" pitchFamily="18" charset="-122"/>
              </a:rPr>
              <a:t>01</a:t>
            </a:r>
            <a:r>
              <a:rPr lang="en-US" altLang="zh-CN" dirty="0"/>
              <a:t>  </a:t>
            </a:r>
            <a:r>
              <a:rPr lang="zh-CN" altLang="en-US" dirty="0">
                <a:latin typeface="微软雅黑" panose="020B0503020204020204" pitchFamily="34" charset="-122"/>
                <a:ea typeface="微软雅黑" panose="020B0503020204020204" pitchFamily="34" charset="-122"/>
              </a:rPr>
              <a:t>企业战略概述</a:t>
            </a:r>
          </a:p>
        </p:txBody>
      </p:sp>
      <p:grpSp>
        <p:nvGrpSpPr>
          <p:cNvPr id="33798" name="组合 24"/>
          <p:cNvGrpSpPr>
            <a:grpSpLocks/>
          </p:cNvGrpSpPr>
          <p:nvPr/>
        </p:nvGrpSpPr>
        <p:grpSpPr bwMode="auto">
          <a:xfrm>
            <a:off x="1077913" y="3203575"/>
            <a:ext cx="2663825" cy="2663825"/>
            <a:chOff x="925401" y="3148271"/>
            <a:chExt cx="2664296" cy="2664296"/>
          </a:xfrm>
        </p:grpSpPr>
        <p:sp>
          <p:nvSpPr>
            <p:cNvPr id="26" name="椭圆 25"/>
            <p:cNvSpPr/>
            <p:nvPr/>
          </p:nvSpPr>
          <p:spPr>
            <a:xfrm>
              <a:off x="925401" y="3148271"/>
              <a:ext cx="2664296" cy="2664296"/>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7" name="椭圆 26"/>
            <p:cNvSpPr/>
            <p:nvPr/>
          </p:nvSpPr>
          <p:spPr>
            <a:xfrm>
              <a:off x="1069889" y="3292760"/>
              <a:ext cx="2375320" cy="237532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pic>
        <p:nvPicPr>
          <p:cNvPr id="33799" name="图片 27"/>
          <p:cNvPicPr>
            <a:picLocks noChangeAspect="1"/>
          </p:cNvPicPr>
          <p:nvPr/>
        </p:nvPicPr>
        <p:blipFill>
          <a:blip r:embed="rId3">
            <a:grayscl/>
            <a:biLevel thresh="50000"/>
          </a:blip>
          <a:srcRect/>
          <a:stretch>
            <a:fillRect/>
          </a:stretch>
        </p:blipFill>
        <p:spPr bwMode="auto">
          <a:xfrm>
            <a:off x="1690688" y="3814763"/>
            <a:ext cx="1439862" cy="1439862"/>
          </a:xfrm>
          <a:prstGeom prst="rect">
            <a:avLst/>
          </a:prstGeom>
          <a:noFill/>
          <a:ln w="9525">
            <a:noFill/>
            <a:miter lim="800000"/>
            <a:headEnd/>
            <a:tailEnd/>
          </a:ln>
        </p:spPr>
      </p:pic>
      <p:cxnSp>
        <p:nvCxnSpPr>
          <p:cNvPr id="29" name="直接连接符 28"/>
          <p:cNvCxnSpPr/>
          <p:nvPr/>
        </p:nvCxnSpPr>
        <p:spPr>
          <a:xfrm>
            <a:off x="596900" y="2308225"/>
            <a:ext cx="362585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0" name="矩形 2"/>
          <p:cNvSpPr/>
          <p:nvPr/>
        </p:nvSpPr>
        <p:spPr>
          <a:xfrm>
            <a:off x="4300538" y="2376488"/>
            <a:ext cx="3627437" cy="40005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solidFill>
                  <a:schemeClr val="bg1"/>
                </a:solidFill>
                <a:latin typeface="Impact" panose="020B0806030902050204" pitchFamily="34" charset="0"/>
                <a:ea typeface="Adobe 宋体 Std L" pitchFamily="18" charset="-122"/>
              </a:rPr>
              <a:t>02  </a:t>
            </a:r>
            <a:r>
              <a:rPr lang="zh-CN" altLang="en-US" dirty="0">
                <a:solidFill>
                  <a:schemeClr val="bg1"/>
                </a:solidFill>
                <a:latin typeface="微软雅黑" pitchFamily="34" charset="-122"/>
                <a:ea typeface="微软雅黑" pitchFamily="34" charset="-122"/>
              </a:rPr>
              <a:t>战略管理概述</a:t>
            </a:r>
          </a:p>
        </p:txBody>
      </p:sp>
      <p:grpSp>
        <p:nvGrpSpPr>
          <p:cNvPr id="33802" name="组合 30"/>
          <p:cNvGrpSpPr>
            <a:grpSpLocks/>
          </p:cNvGrpSpPr>
          <p:nvPr/>
        </p:nvGrpSpPr>
        <p:grpSpPr bwMode="auto">
          <a:xfrm>
            <a:off x="4781550" y="3203575"/>
            <a:ext cx="2665413" cy="2663825"/>
            <a:chOff x="925401" y="3148271"/>
            <a:chExt cx="2664296" cy="2664296"/>
          </a:xfrm>
        </p:grpSpPr>
        <p:sp>
          <p:nvSpPr>
            <p:cNvPr id="32" name="椭圆 31"/>
            <p:cNvSpPr/>
            <p:nvPr/>
          </p:nvSpPr>
          <p:spPr>
            <a:xfrm>
              <a:off x="925401" y="3148271"/>
              <a:ext cx="2664296" cy="2664296"/>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3" name="椭圆 32"/>
            <p:cNvSpPr/>
            <p:nvPr/>
          </p:nvSpPr>
          <p:spPr>
            <a:xfrm>
              <a:off x="1069803" y="3292760"/>
              <a:ext cx="2375491" cy="237532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cxnSp>
        <p:nvCxnSpPr>
          <p:cNvPr id="34" name="直接连接符 33"/>
          <p:cNvCxnSpPr/>
          <p:nvPr/>
        </p:nvCxnSpPr>
        <p:spPr>
          <a:xfrm>
            <a:off x="4300538" y="2308225"/>
            <a:ext cx="3627437"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33804" name="图片 34"/>
          <p:cNvPicPr>
            <a:picLocks noChangeAspect="1"/>
          </p:cNvPicPr>
          <p:nvPr/>
        </p:nvPicPr>
        <p:blipFill>
          <a:blip r:embed="rId4">
            <a:grayscl/>
            <a:biLevel thresh="50000"/>
          </a:blip>
          <a:srcRect/>
          <a:stretch>
            <a:fillRect/>
          </a:stretch>
        </p:blipFill>
        <p:spPr bwMode="auto">
          <a:xfrm>
            <a:off x="5394325" y="3814763"/>
            <a:ext cx="1439863" cy="1439862"/>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6"/>
          <p:cNvSpPr txBox="1">
            <a:spLocks noChangeArrowheads="1"/>
          </p:cNvSpPr>
          <p:nvPr/>
        </p:nvSpPr>
        <p:spPr bwMode="auto">
          <a:xfrm>
            <a:off x="2354263" y="1125538"/>
            <a:ext cx="9598025" cy="776287"/>
          </a:xfrm>
          <a:prstGeom prst="rect">
            <a:avLst/>
          </a:prstGeom>
          <a:noFill/>
          <a:ln w="9525">
            <a:noFill/>
            <a:miter lim="800000"/>
            <a:headEnd/>
            <a:tailEnd/>
          </a:ln>
        </p:spPr>
        <p:txBody>
          <a:bodyPr>
            <a:spAutoFit/>
          </a:bodyPr>
          <a:lstStyle/>
          <a:p>
            <a:pPr>
              <a:lnSpc>
                <a:spcPct val="130000"/>
              </a:lnSpc>
              <a:spcAft>
                <a:spcPts val="600"/>
              </a:spcAft>
            </a:pPr>
            <a:r>
              <a:rPr lang="zh-CN" altLang="en-US" sz="1600" b="1">
                <a:solidFill>
                  <a:srgbClr val="5F5E5C"/>
                </a:solidFill>
                <a:latin typeface="微软雅黑"/>
                <a:ea typeface="微软雅黑"/>
                <a:cs typeface="微软雅黑"/>
              </a:rPr>
              <a:t>四个环节：战略分析→战略制定→战略实施→战略评价</a:t>
            </a:r>
            <a:r>
              <a:rPr lang="en-US" altLang="zh-CN" sz="1600" b="1">
                <a:solidFill>
                  <a:srgbClr val="5F5E5C"/>
                </a:solidFill>
                <a:latin typeface="微软雅黑"/>
                <a:ea typeface="微软雅黑"/>
                <a:cs typeface="微软雅黑"/>
              </a:rPr>
              <a:t>/</a:t>
            </a:r>
            <a:r>
              <a:rPr lang="zh-CN" altLang="en-US" sz="1600" b="1">
                <a:solidFill>
                  <a:srgbClr val="5F5E5C"/>
                </a:solidFill>
                <a:latin typeface="微软雅黑"/>
                <a:ea typeface="微软雅黑"/>
                <a:cs typeface="微软雅黑"/>
              </a:rPr>
              <a:t>控制。战略管理过程的四个环节是</a:t>
            </a:r>
            <a:r>
              <a:rPr lang="zh-CN" altLang="en-US" b="1">
                <a:solidFill>
                  <a:srgbClr val="D24726"/>
                </a:solidFill>
                <a:latin typeface="微软雅黑"/>
                <a:ea typeface="微软雅黑"/>
                <a:cs typeface="微软雅黑"/>
              </a:rPr>
              <a:t>相互联系、循环反复、不断完善</a:t>
            </a:r>
            <a:r>
              <a:rPr lang="zh-CN" altLang="en-US" sz="1600" b="1">
                <a:solidFill>
                  <a:srgbClr val="5F5E5C"/>
                </a:solidFill>
                <a:latin typeface="微软雅黑"/>
                <a:ea typeface="微软雅黑"/>
                <a:cs typeface="微软雅黑"/>
              </a:rPr>
              <a:t>的一个过程。</a:t>
            </a:r>
            <a:endParaRPr lang="zh-CN" altLang="zh-CN" sz="1600" b="1">
              <a:solidFill>
                <a:srgbClr val="FFC000"/>
              </a:solidFill>
              <a:latin typeface="微软雅黑"/>
              <a:ea typeface="微软雅黑"/>
              <a:cs typeface="微软雅黑"/>
            </a:endParaRPr>
          </a:p>
        </p:txBody>
      </p:sp>
      <p:sp>
        <p:nvSpPr>
          <p:cNvPr id="36" name="箭头1"/>
          <p:cNvSpPr>
            <a:spLocks/>
          </p:cNvSpPr>
          <p:nvPr/>
        </p:nvSpPr>
        <p:spPr bwMode="auto">
          <a:xfrm>
            <a:off x="8724900" y="2306638"/>
            <a:ext cx="2270125" cy="2205037"/>
          </a:xfrm>
          <a:custGeom>
            <a:avLst/>
            <a:gdLst/>
            <a:ahLst/>
            <a:cxnLst/>
            <a:rect l="l" t="t" r="r" b="b"/>
            <a:pathLst>
              <a:path w="2224787" h="2161857">
                <a:moveTo>
                  <a:pt x="5953" y="0"/>
                </a:moveTo>
                <a:lnTo>
                  <a:pt x="9525" y="4763"/>
                </a:lnTo>
                <a:cubicBezTo>
                  <a:pt x="954946" y="234"/>
                  <a:pt x="1742088" y="690188"/>
                  <a:pt x="1893399" y="1596185"/>
                </a:cubicBezTo>
                <a:lnTo>
                  <a:pt x="2224787" y="1561354"/>
                </a:lnTo>
                <a:lnTo>
                  <a:pt x="1431938" y="2161857"/>
                </a:lnTo>
                <a:lnTo>
                  <a:pt x="531562" y="1739320"/>
                </a:lnTo>
                <a:lnTo>
                  <a:pt x="936292" y="1696781"/>
                </a:lnTo>
                <a:cubicBezTo>
                  <a:pt x="850537" y="1317694"/>
                  <a:pt x="534454" y="1023566"/>
                  <a:pt x="141685" y="967383"/>
                </a:cubicBezTo>
                <a:lnTo>
                  <a:pt x="142875" y="966788"/>
                </a:lnTo>
                <a:lnTo>
                  <a:pt x="361950" y="471488"/>
                </a:lnTo>
                <a:lnTo>
                  <a:pt x="0" y="4763"/>
                </a:lnTo>
                <a:cubicBezTo>
                  <a:pt x="4763" y="0"/>
                  <a:pt x="5358" y="0"/>
                  <a:pt x="5953" y="0"/>
                </a:cubicBezTo>
                <a:close/>
              </a:path>
            </a:pathLst>
          </a:custGeom>
          <a:solidFill>
            <a:srgbClr val="D24726"/>
          </a:solidFill>
          <a:ln w="3175" cap="flat" cmpd="sng" algn="ctr">
            <a:solidFill>
              <a:srgbClr val="D7D7D7"/>
            </a:solidFill>
            <a:prstDash val="solid"/>
          </a:ln>
          <a:effectLst/>
        </p:spPr>
        <p:txBody>
          <a:bodyPr lIns="0" tIns="46648" rIns="0" bIns="46648" anchor="b"/>
          <a:lstStyle/>
          <a:p>
            <a:pPr fontAlgn="auto">
              <a:lnSpc>
                <a:spcPct val="120000"/>
              </a:lnSpc>
              <a:spcBef>
                <a:spcPts val="600"/>
              </a:spcBef>
              <a:spcAft>
                <a:spcPts val="600"/>
              </a:spcAft>
              <a:defRPr/>
            </a:pPr>
            <a:endParaRPr lang="zh-CN" altLang="en-US" sz="2800" b="1" kern="0">
              <a:solidFill>
                <a:sysClr val="window" lastClr="FFFFFF"/>
              </a:solidFill>
              <a:latin typeface="Impact" pitchFamily="34" charset="0"/>
              <a:ea typeface="微软雅黑" pitchFamily="34" charset="-122"/>
            </a:endParaRPr>
          </a:p>
        </p:txBody>
      </p:sp>
      <p:sp>
        <p:nvSpPr>
          <p:cNvPr id="37" name="箭头4"/>
          <p:cNvSpPr>
            <a:spLocks/>
          </p:cNvSpPr>
          <p:nvPr/>
        </p:nvSpPr>
        <p:spPr bwMode="auto">
          <a:xfrm>
            <a:off x="6781800" y="1997075"/>
            <a:ext cx="2190750" cy="2266950"/>
          </a:xfrm>
          <a:custGeom>
            <a:avLst/>
            <a:gdLst/>
            <a:ahLst/>
            <a:cxnLst/>
            <a:rect l="l" t="t" r="r" b="b"/>
            <a:pathLst>
              <a:path w="2146798" h="2222406">
                <a:moveTo>
                  <a:pt x="1546295" y="0"/>
                </a:moveTo>
                <a:lnTo>
                  <a:pt x="2146798" y="792850"/>
                </a:lnTo>
                <a:lnTo>
                  <a:pt x="1724260" y="1693225"/>
                </a:lnTo>
                <a:lnTo>
                  <a:pt x="1681891" y="1290104"/>
                </a:lnTo>
                <a:cubicBezTo>
                  <a:pt x="1307482" y="1380174"/>
                  <a:pt x="1017810" y="1694584"/>
                  <a:pt x="962643" y="2084294"/>
                </a:cubicBezTo>
                <a:lnTo>
                  <a:pt x="962048" y="2079531"/>
                </a:lnTo>
                <a:lnTo>
                  <a:pt x="466748" y="1860456"/>
                </a:lnTo>
                <a:lnTo>
                  <a:pt x="23" y="2222406"/>
                </a:lnTo>
                <a:cubicBezTo>
                  <a:pt x="-4492" y="1274317"/>
                  <a:pt x="680579" y="488325"/>
                  <a:pt x="1581262" y="332691"/>
                </a:cubicBezTo>
                <a:close/>
              </a:path>
            </a:pathLst>
          </a:custGeom>
          <a:solidFill>
            <a:srgbClr val="D24726"/>
          </a:solidFill>
          <a:ln w="3175" cap="flat" cmpd="sng" algn="ctr">
            <a:noFill/>
            <a:prstDash val="solid"/>
          </a:ln>
          <a:effectLst/>
        </p:spPr>
        <p:txBody>
          <a:bodyPr lIns="0" tIns="46648" rIns="0" bIns="46648" anchor="b"/>
          <a:lstStyle/>
          <a:p>
            <a:pPr fontAlgn="auto">
              <a:lnSpc>
                <a:spcPct val="120000"/>
              </a:lnSpc>
              <a:spcBef>
                <a:spcPts val="600"/>
              </a:spcBef>
              <a:spcAft>
                <a:spcPts val="600"/>
              </a:spcAft>
              <a:defRPr/>
            </a:pPr>
            <a:endParaRPr lang="zh-CN" altLang="en-US" sz="2800" b="1" kern="0">
              <a:solidFill>
                <a:sysClr val="window" lastClr="FFFFFF"/>
              </a:solidFill>
              <a:latin typeface="Impact" pitchFamily="34" charset="0"/>
              <a:ea typeface="微软雅黑" pitchFamily="34" charset="-122"/>
            </a:endParaRPr>
          </a:p>
        </p:txBody>
      </p:sp>
      <p:sp>
        <p:nvSpPr>
          <p:cNvPr id="38" name="文本4"/>
          <p:cNvSpPr/>
          <p:nvPr/>
        </p:nvSpPr>
        <p:spPr>
          <a:xfrm rot="19403510">
            <a:off x="7356077" y="2885838"/>
            <a:ext cx="2750400" cy="2750400"/>
          </a:xfrm>
          <a:prstGeom prst="rect">
            <a:avLst/>
          </a:prstGeom>
          <a:noFill/>
          <a:ln w="25400" cap="flat" cmpd="sng" algn="ctr">
            <a:noFill/>
            <a:prstDash val="solid"/>
          </a:ln>
          <a:effectLst/>
        </p:spPr>
        <p:txBody>
          <a:bodyPr spcFirstLastPara="1" lIns="91430" tIns="45716" rIns="91430" bIns="45716" anchor="ctr">
            <a:prstTxWarp prst="textArchUp">
              <a:avLst/>
            </a:prstTxWarp>
          </a:bodyPr>
          <a:lstStyle/>
          <a:p>
            <a:pPr algn="ctr" fontAlgn="auto">
              <a:spcBef>
                <a:spcPts val="0"/>
              </a:spcBef>
              <a:spcAft>
                <a:spcPts val="0"/>
              </a:spcAft>
              <a:defRPr/>
            </a:pPr>
            <a:r>
              <a:rPr lang="zh-CN" altLang="en-US" sz="2800" b="1" kern="0" dirty="0">
                <a:solidFill>
                  <a:srgbClr val="FFFFFF"/>
                </a:solidFill>
                <a:latin typeface="微软雅黑" pitchFamily="34" charset="-122"/>
                <a:ea typeface="微软雅黑" pitchFamily="34" charset="-122"/>
              </a:rPr>
              <a:t>战略分析</a:t>
            </a:r>
            <a:endParaRPr lang="zh-CN" altLang="en-US" sz="2800" b="1" kern="0" dirty="0">
              <a:solidFill>
                <a:srgbClr val="FFFFFF"/>
              </a:solidFill>
              <a:latin typeface="微软雅黑" pitchFamily="34" charset="-122"/>
              <a:ea typeface="微软雅黑" pitchFamily="34" charset="-122"/>
            </a:endParaRPr>
          </a:p>
        </p:txBody>
      </p:sp>
      <p:sp>
        <p:nvSpPr>
          <p:cNvPr id="39" name="文本1"/>
          <p:cNvSpPr/>
          <p:nvPr/>
        </p:nvSpPr>
        <p:spPr>
          <a:xfrm rot="3203510">
            <a:off x="7356078" y="2885836"/>
            <a:ext cx="2750400" cy="2750400"/>
          </a:xfrm>
          <a:prstGeom prst="rect">
            <a:avLst/>
          </a:prstGeom>
          <a:noFill/>
          <a:ln w="25400" cap="flat" cmpd="sng" algn="ctr">
            <a:noFill/>
            <a:prstDash val="solid"/>
          </a:ln>
          <a:effectLst/>
        </p:spPr>
        <p:txBody>
          <a:bodyPr spcFirstLastPara="1" lIns="91430" tIns="45716" rIns="91430" bIns="45716" anchor="ctr">
            <a:prstTxWarp prst="textArchUp">
              <a:avLst/>
            </a:prstTxWarp>
          </a:bodyPr>
          <a:lstStyle/>
          <a:p>
            <a:pPr algn="ctr" fontAlgn="auto">
              <a:spcBef>
                <a:spcPts val="0"/>
              </a:spcBef>
              <a:spcAft>
                <a:spcPts val="0"/>
              </a:spcAft>
              <a:defRPr/>
            </a:pPr>
            <a:r>
              <a:rPr lang="zh-CN" altLang="en-US" sz="2800" b="1" kern="0" dirty="0">
                <a:solidFill>
                  <a:srgbClr val="F9F9F9"/>
                </a:solidFill>
                <a:latin typeface="微软雅黑" pitchFamily="34" charset="-122"/>
                <a:ea typeface="微软雅黑" pitchFamily="34" charset="-122"/>
              </a:rPr>
              <a:t>战略制定</a:t>
            </a:r>
            <a:endParaRPr lang="zh-CN" altLang="en-US" sz="2800" b="1" kern="0" dirty="0">
              <a:solidFill>
                <a:srgbClr val="F9F9F9"/>
              </a:solidFill>
              <a:latin typeface="微软雅黑" pitchFamily="34" charset="-122"/>
              <a:ea typeface="微软雅黑" pitchFamily="34" charset="-122"/>
            </a:endParaRPr>
          </a:p>
        </p:txBody>
      </p:sp>
      <p:sp>
        <p:nvSpPr>
          <p:cNvPr id="40" name="箭头3"/>
          <p:cNvSpPr>
            <a:spLocks/>
          </p:cNvSpPr>
          <p:nvPr/>
        </p:nvSpPr>
        <p:spPr bwMode="auto">
          <a:xfrm>
            <a:off x="6467475" y="4019550"/>
            <a:ext cx="2268538" cy="2198688"/>
          </a:xfrm>
          <a:custGeom>
            <a:avLst/>
            <a:gdLst/>
            <a:ahLst/>
            <a:cxnLst/>
            <a:rect l="l" t="t" r="r" b="b"/>
            <a:pathLst>
              <a:path w="2223200" h="2153921">
                <a:moveTo>
                  <a:pt x="2080325" y="1182371"/>
                </a:moveTo>
                <a:lnTo>
                  <a:pt x="2083897" y="1185943"/>
                </a:lnTo>
                <a:lnTo>
                  <a:pt x="2079143" y="1185043"/>
                </a:lnTo>
                <a:close/>
                <a:moveTo>
                  <a:pt x="792850" y="0"/>
                </a:moveTo>
                <a:lnTo>
                  <a:pt x="1693225" y="422538"/>
                </a:lnTo>
                <a:lnTo>
                  <a:pt x="1291078" y="464805"/>
                </a:lnTo>
                <a:cubicBezTo>
                  <a:pt x="1380806" y="839774"/>
                  <a:pt x="1692368" y="1127932"/>
                  <a:pt x="2079143" y="1185043"/>
                </a:cubicBezTo>
                <a:lnTo>
                  <a:pt x="1861250" y="1677671"/>
                </a:lnTo>
                <a:lnTo>
                  <a:pt x="2223200" y="2153921"/>
                </a:lnTo>
                <a:cubicBezTo>
                  <a:pt x="1274457" y="2153357"/>
                  <a:pt x="488378" y="1467358"/>
                  <a:pt x="333363" y="565465"/>
                </a:cubicBezTo>
                <a:lnTo>
                  <a:pt x="0" y="600503"/>
                </a:lnTo>
                <a:close/>
              </a:path>
            </a:pathLst>
          </a:custGeom>
          <a:solidFill>
            <a:srgbClr val="D24726"/>
          </a:solidFill>
          <a:ln w="3175" cap="flat" cmpd="sng" algn="ctr">
            <a:solidFill>
              <a:srgbClr val="D7D7D7"/>
            </a:solidFill>
            <a:prstDash val="solid"/>
          </a:ln>
          <a:effectLst/>
        </p:spPr>
        <p:txBody>
          <a:bodyPr lIns="0" tIns="46648" rIns="0" bIns="46648" anchor="b"/>
          <a:lstStyle/>
          <a:p>
            <a:pPr fontAlgn="auto">
              <a:lnSpc>
                <a:spcPct val="120000"/>
              </a:lnSpc>
              <a:spcBef>
                <a:spcPts val="600"/>
              </a:spcBef>
              <a:spcAft>
                <a:spcPts val="600"/>
              </a:spcAft>
              <a:defRPr/>
            </a:pPr>
            <a:endParaRPr lang="zh-CN" altLang="en-US" sz="2800" b="1" kern="0">
              <a:solidFill>
                <a:sysClr val="window" lastClr="FFFFFF"/>
              </a:solidFill>
              <a:latin typeface="Impact" pitchFamily="34" charset="0"/>
              <a:ea typeface="微软雅黑" pitchFamily="34" charset="-122"/>
            </a:endParaRPr>
          </a:p>
        </p:txBody>
      </p:sp>
      <p:sp>
        <p:nvSpPr>
          <p:cNvPr id="41" name="文本3"/>
          <p:cNvSpPr/>
          <p:nvPr/>
        </p:nvSpPr>
        <p:spPr>
          <a:xfrm rot="14003510">
            <a:off x="7356078" y="2885836"/>
            <a:ext cx="2750400" cy="2750400"/>
          </a:xfrm>
          <a:prstGeom prst="rect">
            <a:avLst/>
          </a:prstGeom>
          <a:noFill/>
          <a:ln w="25400" cap="flat" cmpd="sng" algn="ctr">
            <a:noFill/>
            <a:prstDash val="solid"/>
          </a:ln>
          <a:effectLst/>
        </p:spPr>
        <p:txBody>
          <a:bodyPr spcFirstLastPara="1" lIns="91430" tIns="45716" rIns="91430" bIns="45716" anchor="ctr">
            <a:prstTxWarp prst="textArchUp">
              <a:avLst/>
            </a:prstTxWarp>
          </a:bodyPr>
          <a:lstStyle/>
          <a:p>
            <a:pPr algn="ctr" fontAlgn="auto">
              <a:spcBef>
                <a:spcPts val="0"/>
              </a:spcBef>
              <a:spcAft>
                <a:spcPts val="0"/>
              </a:spcAft>
              <a:defRPr/>
            </a:pPr>
            <a:r>
              <a:rPr lang="zh-CN" altLang="en-US" sz="2800" b="1" kern="0" dirty="0">
                <a:solidFill>
                  <a:srgbClr val="FFFFFF"/>
                </a:solidFill>
                <a:latin typeface="微软雅黑" pitchFamily="34" charset="-122"/>
                <a:ea typeface="微软雅黑" pitchFamily="34" charset="-122"/>
              </a:rPr>
              <a:t>战略评价</a:t>
            </a:r>
            <a:endParaRPr lang="zh-CN" altLang="en-US" sz="2800" b="1" kern="0" dirty="0">
              <a:solidFill>
                <a:srgbClr val="FFFFFF"/>
              </a:solidFill>
              <a:latin typeface="微软雅黑" pitchFamily="34" charset="-122"/>
              <a:ea typeface="微软雅黑" pitchFamily="34" charset="-122"/>
            </a:endParaRPr>
          </a:p>
        </p:txBody>
      </p:sp>
      <p:grpSp>
        <p:nvGrpSpPr>
          <p:cNvPr id="34824" name="深色箭头2"/>
          <p:cNvGrpSpPr>
            <a:grpSpLocks/>
          </p:cNvGrpSpPr>
          <p:nvPr/>
        </p:nvGrpSpPr>
        <p:grpSpPr bwMode="auto">
          <a:xfrm>
            <a:off x="7356475" y="2886075"/>
            <a:ext cx="3332163" cy="3638550"/>
            <a:chOff x="3196800" y="2053801"/>
            <a:chExt cx="3332778" cy="3639506"/>
          </a:xfrm>
        </p:grpSpPr>
        <p:sp>
          <p:nvSpPr>
            <p:cNvPr id="43" name="箭头2"/>
            <p:cNvSpPr>
              <a:spLocks/>
            </p:cNvSpPr>
            <p:nvPr/>
          </p:nvSpPr>
          <p:spPr bwMode="auto">
            <a:xfrm>
              <a:off x="4330484" y="3432113"/>
              <a:ext cx="2199094" cy="2261194"/>
            </a:xfrm>
            <a:custGeom>
              <a:avLst/>
              <a:gdLst/>
              <a:ahLst/>
              <a:cxnLst/>
              <a:rect l="l" t="t" r="r" b="b"/>
              <a:pathLst>
                <a:path w="2154714" h="2215660">
                  <a:moveTo>
                    <a:pt x="1184950" y="132686"/>
                  </a:moveTo>
                  <a:lnTo>
                    <a:pt x="1184710" y="133964"/>
                  </a:lnTo>
                  <a:lnTo>
                    <a:pt x="1183164" y="133281"/>
                  </a:lnTo>
                  <a:close/>
                  <a:moveTo>
                    <a:pt x="2154714" y="0"/>
                  </a:moveTo>
                  <a:cubicBezTo>
                    <a:pt x="2152457" y="943339"/>
                    <a:pt x="1466663" y="1728858"/>
                    <a:pt x="565599" y="1883570"/>
                  </a:cubicBezTo>
                  <a:lnTo>
                    <a:pt x="600503" y="2215660"/>
                  </a:lnTo>
                  <a:lnTo>
                    <a:pt x="0" y="1422811"/>
                  </a:lnTo>
                  <a:lnTo>
                    <a:pt x="422538" y="522435"/>
                  </a:lnTo>
                  <a:lnTo>
                    <a:pt x="464726" y="923823"/>
                  </a:lnTo>
                  <a:cubicBezTo>
                    <a:pt x="840275" y="836532"/>
                    <a:pt x="1129161" y="523291"/>
                    <a:pt x="1184710" y="133964"/>
                  </a:cubicBezTo>
                  <a:lnTo>
                    <a:pt x="1678464" y="352242"/>
                  </a:lnTo>
                  <a:close/>
                </a:path>
              </a:pathLst>
            </a:custGeom>
            <a:solidFill>
              <a:srgbClr val="D24726"/>
            </a:solidFill>
            <a:ln w="3175" cap="flat" cmpd="sng" algn="ctr">
              <a:solidFill>
                <a:srgbClr val="D7D7D7"/>
              </a:solidFill>
              <a:prstDash val="solid"/>
            </a:ln>
            <a:effectLst/>
          </p:spPr>
          <p:txBody>
            <a:bodyPr lIns="0" tIns="46648" rIns="0" bIns="46648" anchor="b"/>
            <a:lstStyle/>
            <a:p>
              <a:pPr fontAlgn="auto">
                <a:lnSpc>
                  <a:spcPct val="120000"/>
                </a:lnSpc>
                <a:spcBef>
                  <a:spcPts val="600"/>
                </a:spcBef>
                <a:spcAft>
                  <a:spcPts val="600"/>
                </a:spcAft>
                <a:defRPr/>
              </a:pPr>
              <a:endParaRPr lang="zh-CN" altLang="en-US" sz="2800" b="1" kern="0">
                <a:solidFill>
                  <a:sysClr val="window" lastClr="FFFFFF"/>
                </a:solidFill>
                <a:latin typeface="Impact" pitchFamily="34" charset="0"/>
                <a:ea typeface="微软雅黑" pitchFamily="34" charset="-122"/>
              </a:endParaRPr>
            </a:p>
          </p:txBody>
        </p:sp>
        <p:sp>
          <p:nvSpPr>
            <p:cNvPr id="44" name="文本2"/>
            <p:cNvSpPr/>
            <p:nvPr/>
          </p:nvSpPr>
          <p:spPr>
            <a:xfrm rot="8603510">
              <a:off x="3196800" y="2053801"/>
              <a:ext cx="2750400" cy="2750400"/>
            </a:xfrm>
            <a:prstGeom prst="rect">
              <a:avLst/>
            </a:prstGeom>
            <a:noFill/>
            <a:ln w="25400" cap="flat" cmpd="sng" algn="ctr">
              <a:noFill/>
              <a:prstDash val="solid"/>
            </a:ln>
            <a:effectLst/>
          </p:spPr>
          <p:txBody>
            <a:bodyPr spcFirstLastPara="1" lIns="91430" tIns="45716" rIns="91430" bIns="45716" anchor="ctr">
              <a:prstTxWarp prst="textArchUp">
                <a:avLst/>
              </a:prstTxWarp>
            </a:bodyPr>
            <a:lstStyle/>
            <a:p>
              <a:pPr algn="ctr" fontAlgn="auto">
                <a:spcBef>
                  <a:spcPts val="0"/>
                </a:spcBef>
                <a:spcAft>
                  <a:spcPts val="0"/>
                </a:spcAft>
                <a:defRPr/>
              </a:pPr>
              <a:r>
                <a:rPr lang="zh-CN" altLang="en-US" sz="2800" b="1" kern="0" dirty="0">
                  <a:solidFill>
                    <a:srgbClr val="FFFFFF"/>
                  </a:solidFill>
                  <a:latin typeface="微软雅黑" pitchFamily="34" charset="-122"/>
                  <a:ea typeface="微软雅黑" pitchFamily="34" charset="-122"/>
                </a:rPr>
                <a:t>战略实施</a:t>
              </a:r>
              <a:endParaRPr lang="zh-CN" altLang="en-US" sz="2800" b="1" kern="0" dirty="0">
                <a:solidFill>
                  <a:srgbClr val="FFFFFF"/>
                </a:solidFill>
                <a:latin typeface="微软雅黑" pitchFamily="34" charset="-122"/>
                <a:ea typeface="微软雅黑" pitchFamily="34" charset="-122"/>
              </a:endParaRPr>
            </a:p>
          </p:txBody>
        </p:sp>
      </p:grpSp>
      <p:pic>
        <p:nvPicPr>
          <p:cNvPr id="34825" name="图片 1"/>
          <p:cNvPicPr>
            <a:picLocks noChangeAspect="1"/>
          </p:cNvPicPr>
          <p:nvPr/>
        </p:nvPicPr>
        <p:blipFill>
          <a:blip r:embed="rId2"/>
          <a:srcRect/>
          <a:stretch>
            <a:fillRect/>
          </a:stretch>
        </p:blipFill>
        <p:spPr bwMode="auto">
          <a:xfrm>
            <a:off x="2346325" y="2084388"/>
            <a:ext cx="3105150" cy="4773612"/>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6578600" y="2652713"/>
            <a:ext cx="5373688" cy="3584575"/>
          </a:xfrm>
          <a:prstGeom prst="rect">
            <a:avLst/>
          </a:prstGeom>
          <a:noFill/>
          <a:ln w="28575">
            <a:solidFill>
              <a:schemeClr val="bg1"/>
            </a:solidFill>
          </a:ln>
          <a:effectLst>
            <a:outerShdw blurRad="63500" algn="ctr" rotWithShape="0">
              <a:prstClr val="black">
                <a:alpha val="40000"/>
              </a:prstClr>
            </a:outerShdw>
          </a:effectLst>
        </p:spPr>
      </p:pic>
      <p:sp>
        <p:nvSpPr>
          <p:cNvPr id="41" name="TextBox 6"/>
          <p:cNvSpPr txBox="1">
            <a:spLocks noChangeArrowheads="1"/>
          </p:cNvSpPr>
          <p:nvPr/>
        </p:nvSpPr>
        <p:spPr bwMode="auto">
          <a:xfrm>
            <a:off x="2354263" y="1125538"/>
            <a:ext cx="9598025" cy="1020762"/>
          </a:xfrm>
          <a:prstGeom prst="rect">
            <a:avLst/>
          </a:prstGeom>
          <a:noFill/>
          <a:ln w="9525">
            <a:noFill/>
            <a:miter lim="800000"/>
            <a:headEnd/>
            <a:tailEnd/>
          </a:ln>
        </p:spPr>
        <p:txBody>
          <a:bodyPr>
            <a:spAutoFit/>
          </a:bodyPr>
          <a:lstStyle/>
          <a:p>
            <a:pPr>
              <a:lnSpc>
                <a:spcPct val="130000"/>
              </a:lnSpc>
              <a:spcAft>
                <a:spcPts val="600"/>
              </a:spcAft>
            </a:pPr>
            <a:r>
              <a:rPr lang="en-US" altLang="zh-CN" sz="1600" b="1">
                <a:solidFill>
                  <a:srgbClr val="D24726"/>
                </a:solidFill>
                <a:latin typeface="微软雅黑"/>
                <a:ea typeface="微软雅黑"/>
                <a:cs typeface="微软雅黑"/>
              </a:rPr>
              <a:t>【</a:t>
            </a:r>
            <a:r>
              <a:rPr lang="zh-CN" altLang="en-US" sz="1600" b="1">
                <a:solidFill>
                  <a:srgbClr val="D24726"/>
                </a:solidFill>
                <a:latin typeface="微软雅黑"/>
                <a:ea typeface="微软雅黑"/>
                <a:cs typeface="微软雅黑"/>
              </a:rPr>
              <a:t>问题</a:t>
            </a:r>
            <a:r>
              <a:rPr lang="en-US" altLang="zh-CN" sz="1600" b="1">
                <a:solidFill>
                  <a:srgbClr val="D24726"/>
                </a:solidFill>
                <a:latin typeface="微软雅黑"/>
                <a:ea typeface="微软雅黑"/>
                <a:cs typeface="微软雅黑"/>
              </a:rPr>
              <a:t>】</a:t>
            </a:r>
            <a:r>
              <a:rPr lang="zh-CN" altLang="en-US" sz="1600" b="1">
                <a:solidFill>
                  <a:srgbClr val="D24726"/>
                </a:solidFill>
                <a:latin typeface="微软雅黑"/>
                <a:ea typeface="微软雅黑"/>
                <a:cs typeface="微软雅黑"/>
              </a:rPr>
              <a:t>为什么要对环境进行分析？</a:t>
            </a:r>
            <a:r>
              <a:rPr lang="zh-CN" altLang="en-US" sz="1600" b="1">
                <a:solidFill>
                  <a:srgbClr val="5F5E5C"/>
                </a:solidFill>
                <a:latin typeface="微软雅黑"/>
                <a:ea typeface="微软雅黑"/>
                <a:cs typeface="微软雅黑"/>
              </a:rPr>
              <a:t>答：环境，舞台也。环境是企业经营活动的背景，环境是企业战略的出发点、依据和限制条件，企业最重要的是适应环境，顺应环境变化。识时务者为俊杰，利润来自环境，风险亦来自于环境，环境是我们的生存空间，环境决定我们的发展方向。</a:t>
            </a:r>
            <a:endParaRPr lang="zh-CN" altLang="zh-CN" sz="1600" b="1">
              <a:solidFill>
                <a:srgbClr val="FFC000"/>
              </a:solidFill>
              <a:latin typeface="微软雅黑"/>
              <a:ea typeface="微软雅黑"/>
              <a:cs typeface="微软雅黑"/>
            </a:endParaRPr>
          </a:p>
        </p:txBody>
      </p:sp>
      <p:sp>
        <p:nvSpPr>
          <p:cNvPr id="42" name="TextBox 6"/>
          <p:cNvSpPr txBox="1">
            <a:spLocks noChangeArrowheads="1"/>
          </p:cNvSpPr>
          <p:nvPr/>
        </p:nvSpPr>
        <p:spPr bwMode="auto">
          <a:xfrm>
            <a:off x="966788" y="4071938"/>
            <a:ext cx="5492750" cy="2332037"/>
          </a:xfrm>
          <a:prstGeom prst="rect">
            <a:avLst/>
          </a:prstGeom>
          <a:noFill/>
          <a:ln w="9525">
            <a:noFill/>
            <a:miter lim="800000"/>
            <a:headEnd/>
            <a:tailEnd/>
          </a:ln>
        </p:spPr>
        <p:txBody>
          <a:bodyPr>
            <a:spAutoFit/>
          </a:bodyPr>
          <a:lstStyle/>
          <a:p>
            <a:pPr>
              <a:lnSpc>
                <a:spcPct val="130000"/>
              </a:lnSpc>
            </a:pPr>
            <a:r>
              <a:rPr lang="zh-CN" altLang="en-US" sz="1600">
                <a:solidFill>
                  <a:srgbClr val="5F5E5C"/>
                </a:solidFill>
                <a:latin typeface="微软雅黑"/>
                <a:ea typeface="微软雅黑"/>
                <a:cs typeface="微软雅黑"/>
              </a:rPr>
              <a:t>战略分析是指对影响企业现在和未来生存和发展的一些关键因素进行分析，这是战略管理的第一步。进行战略分析的目的是通过企业外部环境和企业内部环境分析，</a:t>
            </a:r>
            <a:r>
              <a:rPr lang="zh-CN" altLang="en-US" sz="1600" b="1">
                <a:solidFill>
                  <a:srgbClr val="D24726"/>
                </a:solidFill>
                <a:latin typeface="微软雅黑"/>
                <a:ea typeface="微软雅黑"/>
                <a:cs typeface="微软雅黑"/>
              </a:rPr>
              <a:t>找到企业发展的外部机遇和威胁、企业内部的优势和劣势，贯彻扬长避短、提高竞争优势的思路</a:t>
            </a:r>
            <a:r>
              <a:rPr lang="zh-CN" altLang="en-US" sz="1600">
                <a:solidFill>
                  <a:srgbClr val="5F5E5C"/>
                </a:solidFill>
                <a:latin typeface="微软雅黑"/>
                <a:ea typeface="微软雅黑"/>
                <a:cs typeface="微软雅黑"/>
              </a:rPr>
              <a:t>。通过研究外部环境，公司确定：它们可能会选择做什么；通过研究内部环境，公司确定：它们能做什么。</a:t>
            </a:r>
            <a:endParaRPr lang="zh-CN" altLang="zh-CN" sz="1600" b="1">
              <a:solidFill>
                <a:srgbClr val="E67819"/>
              </a:solidFill>
              <a:latin typeface="微软雅黑"/>
              <a:ea typeface="微软雅黑"/>
              <a:cs typeface="微软雅黑"/>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ppt_x"/>
                                          </p:val>
                                        </p:tav>
                                        <p:tav tm="100000">
                                          <p:val>
                                            <p:strVal val="#ppt_x"/>
                                          </p:val>
                                        </p:tav>
                                      </p:tavLst>
                                    </p:anim>
                                    <p:anim calcmode="lin" valueType="num">
                                      <p:cBhvr additive="base">
                                        <p:cTn id="8" dur="500" fill="hold"/>
                                        <p:tgtEl>
                                          <p:spTgt spid="4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decel="100000" fill="hold" grpId="0" nodeType="afterEffect">
                                  <p:stCondLst>
                                    <p:cond delay="0"/>
                                  </p:stCondLst>
                                  <p:childTnLst>
                                    <p:set>
                                      <p:cBhvr>
                                        <p:cTn id="11" dur="1" fill="hold">
                                          <p:stCondLst>
                                            <p:cond delay="0"/>
                                          </p:stCondLst>
                                        </p:cTn>
                                        <p:tgtEl>
                                          <p:spTgt spid="42"/>
                                        </p:tgtEl>
                                        <p:attrNameLst>
                                          <p:attrName>style.visibility</p:attrName>
                                        </p:attrNameLst>
                                      </p:cBhvr>
                                      <p:to>
                                        <p:strVal val="visible"/>
                                      </p:to>
                                    </p:set>
                                    <p:anim calcmode="lin" valueType="num">
                                      <p:cBhvr additive="base">
                                        <p:cTn id="12" dur="500" fill="hold"/>
                                        <p:tgtEl>
                                          <p:spTgt spid="42"/>
                                        </p:tgtEl>
                                        <p:attrNameLst>
                                          <p:attrName>ppt_x</p:attrName>
                                        </p:attrNameLst>
                                      </p:cBhvr>
                                      <p:tavLst>
                                        <p:tav tm="0">
                                          <p:val>
                                            <p:strVal val="1+#ppt_w/2"/>
                                          </p:val>
                                        </p:tav>
                                        <p:tav tm="100000">
                                          <p:val>
                                            <p:strVal val="#ppt_x"/>
                                          </p:val>
                                        </p:tav>
                                      </p:tavLst>
                                    </p:anim>
                                    <p:anim calcmode="lin" valueType="num">
                                      <p:cBhvr additive="base">
                                        <p:cTn id="13" dur="5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Box 6"/>
          <p:cNvSpPr txBox="1">
            <a:spLocks noChangeArrowheads="1"/>
          </p:cNvSpPr>
          <p:nvPr/>
        </p:nvSpPr>
        <p:spPr bwMode="auto">
          <a:xfrm>
            <a:off x="2354263" y="1125538"/>
            <a:ext cx="5473700" cy="450850"/>
          </a:xfrm>
          <a:prstGeom prst="rect">
            <a:avLst/>
          </a:prstGeom>
          <a:noFill/>
          <a:ln w="9525">
            <a:noFill/>
            <a:miter lim="800000"/>
            <a:headEnd/>
            <a:tailEnd/>
          </a:ln>
        </p:spPr>
        <p:txBody>
          <a:bodyPr>
            <a:spAutoFit/>
          </a:bodyPr>
          <a:lstStyle/>
          <a:p>
            <a:pPr>
              <a:lnSpc>
                <a:spcPct val="130000"/>
              </a:lnSpc>
            </a:pPr>
            <a:r>
              <a:rPr lang="en-US" altLang="zh-CN" b="1">
                <a:solidFill>
                  <a:srgbClr val="5F5E5C"/>
                </a:solidFill>
                <a:latin typeface="微软雅黑"/>
                <a:ea typeface="微软雅黑"/>
                <a:cs typeface="微软雅黑"/>
              </a:rPr>
              <a:t>3.1.1 </a:t>
            </a:r>
            <a:r>
              <a:rPr lang="zh-CN" altLang="en-US" b="1">
                <a:solidFill>
                  <a:srgbClr val="5F5E5C"/>
                </a:solidFill>
                <a:latin typeface="微软雅黑"/>
                <a:ea typeface="微软雅黑"/>
                <a:cs typeface="微软雅黑"/>
              </a:rPr>
              <a:t>外部环境分析（宏观环境、微观环境）</a:t>
            </a:r>
            <a:endParaRPr lang="zh-CN" altLang="zh-CN" b="1">
              <a:solidFill>
                <a:srgbClr val="5F5E5C"/>
              </a:solidFill>
              <a:latin typeface="微软雅黑"/>
              <a:ea typeface="微软雅黑"/>
              <a:cs typeface="微软雅黑"/>
            </a:endParaRPr>
          </a:p>
        </p:txBody>
      </p:sp>
      <p:sp>
        <p:nvSpPr>
          <p:cNvPr id="3" name="矩形 2"/>
          <p:cNvSpPr>
            <a:spLocks noChangeArrowheads="1"/>
          </p:cNvSpPr>
          <p:nvPr/>
        </p:nvSpPr>
        <p:spPr bwMode="auto">
          <a:xfrm>
            <a:off x="2354263" y="1536700"/>
            <a:ext cx="5473700" cy="401638"/>
          </a:xfrm>
          <a:prstGeom prst="rect">
            <a:avLst/>
          </a:prstGeom>
          <a:noFill/>
          <a:ln w="9525">
            <a:noFill/>
            <a:miter lim="800000"/>
            <a:headEnd/>
            <a:tailEnd/>
          </a:ln>
        </p:spPr>
        <p:txBody>
          <a:bodyPr>
            <a:spAutoFit/>
          </a:bodyPr>
          <a:lstStyle/>
          <a:p>
            <a:pPr>
              <a:lnSpc>
                <a:spcPct val="130000"/>
              </a:lnSpc>
            </a:pPr>
            <a:r>
              <a:rPr lang="en-US" altLang="zh-CN">
                <a:solidFill>
                  <a:srgbClr val="D24726"/>
                </a:solidFill>
                <a:latin typeface="华康俪金黑W8(P)"/>
                <a:ea typeface="华康俪金黑W8(P)"/>
                <a:cs typeface="华康俪金黑W8(P)"/>
              </a:rPr>
              <a:t>1</a:t>
            </a:r>
            <a:r>
              <a:rPr lang="zh-CN" altLang="en-US">
                <a:solidFill>
                  <a:srgbClr val="D24726"/>
                </a:solidFill>
                <a:latin typeface="华康俪金黑W8(P)"/>
                <a:ea typeface="华康俪金黑W8(P)"/>
                <a:cs typeface="华康俪金黑W8(P)"/>
              </a:rPr>
              <a:t>）宏观环境分析 </a:t>
            </a:r>
          </a:p>
        </p:txBody>
      </p:sp>
      <p:sp>
        <p:nvSpPr>
          <p:cNvPr id="4" name="TextBox 6"/>
          <p:cNvSpPr txBox="1">
            <a:spLocks noChangeArrowheads="1"/>
          </p:cNvSpPr>
          <p:nvPr/>
        </p:nvSpPr>
        <p:spPr bwMode="auto">
          <a:xfrm>
            <a:off x="966788" y="2190750"/>
            <a:ext cx="10985500" cy="701675"/>
          </a:xfrm>
          <a:prstGeom prst="rect">
            <a:avLst/>
          </a:prstGeom>
          <a:noFill/>
          <a:ln w="9525">
            <a:noFill/>
            <a:miter lim="800000"/>
            <a:headEnd/>
            <a:tailEnd/>
          </a:ln>
        </p:spPr>
        <p:txBody>
          <a:bodyPr>
            <a:spAutoFit/>
          </a:bodyPr>
          <a:lstStyle/>
          <a:p>
            <a:pPr>
              <a:lnSpc>
                <a:spcPct val="130000"/>
              </a:lnSpc>
              <a:spcAft>
                <a:spcPts val="600"/>
              </a:spcAft>
            </a:pPr>
            <a:r>
              <a:rPr lang="zh-CN" altLang="en-US" sz="1600" b="1">
                <a:solidFill>
                  <a:srgbClr val="5F5E5C"/>
                </a:solidFill>
                <a:latin typeface="微软雅黑"/>
                <a:ea typeface="微软雅黑"/>
                <a:cs typeface="微软雅黑"/>
              </a:rPr>
              <a:t>宏观环境分析的目的是要确定宏观环境中影响行业和企业的关键因素，预测这些关键因素未来的变化，以及这些变化对企业影响的程度和性质、机遇与威胁。</a:t>
            </a:r>
            <a:endParaRPr lang="zh-CN" altLang="zh-CN" sz="1600" b="1">
              <a:solidFill>
                <a:srgbClr val="FFC000"/>
              </a:solidFill>
              <a:latin typeface="微软雅黑"/>
              <a:ea typeface="微软雅黑"/>
              <a:cs typeface="微软雅黑"/>
            </a:endParaRPr>
          </a:p>
        </p:txBody>
      </p:sp>
      <p:sp>
        <p:nvSpPr>
          <p:cNvPr id="6" name="矩形 5"/>
          <p:cNvSpPr/>
          <p:nvPr/>
        </p:nvSpPr>
        <p:spPr>
          <a:xfrm>
            <a:off x="1030288" y="3146425"/>
            <a:ext cx="10829925" cy="3451225"/>
          </a:xfrm>
          <a:prstGeom prst="rect">
            <a:avLst/>
          </a:prstGeom>
          <a:solidFill>
            <a:sysClr val="window" lastClr="FFFFFF"/>
          </a:solidFill>
          <a:ln w="3175" cap="flat" cmpd="sng" algn="ctr">
            <a:solidFill>
              <a:sysClr val="window" lastClr="FFFFFF">
                <a:lumMod val="75000"/>
              </a:sysClr>
            </a:solidFill>
            <a:prstDash val="solid"/>
          </a:ln>
          <a:effectLst>
            <a:outerShdw blurRad="50800" dist="38100" dir="5400000" algn="t" rotWithShape="0">
              <a:prstClr val="black">
                <a:alpha val="40000"/>
              </a:prstClr>
            </a:outerShdw>
          </a:effectLst>
        </p:spPr>
        <p:txBody>
          <a:bodyPr anchor="ctr"/>
          <a:lstStyle/>
          <a:p>
            <a:pPr algn="ctr" fontAlgn="auto">
              <a:spcBef>
                <a:spcPts val="0"/>
              </a:spcBef>
              <a:spcAft>
                <a:spcPts val="0"/>
              </a:spcAft>
              <a:defRPr/>
            </a:pPr>
            <a:endParaRPr lang="zh-CN" altLang="en-US" kern="0">
              <a:solidFill>
                <a:sysClr val="window" lastClr="FFFFFF"/>
              </a:solidFill>
              <a:latin typeface="Tahoma"/>
              <a:ea typeface="微软雅黑"/>
            </a:endParaRPr>
          </a:p>
        </p:txBody>
      </p:sp>
      <p:graphicFrame>
        <p:nvGraphicFramePr>
          <p:cNvPr id="7" name="表格 6"/>
          <p:cNvGraphicFramePr>
            <a:graphicFrameLocks noGrp="1"/>
          </p:cNvGraphicFramePr>
          <p:nvPr/>
        </p:nvGraphicFramePr>
        <p:xfrm>
          <a:off x="1131888" y="3232150"/>
          <a:ext cx="10626725" cy="3279775"/>
        </p:xfrm>
        <a:graphic>
          <a:graphicData uri="http://schemas.openxmlformats.org/drawingml/2006/table">
            <a:tbl>
              <a:tblPr firstRow="1" firstCol="1" bandRow="1">
                <a:tableStyleId>{21E4AEA4-8DFA-4A89-87EB-49C32662AFE0}</a:tableStyleId>
              </a:tblPr>
              <a:tblGrid>
                <a:gridCol w="3604251"/>
                <a:gridCol w="7023632"/>
              </a:tblGrid>
              <a:tr h="432048">
                <a:tc gridSpan="2">
                  <a:txBody>
                    <a:bodyPr/>
                    <a:lstStyle/>
                    <a:p>
                      <a:pPr algn="ctr">
                        <a:lnSpc>
                          <a:spcPct val="115000"/>
                        </a:lnSpc>
                        <a:spcAft>
                          <a:spcPts val="0"/>
                        </a:spcAft>
                      </a:pPr>
                      <a:r>
                        <a:rPr lang="zh-CN" altLang="en-US" sz="2000" kern="100" dirty="0" smtClean="0">
                          <a:effectLst/>
                          <a:latin typeface="微软雅黑" panose="020B0503020204020204" pitchFamily="34" charset="-122"/>
                          <a:ea typeface="微软雅黑" panose="020B0503020204020204" pitchFamily="34" charset="-122"/>
                        </a:rPr>
                        <a:t>宏观环境分析的具体内容（</a:t>
                      </a:r>
                      <a:r>
                        <a:rPr lang="en-US" altLang="zh-CN" sz="2000" kern="100" dirty="0" smtClean="0">
                          <a:effectLst/>
                          <a:latin typeface="微软雅黑" panose="020B0503020204020204" pitchFamily="34" charset="-122"/>
                          <a:ea typeface="微软雅黑" panose="020B0503020204020204" pitchFamily="34" charset="-122"/>
                        </a:rPr>
                        <a:t>PEST</a:t>
                      </a:r>
                      <a:r>
                        <a:rPr lang="zh-CN" altLang="en-US" sz="2000" kern="100" dirty="0" smtClean="0">
                          <a:effectLst/>
                          <a:latin typeface="微软雅黑" panose="020B0503020204020204" pitchFamily="34" charset="-122"/>
                          <a:ea typeface="微软雅黑" panose="020B0503020204020204" pitchFamily="34" charset="-122"/>
                        </a:rPr>
                        <a:t>分析）</a:t>
                      </a:r>
                      <a:endParaRPr lang="zh-CN" sz="2000" kern="100" dirty="0">
                        <a:effectLst/>
                        <a:latin typeface="微软雅黑" panose="020B0503020204020204" pitchFamily="34" charset="-122"/>
                        <a:ea typeface="微软雅黑" panose="020B0503020204020204" pitchFamily="34" charset="-122"/>
                      </a:endParaRPr>
                    </a:p>
                  </a:txBody>
                  <a:tcPr marL="68580" marR="68580" marT="0" marB="0" anchor="ctr"/>
                </a:tc>
                <a:tc hMerge="1">
                  <a:txBody>
                    <a:bodyPr/>
                    <a:lstStyle/>
                    <a:p>
                      <a:pPr algn="ctr">
                        <a:lnSpc>
                          <a:spcPct val="115000"/>
                        </a:lnSpc>
                        <a:spcAft>
                          <a:spcPts val="0"/>
                        </a:spcAft>
                      </a:pPr>
                      <a:endParaRPr lang="zh-CN" sz="2000" kern="100" dirty="0">
                        <a:effectLst/>
                        <a:latin typeface="微软雅黑" panose="020B0503020204020204" pitchFamily="34" charset="-122"/>
                        <a:ea typeface="微软雅黑" panose="020B0503020204020204" pitchFamily="34" charset="-122"/>
                      </a:endParaRPr>
                    </a:p>
                  </a:txBody>
                  <a:tcPr marL="68580" marR="68580" marT="0" marB="0" anchor="ctr"/>
                </a:tc>
              </a:tr>
              <a:tr h="588210">
                <a:tc>
                  <a:txBody>
                    <a:bodyPr/>
                    <a:lstStyle/>
                    <a:p>
                      <a:pPr algn="ctr">
                        <a:lnSpc>
                          <a:spcPct val="115000"/>
                        </a:lnSpc>
                        <a:spcAft>
                          <a:spcPts val="0"/>
                        </a:spcAft>
                      </a:pPr>
                      <a:r>
                        <a:rPr lang="zh-CN" altLang="it-IT" sz="1600" kern="100" dirty="0" smtClean="0">
                          <a:effectLst/>
                          <a:latin typeface="微软雅黑" panose="020B0503020204020204" pitchFamily="34" charset="-122"/>
                          <a:ea typeface="微软雅黑" panose="020B0503020204020204" pitchFamily="34" charset="-122"/>
                        </a:rPr>
                        <a:t>政治</a:t>
                      </a:r>
                      <a:r>
                        <a:rPr lang="it-IT" altLang="zh-CN" sz="1600" kern="100" dirty="0" smtClean="0">
                          <a:effectLst/>
                          <a:latin typeface="微软雅黑" panose="020B0503020204020204" pitchFamily="34" charset="-122"/>
                          <a:ea typeface="微软雅黑" panose="020B0503020204020204" pitchFamily="34" charset="-122"/>
                        </a:rPr>
                        <a:t>&amp;</a:t>
                      </a:r>
                      <a:r>
                        <a:rPr lang="zh-CN" altLang="it-IT" sz="1600" kern="100" dirty="0" smtClean="0">
                          <a:effectLst/>
                          <a:latin typeface="微软雅黑" panose="020B0503020204020204" pitchFamily="34" charset="-122"/>
                          <a:ea typeface="微软雅黑" panose="020B0503020204020204" pitchFamily="34" charset="-122"/>
                        </a:rPr>
                        <a:t>法律（</a:t>
                      </a:r>
                      <a:r>
                        <a:rPr lang="it-IT" altLang="zh-CN" sz="1600" kern="100" dirty="0" smtClean="0">
                          <a:effectLst/>
                          <a:latin typeface="微软雅黑" panose="020B0503020204020204" pitchFamily="34" charset="-122"/>
                          <a:ea typeface="微软雅黑" panose="020B0503020204020204" pitchFamily="34" charset="-122"/>
                        </a:rPr>
                        <a:t>Political</a:t>
                      </a:r>
                      <a:r>
                        <a:rPr lang="zh-CN" altLang="it-IT" sz="1600" kern="100" dirty="0" smtClean="0">
                          <a:effectLst/>
                          <a:latin typeface="微软雅黑" panose="020B0503020204020204" pitchFamily="34" charset="-122"/>
                          <a:ea typeface="微软雅黑" panose="020B0503020204020204" pitchFamily="34" charset="-122"/>
                        </a:rPr>
                        <a:t>）</a:t>
                      </a:r>
                      <a:endParaRPr lang="zh-CN" sz="16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marL="0" indent="-457200" algn="just">
                        <a:lnSpc>
                          <a:spcPct val="120000"/>
                        </a:lnSpc>
                        <a:spcAft>
                          <a:spcPts val="0"/>
                        </a:spcAft>
                        <a:buFont typeface="Arial" panose="020B0604020202020204" pitchFamily="34" charset="0"/>
                        <a:buNone/>
                      </a:pPr>
                      <a:r>
                        <a:rPr lang="zh-CN" altLang="en-US" sz="1600" kern="100" dirty="0" smtClean="0">
                          <a:solidFill>
                            <a:schemeClr val="tx1">
                              <a:lumMod val="65000"/>
                              <a:lumOff val="35000"/>
                            </a:schemeClr>
                          </a:solidFill>
                          <a:effectLst/>
                          <a:latin typeface="微软雅黑" panose="020B0503020204020204" pitchFamily="34" charset="-122"/>
                          <a:ea typeface="微软雅黑" panose="020B0503020204020204" pitchFamily="34" charset="-122"/>
                        </a:rPr>
                        <a:t>①制约和影响企业的政治因素；②法律体系、法规及法律环境。</a:t>
                      </a:r>
                      <a:endParaRPr lang="zh-CN" sz="1600" kern="100" dirty="0">
                        <a:solidFill>
                          <a:schemeClr val="tx1">
                            <a:lumMod val="65000"/>
                            <a:lumOff val="35000"/>
                          </a:schemeClr>
                        </a:solidFill>
                        <a:effectLst/>
                        <a:latin typeface="微软雅黑" panose="020B0503020204020204" pitchFamily="34" charset="-122"/>
                        <a:ea typeface="微软雅黑" panose="020B0503020204020204" pitchFamily="34" charset="-122"/>
                      </a:endParaRPr>
                    </a:p>
                  </a:txBody>
                  <a:tcPr marL="68580" marR="68580" marT="0" marB="0" anchor="ctr"/>
                </a:tc>
              </a:tr>
              <a:tr h="720080">
                <a:tc>
                  <a:txBody>
                    <a:bodyPr/>
                    <a:lstStyle/>
                    <a:p>
                      <a:pPr algn="ctr">
                        <a:lnSpc>
                          <a:spcPct val="115000"/>
                        </a:lnSpc>
                        <a:spcAft>
                          <a:spcPts val="0"/>
                        </a:spcAft>
                      </a:pPr>
                      <a:r>
                        <a:rPr lang="zh-CN" altLang="en-US" sz="1600" kern="100" dirty="0" smtClean="0">
                          <a:effectLst/>
                          <a:latin typeface="微软雅黑" panose="020B0503020204020204" pitchFamily="34" charset="-122"/>
                          <a:ea typeface="微软雅黑" panose="020B0503020204020204" pitchFamily="34" charset="-122"/>
                        </a:rPr>
                        <a:t>经济环境（</a:t>
                      </a:r>
                      <a:r>
                        <a:rPr lang="en-US" altLang="zh-CN" sz="1600" kern="100" dirty="0" smtClean="0">
                          <a:effectLst/>
                          <a:latin typeface="微软雅黑" panose="020B0503020204020204" pitchFamily="34" charset="-122"/>
                          <a:ea typeface="微软雅黑" panose="020B0503020204020204" pitchFamily="34" charset="-122"/>
                        </a:rPr>
                        <a:t>Economical</a:t>
                      </a:r>
                      <a:r>
                        <a:rPr lang="zh-CN" altLang="en-US" sz="1600" kern="100" dirty="0" smtClean="0">
                          <a:effectLst/>
                          <a:latin typeface="微软雅黑" panose="020B0503020204020204" pitchFamily="34" charset="-122"/>
                          <a:ea typeface="微软雅黑" panose="020B0503020204020204" pitchFamily="34" charset="-122"/>
                        </a:rPr>
                        <a:t>）</a:t>
                      </a:r>
                      <a:endParaRPr lang="zh-CN" sz="16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marL="0" indent="-457200" algn="just">
                        <a:lnSpc>
                          <a:spcPct val="120000"/>
                        </a:lnSpc>
                        <a:spcAft>
                          <a:spcPts val="0"/>
                        </a:spcAft>
                        <a:buFont typeface="Arial" panose="020B0604020202020204" pitchFamily="34" charset="0"/>
                        <a:buNone/>
                      </a:pPr>
                      <a:r>
                        <a:rPr lang="zh-CN" altLang="en-US" sz="1600" kern="100" dirty="0" smtClean="0">
                          <a:solidFill>
                            <a:schemeClr val="tx1">
                              <a:lumMod val="65000"/>
                              <a:lumOff val="35000"/>
                            </a:schemeClr>
                          </a:solidFill>
                          <a:effectLst/>
                          <a:latin typeface="微软雅黑" panose="020B0503020204020204" pitchFamily="34" charset="-122"/>
                          <a:ea typeface="微软雅黑" panose="020B0503020204020204" pitchFamily="34" charset="-122"/>
                        </a:rPr>
                        <a:t>经济结构、经济增长率、财政与货币政策、能源和运输成本；消费倾向与可支配收入、失业率、通货膨胀与紧缩、利率、汇率等。</a:t>
                      </a:r>
                      <a:endParaRPr lang="zh-CN" sz="1600" kern="100" dirty="0">
                        <a:solidFill>
                          <a:schemeClr val="tx1">
                            <a:lumMod val="65000"/>
                            <a:lumOff val="35000"/>
                          </a:schemeClr>
                        </a:solidFill>
                        <a:effectLst/>
                        <a:latin typeface="微软雅黑" panose="020B0503020204020204" pitchFamily="34" charset="-122"/>
                        <a:ea typeface="微软雅黑" panose="020B0503020204020204" pitchFamily="34" charset="-122"/>
                      </a:endParaRPr>
                    </a:p>
                  </a:txBody>
                  <a:tcPr marL="68580" marR="68580" marT="0" marB="0" anchor="ctr"/>
                </a:tc>
              </a:tr>
              <a:tr h="769208">
                <a:tc>
                  <a:txBody>
                    <a:bodyPr/>
                    <a:lstStyle/>
                    <a:p>
                      <a:pPr algn="ctr">
                        <a:lnSpc>
                          <a:spcPct val="115000"/>
                        </a:lnSpc>
                        <a:spcAft>
                          <a:spcPts val="0"/>
                        </a:spcAft>
                      </a:pPr>
                      <a:r>
                        <a:rPr lang="zh-CN" altLang="en-US" sz="1600" kern="100" dirty="0" smtClean="0">
                          <a:effectLst/>
                          <a:latin typeface="微软雅黑" panose="020B0503020204020204" pitchFamily="34" charset="-122"/>
                          <a:ea typeface="微软雅黑" panose="020B0503020204020204" pitchFamily="34" charset="-122"/>
                        </a:rPr>
                        <a:t>社会</a:t>
                      </a:r>
                      <a:r>
                        <a:rPr lang="en-US" altLang="zh-CN" sz="1600" kern="100" dirty="0" smtClean="0">
                          <a:effectLst/>
                          <a:latin typeface="微软雅黑" panose="020B0503020204020204" pitchFamily="34" charset="-122"/>
                          <a:ea typeface="微软雅黑" panose="020B0503020204020204" pitchFamily="34" charset="-122"/>
                        </a:rPr>
                        <a:t>&amp;</a:t>
                      </a:r>
                      <a:r>
                        <a:rPr lang="zh-CN" altLang="en-US" sz="1600" kern="100" dirty="0" smtClean="0">
                          <a:effectLst/>
                          <a:latin typeface="微软雅黑" panose="020B0503020204020204" pitchFamily="34" charset="-122"/>
                          <a:ea typeface="微软雅黑" panose="020B0503020204020204" pitchFamily="34" charset="-122"/>
                        </a:rPr>
                        <a:t>自然（</a:t>
                      </a:r>
                      <a:r>
                        <a:rPr lang="en-US" altLang="zh-CN" sz="1600" kern="100" dirty="0" smtClean="0">
                          <a:effectLst/>
                          <a:latin typeface="微软雅黑" panose="020B0503020204020204" pitchFamily="34" charset="-122"/>
                          <a:ea typeface="微软雅黑" panose="020B0503020204020204" pitchFamily="34" charset="-122"/>
                        </a:rPr>
                        <a:t>Social</a:t>
                      </a:r>
                      <a:r>
                        <a:rPr lang="zh-CN" altLang="en-US" sz="1600" kern="100" dirty="0" smtClean="0">
                          <a:effectLst/>
                          <a:latin typeface="微软雅黑" panose="020B0503020204020204" pitchFamily="34" charset="-122"/>
                          <a:ea typeface="微软雅黑" panose="020B0503020204020204" pitchFamily="34" charset="-122"/>
                        </a:rPr>
                        <a:t>）</a:t>
                      </a:r>
                      <a:endParaRPr lang="zh-CN" sz="16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marL="0" indent="-457200" algn="just">
                        <a:lnSpc>
                          <a:spcPct val="120000"/>
                        </a:lnSpc>
                        <a:spcAft>
                          <a:spcPts val="0"/>
                        </a:spcAft>
                        <a:buFont typeface="Arial" panose="020B0604020202020204" pitchFamily="34" charset="0"/>
                        <a:buNone/>
                      </a:pPr>
                      <a:r>
                        <a:rPr lang="zh-CN" altLang="en-US" sz="1600" kern="100" dirty="0" smtClean="0">
                          <a:solidFill>
                            <a:schemeClr val="tx1">
                              <a:lumMod val="65000"/>
                              <a:lumOff val="35000"/>
                            </a:schemeClr>
                          </a:solidFill>
                          <a:effectLst/>
                          <a:latin typeface="微软雅黑" panose="020B0503020204020204" pitchFamily="34" charset="-122"/>
                          <a:ea typeface="微软雅黑" panose="020B0503020204020204" pitchFamily="34" charset="-122"/>
                        </a:rPr>
                        <a:t>①教育水平、生活方式、社会价值观与习俗、消费习惯、就业情况等；</a:t>
                      </a:r>
                    </a:p>
                    <a:p>
                      <a:pPr marL="0" indent="-457200" algn="just">
                        <a:lnSpc>
                          <a:spcPct val="120000"/>
                        </a:lnSpc>
                        <a:spcAft>
                          <a:spcPts val="0"/>
                        </a:spcAft>
                        <a:buFont typeface="Arial" panose="020B0604020202020204" pitchFamily="34" charset="0"/>
                        <a:buNone/>
                      </a:pPr>
                      <a:r>
                        <a:rPr lang="zh-CN" altLang="en-US" sz="1600" kern="100" dirty="0" smtClean="0">
                          <a:solidFill>
                            <a:schemeClr val="tx1">
                              <a:lumMod val="65000"/>
                              <a:lumOff val="35000"/>
                            </a:schemeClr>
                          </a:solidFill>
                          <a:effectLst/>
                          <a:latin typeface="微软雅黑" panose="020B0503020204020204" pitchFamily="34" charset="-122"/>
                          <a:ea typeface="微软雅黑" panose="020B0503020204020204" pitchFamily="34" charset="-122"/>
                        </a:rPr>
                        <a:t>②人口、土地、资源、气候、生态、交通、基础设施、环境保护等。</a:t>
                      </a:r>
                    </a:p>
                  </a:txBody>
                  <a:tcPr marL="68580" marR="68580" marT="0" marB="0" anchor="ctr"/>
                </a:tc>
              </a:tr>
              <a:tr h="769208">
                <a:tc>
                  <a:txBody>
                    <a:bodyPr/>
                    <a:lstStyle/>
                    <a:p>
                      <a:pPr algn="ctr">
                        <a:lnSpc>
                          <a:spcPct val="115000"/>
                        </a:lnSpc>
                        <a:spcAft>
                          <a:spcPts val="0"/>
                        </a:spcAft>
                      </a:pPr>
                      <a:r>
                        <a:rPr lang="zh-CN" altLang="en-US" sz="1600" kern="100" dirty="0" smtClean="0">
                          <a:effectLst/>
                          <a:latin typeface="微软雅黑" panose="020B0503020204020204" pitchFamily="34" charset="-122"/>
                          <a:ea typeface="微软雅黑" panose="020B0503020204020204" pitchFamily="34" charset="-122"/>
                        </a:rPr>
                        <a:t>技术环境（</a:t>
                      </a:r>
                      <a:r>
                        <a:rPr lang="en-US" altLang="zh-CN" sz="1600" kern="100" dirty="0" smtClean="0">
                          <a:effectLst/>
                          <a:latin typeface="微软雅黑" panose="020B0503020204020204" pitchFamily="34" charset="-122"/>
                          <a:ea typeface="微软雅黑" panose="020B0503020204020204" pitchFamily="34" charset="-122"/>
                        </a:rPr>
                        <a:t>Technological</a:t>
                      </a:r>
                      <a:r>
                        <a:rPr lang="zh-CN" altLang="en-US" sz="1600" kern="100" dirty="0" smtClean="0">
                          <a:effectLst/>
                          <a:latin typeface="微软雅黑" panose="020B0503020204020204" pitchFamily="34" charset="-122"/>
                          <a:ea typeface="微软雅黑" panose="020B0503020204020204" pitchFamily="34" charset="-122"/>
                        </a:rPr>
                        <a:t>）</a:t>
                      </a:r>
                      <a:endParaRPr lang="zh-CN" sz="16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marL="0" indent="-457200" algn="just">
                        <a:lnSpc>
                          <a:spcPct val="120000"/>
                        </a:lnSpc>
                        <a:spcAft>
                          <a:spcPts val="0"/>
                        </a:spcAft>
                        <a:buFont typeface="Arial" panose="020B0604020202020204" pitchFamily="34" charset="0"/>
                        <a:buNone/>
                      </a:pPr>
                      <a:r>
                        <a:rPr lang="zh-CN" altLang="en-US" sz="1600" kern="100" dirty="0" smtClean="0">
                          <a:solidFill>
                            <a:schemeClr val="tx1">
                              <a:lumMod val="65000"/>
                              <a:lumOff val="35000"/>
                            </a:schemeClr>
                          </a:solidFill>
                          <a:effectLst/>
                          <a:latin typeface="微软雅黑" panose="020B0503020204020204" pitchFamily="34" charset="-122"/>
                          <a:ea typeface="微软雅黑" panose="020B0503020204020204" pitchFamily="34" charset="-122"/>
                        </a:rPr>
                        <a:t>创新机制、科技投入、技术总体水平、技术开发应用速度及寿命周期、企业竞争对手的研发投入，社会技术人才的素质水平和待遇成本。</a:t>
                      </a:r>
                      <a:endParaRPr lang="zh-CN" sz="1600" kern="100" dirty="0">
                        <a:solidFill>
                          <a:schemeClr val="tx1">
                            <a:lumMod val="65000"/>
                            <a:lumOff val="35000"/>
                          </a:schemeClr>
                        </a:solidFill>
                        <a:effectLst/>
                        <a:latin typeface="微软雅黑" panose="020B0503020204020204" pitchFamily="34" charset="-122"/>
                        <a:ea typeface="微软雅黑" panose="020B0503020204020204" pitchFamily="34" charset="-122"/>
                      </a:endParaRPr>
                    </a:p>
                  </a:txBody>
                  <a:tcPr marL="68580" marR="68580" marT="0" marB="0" anchor="ctr"/>
                </a:tc>
              </a:tr>
            </a:tbl>
          </a:graphicData>
        </a:graphic>
      </p:graphicFrame>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3" presetClass="entr" presetSubtype="36"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strVal val="(6*min(max(#ppt_w*#ppt_h,.3),1)-7.4)/-.7*#ppt_w"/>
                                          </p:val>
                                        </p:tav>
                                        <p:tav tm="100000">
                                          <p:val>
                                            <p:strVal val="#ppt_w"/>
                                          </p:val>
                                        </p:tav>
                                      </p:tavLst>
                                    </p:anim>
                                    <p:anim calcmode="lin" valueType="num">
                                      <p:cBhvr>
                                        <p:cTn id="18" dur="500" fill="hold"/>
                                        <p:tgtEl>
                                          <p:spTgt spid="7"/>
                                        </p:tgtEl>
                                        <p:attrNameLst>
                                          <p:attrName>ppt_h</p:attrName>
                                        </p:attrNameLst>
                                      </p:cBhvr>
                                      <p:tavLst>
                                        <p:tav tm="0">
                                          <p:val>
                                            <p:strVal val="(6*min(max(#ppt_w*#ppt_h,.3),1)-7.4)/-.7*#ppt_h"/>
                                          </p:val>
                                        </p:tav>
                                        <p:tav tm="100000">
                                          <p:val>
                                            <p:strVal val="#ppt_h"/>
                                          </p:val>
                                        </p:tav>
                                      </p:tavLst>
                                    </p:anim>
                                    <p:anim calcmode="lin" valueType="num">
                                      <p:cBhvr>
                                        <p:cTn id="19" dur="500" fill="hold"/>
                                        <p:tgtEl>
                                          <p:spTgt spid="7"/>
                                        </p:tgtEl>
                                        <p:attrNameLst>
                                          <p:attrName>ppt_x</p:attrName>
                                        </p:attrNameLst>
                                      </p:cBhvr>
                                      <p:tavLst>
                                        <p:tav tm="0">
                                          <p:val>
                                            <p:fltVal val="0.5"/>
                                          </p:val>
                                        </p:tav>
                                        <p:tav tm="100000">
                                          <p:val>
                                            <p:strVal val="#ppt_x"/>
                                          </p:val>
                                        </p:tav>
                                      </p:tavLst>
                                    </p:anim>
                                    <p:anim calcmode="lin" valueType="num">
                                      <p:cBhvr>
                                        <p:cTn id="20" dur="500" fill="hold"/>
                                        <p:tgtEl>
                                          <p:spTgt spid="7"/>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Box 6"/>
          <p:cNvSpPr txBox="1">
            <a:spLocks noChangeArrowheads="1"/>
          </p:cNvSpPr>
          <p:nvPr/>
        </p:nvSpPr>
        <p:spPr bwMode="auto">
          <a:xfrm>
            <a:off x="2354263" y="1125538"/>
            <a:ext cx="5473700" cy="450850"/>
          </a:xfrm>
          <a:prstGeom prst="rect">
            <a:avLst/>
          </a:prstGeom>
          <a:noFill/>
          <a:ln w="9525">
            <a:noFill/>
            <a:miter lim="800000"/>
            <a:headEnd/>
            <a:tailEnd/>
          </a:ln>
        </p:spPr>
        <p:txBody>
          <a:bodyPr>
            <a:spAutoFit/>
          </a:bodyPr>
          <a:lstStyle/>
          <a:p>
            <a:pPr>
              <a:lnSpc>
                <a:spcPct val="130000"/>
              </a:lnSpc>
            </a:pPr>
            <a:r>
              <a:rPr lang="en-US" altLang="zh-CN" b="1">
                <a:solidFill>
                  <a:srgbClr val="5F5E5C"/>
                </a:solidFill>
                <a:latin typeface="微软雅黑"/>
                <a:ea typeface="微软雅黑"/>
                <a:cs typeface="微软雅黑"/>
              </a:rPr>
              <a:t>3.1.1 </a:t>
            </a:r>
            <a:r>
              <a:rPr lang="zh-CN" altLang="en-US" b="1">
                <a:solidFill>
                  <a:srgbClr val="5F5E5C"/>
                </a:solidFill>
                <a:latin typeface="微软雅黑"/>
                <a:ea typeface="微软雅黑"/>
                <a:cs typeface="微软雅黑"/>
              </a:rPr>
              <a:t>外部环境分析（宏观环境、微观环境）</a:t>
            </a:r>
            <a:endParaRPr lang="zh-CN" altLang="zh-CN" b="1">
              <a:solidFill>
                <a:srgbClr val="5F5E5C"/>
              </a:solidFill>
              <a:latin typeface="微软雅黑"/>
              <a:ea typeface="微软雅黑"/>
              <a:cs typeface="微软雅黑"/>
            </a:endParaRPr>
          </a:p>
        </p:txBody>
      </p:sp>
      <p:sp>
        <p:nvSpPr>
          <p:cNvPr id="3" name="矩形 2"/>
          <p:cNvSpPr/>
          <p:nvPr/>
        </p:nvSpPr>
        <p:spPr>
          <a:xfrm>
            <a:off x="2354263" y="1536700"/>
            <a:ext cx="5473700" cy="401638"/>
          </a:xfrm>
          <a:prstGeom prst="rect">
            <a:avLst/>
          </a:prstGeom>
        </p:spPr>
        <p:txBody>
          <a:bodyPr>
            <a:spAutoFit/>
          </a:bodyPr>
          <a:lstStyle/>
          <a:p>
            <a:pPr fontAlgn="auto">
              <a:lnSpc>
                <a:spcPct val="130000"/>
              </a:lnSpc>
              <a:spcBef>
                <a:spcPts val="0"/>
              </a:spcBef>
              <a:spcAft>
                <a:spcPts val="0"/>
              </a:spcAft>
              <a:defRPr/>
            </a:pPr>
            <a:r>
              <a:rPr lang="en-US" altLang="zh-CN" dirty="0">
                <a:solidFill>
                  <a:srgbClr val="D24726"/>
                </a:solidFill>
                <a:latin typeface="华康俪金黑W8(P)" pitchFamily="34" charset="-122"/>
                <a:ea typeface="华康俪金黑W8(P)" pitchFamily="34" charset="-122"/>
              </a:rPr>
              <a:t>1</a:t>
            </a:r>
            <a:r>
              <a:rPr lang="zh-CN" altLang="en-US" dirty="0">
                <a:solidFill>
                  <a:srgbClr val="D24726"/>
                </a:solidFill>
                <a:latin typeface="华康俪金黑W8(P)" pitchFamily="34" charset="-122"/>
                <a:ea typeface="华康俪金黑W8(P)" pitchFamily="34" charset="-122"/>
              </a:rPr>
              <a:t>）宏观</a:t>
            </a:r>
            <a:r>
              <a:rPr lang="zh-CN" altLang="en-US" dirty="0">
                <a:solidFill>
                  <a:srgbClr val="D24726"/>
                </a:solidFill>
                <a:latin typeface="华康俪金黑W8(P)" pitchFamily="34" charset="-122"/>
                <a:ea typeface="华康俪金黑W8(P)" pitchFamily="34" charset="-122"/>
              </a:rPr>
              <a:t>环境分析→</a:t>
            </a:r>
            <a:r>
              <a:rPr lang="zh-CN" altLang="en-US" dirty="0">
                <a:solidFill>
                  <a:srgbClr val="D24726"/>
                </a:solidFill>
                <a:latin typeface="华康俪金黑W8(P)" pitchFamily="34" charset="-122"/>
                <a:ea typeface="华康俪金黑W8(P)" pitchFamily="34" charset="-122"/>
              </a:rPr>
              <a:t>→ </a:t>
            </a:r>
            <a:r>
              <a:rPr lang="en-US" altLang="zh-CN" dirty="0">
                <a:solidFill>
                  <a:schemeClr val="tx1">
                    <a:lumMod val="65000"/>
                    <a:lumOff val="35000"/>
                  </a:schemeClr>
                </a:solidFill>
                <a:latin typeface="华康俪金黑W8(P)" pitchFamily="34" charset="-122"/>
                <a:ea typeface="华康俪金黑W8(P)" pitchFamily="34" charset="-122"/>
              </a:rPr>
              <a:t>【</a:t>
            </a:r>
            <a:r>
              <a:rPr lang="zh-CN" altLang="en-US" dirty="0">
                <a:solidFill>
                  <a:schemeClr val="tx1">
                    <a:lumMod val="65000"/>
                    <a:lumOff val="35000"/>
                  </a:schemeClr>
                </a:solidFill>
                <a:latin typeface="华康俪金黑W8(P)" pitchFamily="34" charset="-122"/>
                <a:ea typeface="华康俪金黑W8(P)" pitchFamily="34" charset="-122"/>
              </a:rPr>
              <a:t>案例：哈默的生财之道</a:t>
            </a:r>
            <a:r>
              <a:rPr lang="en-US" altLang="zh-CN" dirty="0">
                <a:solidFill>
                  <a:schemeClr val="tx1">
                    <a:lumMod val="65000"/>
                    <a:lumOff val="35000"/>
                  </a:schemeClr>
                </a:solidFill>
                <a:latin typeface="华康俪金黑W8(P)" pitchFamily="34" charset="-122"/>
                <a:ea typeface="华康俪金黑W8(P)" pitchFamily="34" charset="-122"/>
              </a:rPr>
              <a:t>】</a:t>
            </a:r>
            <a:r>
              <a:rPr lang="zh-CN" altLang="en-US" dirty="0">
                <a:solidFill>
                  <a:schemeClr val="tx1">
                    <a:lumMod val="65000"/>
                    <a:lumOff val="35000"/>
                  </a:schemeClr>
                </a:solidFill>
                <a:latin typeface="华康俪金黑W8(P)" pitchFamily="34" charset="-122"/>
                <a:ea typeface="华康俪金黑W8(P)" pitchFamily="34" charset="-122"/>
              </a:rPr>
              <a:t> </a:t>
            </a:r>
            <a:endParaRPr lang="zh-CN" altLang="en-US" dirty="0">
              <a:solidFill>
                <a:schemeClr val="tx1">
                  <a:lumMod val="65000"/>
                  <a:lumOff val="35000"/>
                </a:schemeClr>
              </a:solidFill>
              <a:latin typeface="华康俪金黑W8(P)" pitchFamily="34" charset="-122"/>
              <a:ea typeface="华康俪金黑W8(P)" pitchFamily="34" charset="-122"/>
            </a:endParaRPr>
          </a:p>
        </p:txBody>
      </p:sp>
      <p:sp>
        <p:nvSpPr>
          <p:cNvPr id="8" name="TextBox 6"/>
          <p:cNvSpPr txBox="1">
            <a:spLocks noChangeArrowheads="1"/>
          </p:cNvSpPr>
          <p:nvPr/>
        </p:nvSpPr>
        <p:spPr bwMode="auto">
          <a:xfrm>
            <a:off x="966788" y="2547938"/>
            <a:ext cx="5132387" cy="1692275"/>
          </a:xfrm>
          <a:prstGeom prst="rect">
            <a:avLst/>
          </a:prstGeom>
          <a:noFill/>
          <a:ln w="9525">
            <a:noFill/>
            <a:miter lim="800000"/>
            <a:headEnd/>
            <a:tailEnd/>
          </a:ln>
        </p:spPr>
        <p:txBody>
          <a:bodyPr>
            <a:spAutoFit/>
          </a:bodyPr>
          <a:lstStyle/>
          <a:p>
            <a:pPr>
              <a:lnSpc>
                <a:spcPct val="130000"/>
              </a:lnSpc>
              <a:spcAft>
                <a:spcPts val="600"/>
              </a:spcAft>
            </a:pPr>
            <a:r>
              <a:rPr lang="en-US" altLang="zh-CN" sz="1600">
                <a:solidFill>
                  <a:srgbClr val="5F5E5C"/>
                </a:solidFill>
                <a:latin typeface="微软雅黑"/>
                <a:ea typeface="微软雅黑"/>
                <a:cs typeface="微软雅黑"/>
              </a:rPr>
              <a:t>19</a:t>
            </a:r>
            <a:r>
              <a:rPr lang="zh-CN" altLang="en-US" sz="1600">
                <a:solidFill>
                  <a:srgbClr val="5F5E5C"/>
                </a:solidFill>
                <a:latin typeface="微软雅黑"/>
                <a:ea typeface="微软雅黑"/>
                <a:cs typeface="微软雅黑"/>
              </a:rPr>
              <a:t>世纪中期，美国一些地方的居民开始寻求以法律手段制裁酒徒。这种呼声渐渐得到了全国范围的呼应，特别是以维护传统家庭为己任的妇女。</a:t>
            </a:r>
            <a:r>
              <a:rPr lang="en-US" altLang="zh-CN" sz="1600">
                <a:solidFill>
                  <a:srgbClr val="5F5E5C"/>
                </a:solidFill>
                <a:latin typeface="微软雅黑"/>
                <a:ea typeface="微软雅黑"/>
                <a:cs typeface="微软雅黑"/>
              </a:rPr>
              <a:t>1919</a:t>
            </a:r>
            <a:r>
              <a:rPr lang="zh-CN" altLang="en-US" sz="1600">
                <a:solidFill>
                  <a:srgbClr val="5F5E5C"/>
                </a:solidFill>
                <a:latin typeface="微软雅黑"/>
                <a:ea typeface="微软雅黑"/>
                <a:cs typeface="微软雅黑"/>
              </a:rPr>
              <a:t>年美国国会通过宪法第</a:t>
            </a:r>
            <a:r>
              <a:rPr lang="en-US" altLang="zh-CN" sz="1600">
                <a:solidFill>
                  <a:srgbClr val="5F5E5C"/>
                </a:solidFill>
                <a:latin typeface="微软雅黑"/>
                <a:ea typeface="微软雅黑"/>
                <a:cs typeface="微软雅黑"/>
              </a:rPr>
              <a:t>18</a:t>
            </a:r>
            <a:r>
              <a:rPr lang="zh-CN" altLang="en-US" sz="1600">
                <a:solidFill>
                  <a:srgbClr val="5F5E5C"/>
                </a:solidFill>
                <a:latin typeface="微软雅黑"/>
                <a:ea typeface="微软雅黑"/>
                <a:cs typeface="微软雅黑"/>
              </a:rPr>
              <a:t>号修正案，也就是</a:t>
            </a:r>
            <a:r>
              <a:rPr lang="en-US" altLang="zh-CN" sz="1600">
                <a:solidFill>
                  <a:srgbClr val="5F5E5C"/>
                </a:solidFill>
                <a:latin typeface="微软雅黑"/>
                <a:ea typeface="微软雅黑"/>
                <a:cs typeface="微软雅黑"/>
              </a:rPr>
              <a:t>《</a:t>
            </a:r>
            <a:r>
              <a:rPr lang="zh-CN" altLang="en-US" sz="1600">
                <a:solidFill>
                  <a:srgbClr val="5F5E5C"/>
                </a:solidFill>
                <a:latin typeface="微软雅黑"/>
                <a:ea typeface="微软雅黑"/>
                <a:cs typeface="微软雅黑"/>
              </a:rPr>
              <a:t>全国禁酒令</a:t>
            </a:r>
            <a:r>
              <a:rPr lang="en-US" altLang="zh-CN" sz="1600">
                <a:solidFill>
                  <a:srgbClr val="5F5E5C"/>
                </a:solidFill>
                <a:latin typeface="微软雅黑"/>
                <a:ea typeface="微软雅黑"/>
                <a:cs typeface="微软雅黑"/>
              </a:rPr>
              <a:t>》</a:t>
            </a:r>
            <a:r>
              <a:rPr lang="zh-CN" altLang="en-US" sz="1600">
                <a:solidFill>
                  <a:srgbClr val="5F5E5C"/>
                </a:solidFill>
                <a:latin typeface="微软雅黑"/>
                <a:ea typeface="微软雅黑"/>
                <a:cs typeface="微软雅黑"/>
              </a:rPr>
              <a:t>，规定自次年起正式生效。</a:t>
            </a:r>
            <a:endParaRPr lang="zh-CN" altLang="zh-CN" sz="1600">
              <a:solidFill>
                <a:srgbClr val="FFC000"/>
              </a:solidFill>
              <a:latin typeface="微软雅黑"/>
              <a:ea typeface="微软雅黑"/>
              <a:cs typeface="微软雅黑"/>
            </a:endParaRPr>
          </a:p>
        </p:txBody>
      </p:sp>
      <p:sp>
        <p:nvSpPr>
          <p:cNvPr id="9" name="TextBox 15"/>
          <p:cNvSpPr txBox="1">
            <a:spLocks noChangeArrowheads="1"/>
          </p:cNvSpPr>
          <p:nvPr/>
        </p:nvSpPr>
        <p:spPr bwMode="auto">
          <a:xfrm>
            <a:off x="966788" y="4708525"/>
            <a:ext cx="5132387" cy="1371600"/>
          </a:xfrm>
          <a:prstGeom prst="rect">
            <a:avLst/>
          </a:prstGeom>
          <a:noFill/>
          <a:ln w="9525">
            <a:noFill/>
            <a:miter lim="800000"/>
            <a:headEnd/>
            <a:tailEnd/>
          </a:ln>
        </p:spPr>
        <p:txBody>
          <a:bodyPr>
            <a:spAutoFit/>
          </a:bodyPr>
          <a:lstStyle/>
          <a:p>
            <a:pPr>
              <a:lnSpc>
                <a:spcPct val="130000"/>
              </a:lnSpc>
            </a:pPr>
            <a:r>
              <a:rPr lang="zh-CN" altLang="en-US" sz="1600">
                <a:solidFill>
                  <a:srgbClr val="5F5E5C"/>
                </a:solidFill>
                <a:latin typeface="微软雅黑"/>
                <a:ea typeface="微软雅黑"/>
                <a:cs typeface="微软雅黑"/>
              </a:rPr>
              <a:t>美国大组织家哈默</a:t>
            </a:r>
            <a:r>
              <a:rPr lang="en-US" altLang="zh-CN" sz="1600">
                <a:solidFill>
                  <a:srgbClr val="5F5E5C"/>
                </a:solidFill>
                <a:latin typeface="微软雅黑"/>
                <a:ea typeface="微软雅黑"/>
                <a:cs typeface="微软雅黑"/>
              </a:rPr>
              <a:t>1931</a:t>
            </a:r>
            <a:r>
              <a:rPr lang="zh-CN" altLang="en-US" sz="1600">
                <a:solidFill>
                  <a:srgbClr val="5F5E5C"/>
                </a:solidFill>
                <a:latin typeface="微软雅黑"/>
                <a:ea typeface="微软雅黑"/>
                <a:cs typeface="微软雅黑"/>
              </a:rPr>
              <a:t>年从苏联到美国时，正是富克兰林</a:t>
            </a:r>
            <a:r>
              <a:rPr lang="en-US" altLang="zh-CN" sz="1600">
                <a:solidFill>
                  <a:srgbClr val="5F5E5C"/>
                </a:solidFill>
                <a:latin typeface="微软雅黑"/>
                <a:ea typeface="微软雅黑"/>
                <a:cs typeface="微软雅黑"/>
              </a:rPr>
              <a:t>•</a:t>
            </a:r>
            <a:r>
              <a:rPr lang="zh-CN" altLang="en-US" sz="1600">
                <a:solidFill>
                  <a:srgbClr val="5F5E5C"/>
                </a:solidFill>
                <a:latin typeface="微软雅黑"/>
                <a:ea typeface="微软雅黑"/>
                <a:cs typeface="微软雅黑"/>
              </a:rPr>
              <a:t>罗斯福竞选总统的时候。哈默研究了当时美国的国内形势，分析结果认定罗斯福会掌握美国政权，而罗斯福曾经在竞选纲领中提过要废除</a:t>
            </a:r>
            <a:r>
              <a:rPr lang="en-US" altLang="zh-CN" sz="1600">
                <a:solidFill>
                  <a:srgbClr val="5F5E5C"/>
                </a:solidFill>
                <a:latin typeface="微软雅黑"/>
                <a:ea typeface="微软雅黑"/>
                <a:cs typeface="微软雅黑"/>
              </a:rPr>
              <a:t>《</a:t>
            </a:r>
            <a:r>
              <a:rPr lang="zh-CN" altLang="en-US" sz="1600">
                <a:solidFill>
                  <a:srgbClr val="5F5E5C"/>
                </a:solidFill>
                <a:latin typeface="微软雅黑"/>
                <a:ea typeface="微软雅黑"/>
                <a:cs typeface="微软雅黑"/>
              </a:rPr>
              <a:t>全国禁酒令</a:t>
            </a:r>
            <a:r>
              <a:rPr lang="en-US" altLang="zh-CN" sz="1600">
                <a:solidFill>
                  <a:srgbClr val="5F5E5C"/>
                </a:solidFill>
                <a:latin typeface="微软雅黑"/>
                <a:ea typeface="微软雅黑"/>
                <a:cs typeface="微软雅黑"/>
              </a:rPr>
              <a:t>》</a:t>
            </a:r>
            <a:r>
              <a:rPr lang="zh-CN" altLang="en-US" sz="1600">
                <a:solidFill>
                  <a:srgbClr val="5F5E5C"/>
                </a:solidFill>
                <a:latin typeface="微软雅黑"/>
                <a:ea typeface="微软雅黑"/>
                <a:cs typeface="微软雅黑"/>
              </a:rPr>
              <a:t>。</a:t>
            </a:r>
            <a:endParaRPr lang="zh-CN" altLang="zh-CN" sz="1600" b="1">
              <a:solidFill>
                <a:srgbClr val="E67819"/>
              </a:solidFill>
              <a:latin typeface="微软雅黑"/>
              <a:ea typeface="微软雅黑"/>
              <a:cs typeface="微软雅黑"/>
            </a:endParaRPr>
          </a:p>
        </p:txBody>
      </p:sp>
      <p:sp>
        <p:nvSpPr>
          <p:cNvPr id="10" name="TextBox 6"/>
          <p:cNvSpPr txBox="1">
            <a:spLocks noChangeArrowheads="1"/>
          </p:cNvSpPr>
          <p:nvPr/>
        </p:nvSpPr>
        <p:spPr bwMode="auto">
          <a:xfrm>
            <a:off x="6459538" y="4738688"/>
            <a:ext cx="5492750" cy="1341437"/>
          </a:xfrm>
          <a:prstGeom prst="rect">
            <a:avLst/>
          </a:prstGeom>
          <a:noFill/>
          <a:ln w="9525">
            <a:noFill/>
            <a:miter lim="800000"/>
            <a:headEnd/>
            <a:tailEnd/>
          </a:ln>
        </p:spPr>
        <p:txBody>
          <a:bodyPr>
            <a:spAutoFit/>
          </a:bodyPr>
          <a:lstStyle/>
          <a:p>
            <a:pPr>
              <a:lnSpc>
                <a:spcPct val="130000"/>
              </a:lnSpc>
            </a:pPr>
            <a:r>
              <a:rPr lang="zh-CN" altLang="en-US" sz="1600">
                <a:solidFill>
                  <a:srgbClr val="5F5E5C"/>
                </a:solidFill>
                <a:latin typeface="微软雅黑"/>
                <a:ea typeface="微软雅黑"/>
                <a:cs typeface="微软雅黑"/>
              </a:rPr>
              <a:t>当哈默的酒桶从生产线上滚滚而出的时候，正好是罗斯福出掌总统大权和废除禁酒令的时候，人们对啤酒和威士忌酒的需求急剧上升，各酒厂生产量也随之直线上升。哈默的酒桶成为抢手货，获得了可观的盈利。</a:t>
            </a:r>
            <a:endParaRPr lang="zh-CN" altLang="zh-CN" sz="1600" b="1">
              <a:solidFill>
                <a:srgbClr val="E67819"/>
              </a:solidFill>
              <a:latin typeface="微软雅黑"/>
              <a:ea typeface="微软雅黑"/>
              <a:cs typeface="微软雅黑"/>
            </a:endParaRPr>
          </a:p>
        </p:txBody>
      </p:sp>
      <p:sp>
        <p:nvSpPr>
          <p:cNvPr id="12" name="TextBox 6"/>
          <p:cNvSpPr txBox="1">
            <a:spLocks noChangeArrowheads="1"/>
          </p:cNvSpPr>
          <p:nvPr/>
        </p:nvSpPr>
        <p:spPr bwMode="auto">
          <a:xfrm>
            <a:off x="6459538" y="2547938"/>
            <a:ext cx="5492750" cy="2012950"/>
          </a:xfrm>
          <a:prstGeom prst="rect">
            <a:avLst/>
          </a:prstGeom>
          <a:noFill/>
          <a:ln w="9525">
            <a:noFill/>
            <a:miter lim="800000"/>
            <a:headEnd/>
            <a:tailEnd/>
          </a:ln>
        </p:spPr>
        <p:txBody>
          <a:bodyPr>
            <a:spAutoFit/>
          </a:bodyPr>
          <a:lstStyle/>
          <a:p>
            <a:pPr>
              <a:lnSpc>
                <a:spcPct val="130000"/>
              </a:lnSpc>
              <a:spcAft>
                <a:spcPts val="600"/>
              </a:spcAft>
            </a:pPr>
            <a:r>
              <a:rPr lang="zh-CN" altLang="en-US" sz="1600">
                <a:solidFill>
                  <a:srgbClr val="5F5E5C"/>
                </a:solidFill>
                <a:latin typeface="微软雅黑"/>
                <a:ea typeface="微软雅黑"/>
                <a:cs typeface="微软雅黑"/>
              </a:rPr>
              <a:t>哈默认为，一旦罗斯福新政得势，</a:t>
            </a:r>
            <a:r>
              <a:rPr lang="en-US" altLang="zh-CN" sz="1600">
                <a:solidFill>
                  <a:srgbClr val="5F5E5C"/>
                </a:solidFill>
                <a:latin typeface="微软雅黑"/>
                <a:ea typeface="微软雅黑"/>
                <a:cs typeface="微软雅黑"/>
              </a:rPr>
              <a:t>1920</a:t>
            </a:r>
            <a:r>
              <a:rPr lang="zh-CN" altLang="en-US" sz="1600">
                <a:solidFill>
                  <a:srgbClr val="5F5E5C"/>
                </a:solidFill>
                <a:latin typeface="微软雅黑"/>
                <a:ea typeface="微软雅黑"/>
                <a:cs typeface="微软雅黑"/>
              </a:rPr>
              <a:t>年公布的禁酒令就会废除，为了解决全国对啤酒和威士忌的需求，那时市场将需求空前数量的酒桶。哈默在苏联住了多年，十分清楚苏联人有制作酒桶用的白橡木可供出口。于是，他毅然决定向苏联订购木板，并在纽约码头附近设立一间临时性的酒桶加工厂，后来又在新泽西州建造了一个现代化的哈默酒桶厂。</a:t>
            </a:r>
            <a:endParaRPr lang="zh-CN" altLang="zh-CN" sz="1600">
              <a:solidFill>
                <a:srgbClr val="FFC000"/>
              </a:solidFill>
              <a:latin typeface="微软雅黑"/>
              <a:ea typeface="微软雅黑"/>
              <a:cs typeface="微软雅黑"/>
            </a:endParaRPr>
          </a:p>
        </p:txBody>
      </p:sp>
      <p:sp>
        <p:nvSpPr>
          <p:cNvPr id="13" name="矩形 12"/>
          <p:cNvSpPr/>
          <p:nvPr/>
        </p:nvSpPr>
        <p:spPr>
          <a:xfrm>
            <a:off x="6238875" y="2636838"/>
            <a:ext cx="107950" cy="3455987"/>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D24726"/>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decel="10000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1+#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par>
                                <p:cTn id="14" presetID="2" presetClass="entr" presetSubtype="8" decel="10000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0-#ppt_w/2"/>
                                          </p:val>
                                        </p:tav>
                                        <p:tav tm="100000">
                                          <p:val>
                                            <p:strVal val="#ppt_x"/>
                                          </p:val>
                                        </p:tav>
                                      </p:tavLst>
                                    </p:anim>
                                    <p:anim calcmode="lin" valueType="num">
                                      <p:cBhvr additive="base">
                                        <p:cTn id="17" dur="500" fill="hold"/>
                                        <p:tgtEl>
                                          <p:spTgt spid="12"/>
                                        </p:tgtEl>
                                        <p:attrNameLst>
                                          <p:attrName>ppt_y</p:attrName>
                                        </p:attrNameLst>
                                      </p:cBhvr>
                                      <p:tavLst>
                                        <p:tav tm="0">
                                          <p:val>
                                            <p:strVal val="#ppt_y"/>
                                          </p:val>
                                        </p:tav>
                                        <p:tav tm="100000">
                                          <p:val>
                                            <p:strVal val="#ppt_y"/>
                                          </p:val>
                                        </p:tav>
                                      </p:tavLst>
                                    </p:anim>
                                  </p:childTnLst>
                                </p:cTn>
                              </p:par>
                              <p:par>
                                <p:cTn id="18" presetID="2" presetClass="entr" presetSubtype="2" decel="10000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1+#ppt_w/2"/>
                                          </p:val>
                                        </p:tav>
                                        <p:tav tm="100000">
                                          <p:val>
                                            <p:strVal val="#ppt_x"/>
                                          </p:val>
                                        </p:tav>
                                      </p:tavLst>
                                    </p:anim>
                                    <p:anim calcmode="lin" valueType="num">
                                      <p:cBhvr additive="base">
                                        <p:cTn id="21" dur="500" fill="hold"/>
                                        <p:tgtEl>
                                          <p:spTgt spid="9"/>
                                        </p:tgtEl>
                                        <p:attrNameLst>
                                          <p:attrName>ppt_y</p:attrName>
                                        </p:attrNameLst>
                                      </p:cBhvr>
                                      <p:tavLst>
                                        <p:tav tm="0">
                                          <p:val>
                                            <p:strVal val="#ppt_y"/>
                                          </p:val>
                                        </p:tav>
                                        <p:tav tm="100000">
                                          <p:val>
                                            <p:strVal val="#ppt_y"/>
                                          </p:val>
                                        </p:tav>
                                      </p:tavLst>
                                    </p:anim>
                                  </p:childTnLst>
                                </p:cTn>
                              </p:par>
                              <p:par>
                                <p:cTn id="22" presetID="2" presetClass="entr" presetSubtype="8" decel="10000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0-#ppt_w/2"/>
                                          </p:val>
                                        </p:tav>
                                        <p:tav tm="100000">
                                          <p:val>
                                            <p:strVal val="#ppt_x"/>
                                          </p:val>
                                        </p:tav>
                                      </p:tavLst>
                                    </p:anim>
                                    <p:anim calcmode="lin" valueType="num">
                                      <p:cBhvr additive="base">
                                        <p:cTn id="25"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10"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Box 6"/>
          <p:cNvSpPr txBox="1">
            <a:spLocks noChangeArrowheads="1"/>
          </p:cNvSpPr>
          <p:nvPr/>
        </p:nvSpPr>
        <p:spPr bwMode="auto">
          <a:xfrm>
            <a:off x="2354263" y="1125538"/>
            <a:ext cx="5473700" cy="450850"/>
          </a:xfrm>
          <a:prstGeom prst="rect">
            <a:avLst/>
          </a:prstGeom>
          <a:noFill/>
          <a:ln w="9525">
            <a:noFill/>
            <a:miter lim="800000"/>
            <a:headEnd/>
            <a:tailEnd/>
          </a:ln>
        </p:spPr>
        <p:txBody>
          <a:bodyPr>
            <a:spAutoFit/>
          </a:bodyPr>
          <a:lstStyle/>
          <a:p>
            <a:pPr>
              <a:lnSpc>
                <a:spcPct val="130000"/>
              </a:lnSpc>
            </a:pPr>
            <a:r>
              <a:rPr lang="en-US" altLang="zh-CN" b="1">
                <a:solidFill>
                  <a:srgbClr val="5F5E5C"/>
                </a:solidFill>
                <a:latin typeface="微软雅黑"/>
                <a:ea typeface="微软雅黑"/>
                <a:cs typeface="微软雅黑"/>
              </a:rPr>
              <a:t>3.1.1 </a:t>
            </a:r>
            <a:r>
              <a:rPr lang="zh-CN" altLang="en-US" b="1">
                <a:solidFill>
                  <a:srgbClr val="5F5E5C"/>
                </a:solidFill>
                <a:latin typeface="微软雅黑"/>
                <a:ea typeface="微软雅黑"/>
                <a:cs typeface="微软雅黑"/>
              </a:rPr>
              <a:t>外部环境分析（宏观环境、微观环境）</a:t>
            </a:r>
            <a:endParaRPr lang="zh-CN" altLang="zh-CN" b="1">
              <a:solidFill>
                <a:srgbClr val="5F5E5C"/>
              </a:solidFill>
              <a:latin typeface="微软雅黑"/>
              <a:ea typeface="微软雅黑"/>
              <a:cs typeface="微软雅黑"/>
            </a:endParaRPr>
          </a:p>
        </p:txBody>
      </p:sp>
      <p:sp>
        <p:nvSpPr>
          <p:cNvPr id="3" name="矩形 2"/>
          <p:cNvSpPr>
            <a:spLocks noChangeArrowheads="1"/>
          </p:cNvSpPr>
          <p:nvPr/>
        </p:nvSpPr>
        <p:spPr bwMode="auto">
          <a:xfrm>
            <a:off x="2354263" y="1536700"/>
            <a:ext cx="5473700" cy="401638"/>
          </a:xfrm>
          <a:prstGeom prst="rect">
            <a:avLst/>
          </a:prstGeom>
          <a:noFill/>
          <a:ln w="9525">
            <a:noFill/>
            <a:miter lim="800000"/>
            <a:headEnd/>
            <a:tailEnd/>
          </a:ln>
        </p:spPr>
        <p:txBody>
          <a:bodyPr>
            <a:spAutoFit/>
          </a:bodyPr>
          <a:lstStyle/>
          <a:p>
            <a:pPr>
              <a:lnSpc>
                <a:spcPct val="130000"/>
              </a:lnSpc>
            </a:pPr>
            <a:r>
              <a:rPr lang="en-US" altLang="zh-CN">
                <a:solidFill>
                  <a:srgbClr val="D24726"/>
                </a:solidFill>
                <a:latin typeface="华康俪金黑W8(P)"/>
                <a:ea typeface="华康俪金黑W8(P)"/>
                <a:cs typeface="华康俪金黑W8(P)"/>
              </a:rPr>
              <a:t>2</a:t>
            </a:r>
            <a:r>
              <a:rPr lang="zh-CN" altLang="en-US">
                <a:solidFill>
                  <a:srgbClr val="D24726"/>
                </a:solidFill>
                <a:latin typeface="华康俪金黑W8(P)"/>
                <a:ea typeface="华康俪金黑W8(P)"/>
                <a:cs typeface="华康俪金黑W8(P)"/>
              </a:rPr>
              <a:t>）微观环境分析 </a:t>
            </a:r>
          </a:p>
        </p:txBody>
      </p:sp>
      <p:sp>
        <p:nvSpPr>
          <p:cNvPr id="4" name="TextBox 6"/>
          <p:cNvSpPr txBox="1">
            <a:spLocks noChangeArrowheads="1"/>
          </p:cNvSpPr>
          <p:nvPr/>
        </p:nvSpPr>
        <p:spPr bwMode="auto">
          <a:xfrm>
            <a:off x="966788" y="2190750"/>
            <a:ext cx="10985500" cy="733425"/>
          </a:xfrm>
          <a:prstGeom prst="rect">
            <a:avLst/>
          </a:prstGeom>
          <a:noFill/>
          <a:ln w="9525">
            <a:noFill/>
            <a:miter lim="800000"/>
            <a:headEnd/>
            <a:tailEnd/>
          </a:ln>
        </p:spPr>
        <p:txBody>
          <a:bodyPr>
            <a:spAutoFit/>
          </a:bodyPr>
          <a:lstStyle/>
          <a:p>
            <a:pPr>
              <a:lnSpc>
                <a:spcPct val="130000"/>
              </a:lnSpc>
              <a:spcAft>
                <a:spcPts val="600"/>
              </a:spcAft>
            </a:pPr>
            <a:r>
              <a:rPr lang="zh-CN" altLang="en-US" sz="1600">
                <a:solidFill>
                  <a:srgbClr val="5F5E5C"/>
                </a:solidFill>
                <a:latin typeface="微软雅黑"/>
                <a:ea typeface="微软雅黑"/>
                <a:cs typeface="微软雅黑"/>
              </a:rPr>
              <a:t>微观环境分析即是对行业</a:t>
            </a:r>
            <a:r>
              <a:rPr lang="en-US" altLang="zh-CN" sz="1600">
                <a:solidFill>
                  <a:srgbClr val="5F5E5C"/>
                </a:solidFill>
                <a:latin typeface="微软雅黑"/>
                <a:ea typeface="微软雅黑"/>
                <a:cs typeface="微软雅黑"/>
              </a:rPr>
              <a:t>/</a:t>
            </a:r>
            <a:r>
              <a:rPr lang="zh-CN" altLang="en-US" sz="1600">
                <a:solidFill>
                  <a:srgbClr val="5F5E5C"/>
                </a:solidFill>
                <a:latin typeface="微软雅黑"/>
                <a:ea typeface="微软雅黑"/>
                <a:cs typeface="微软雅黑"/>
              </a:rPr>
              <a:t>产业及竞争环境分析的分析。主要是分析行业竞争结构的五种因素的变化，分析出产业的盈利性和产业的吸引力，在此基础上确认企业所面临的直接竞争机会与威胁。采用的工具是：</a:t>
            </a:r>
            <a:r>
              <a:rPr lang="zh-CN" altLang="en-US" sz="1600" b="1">
                <a:solidFill>
                  <a:srgbClr val="5F5E5C"/>
                </a:solidFill>
                <a:latin typeface="微软雅黑"/>
                <a:ea typeface="微软雅黑"/>
                <a:cs typeface="微软雅黑"/>
              </a:rPr>
              <a:t>波特的“五种力量模型”</a:t>
            </a:r>
            <a:r>
              <a:rPr lang="zh-CN" altLang="en-US" sz="1600">
                <a:solidFill>
                  <a:srgbClr val="5F5E5C"/>
                </a:solidFill>
                <a:latin typeface="微软雅黑"/>
                <a:ea typeface="微软雅黑"/>
                <a:cs typeface="微软雅黑"/>
              </a:rPr>
              <a:t>。</a:t>
            </a:r>
            <a:endParaRPr lang="zh-CN" altLang="zh-CN" sz="1600">
              <a:solidFill>
                <a:srgbClr val="FFC000"/>
              </a:solidFill>
              <a:latin typeface="微软雅黑"/>
              <a:ea typeface="微软雅黑"/>
              <a:cs typeface="微软雅黑"/>
            </a:endParaRPr>
          </a:p>
        </p:txBody>
      </p:sp>
      <p:grpSp>
        <p:nvGrpSpPr>
          <p:cNvPr id="23" name="组合 22"/>
          <p:cNvGrpSpPr>
            <a:grpSpLocks/>
          </p:cNvGrpSpPr>
          <p:nvPr/>
        </p:nvGrpSpPr>
        <p:grpSpPr bwMode="auto">
          <a:xfrm>
            <a:off x="1116013" y="3741738"/>
            <a:ext cx="7431087" cy="2640012"/>
            <a:chOff x="554559" y="3429000"/>
            <a:chExt cx="7431630" cy="2640272"/>
          </a:xfrm>
        </p:grpSpPr>
        <p:sp>
          <p:nvSpPr>
            <p:cNvPr id="8" name="圆角矩形 7"/>
            <p:cNvSpPr/>
            <p:nvPr/>
          </p:nvSpPr>
          <p:spPr>
            <a:xfrm>
              <a:off x="2715304" y="3429000"/>
              <a:ext cx="3110140" cy="576319"/>
            </a:xfrm>
            <a:prstGeom prst="roundRect">
              <a:avLst>
                <a:gd name="adj" fmla="val 11283"/>
              </a:avLst>
            </a:prstGeom>
            <a:solidFill>
              <a:srgbClr val="D2472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400" dirty="0">
                  <a:latin typeface="微软雅黑" pitchFamily="34" charset="-122"/>
                  <a:ea typeface="微软雅黑" pitchFamily="34" charset="-122"/>
                </a:rPr>
                <a:t>新进入者威胁</a:t>
              </a:r>
            </a:p>
          </p:txBody>
        </p:sp>
        <p:sp>
          <p:nvSpPr>
            <p:cNvPr id="9" name="圆角矩形 8"/>
            <p:cNvSpPr/>
            <p:nvPr/>
          </p:nvSpPr>
          <p:spPr>
            <a:xfrm>
              <a:off x="2715304" y="4460977"/>
              <a:ext cx="3110140" cy="576319"/>
            </a:xfrm>
            <a:prstGeom prst="roundRect">
              <a:avLst>
                <a:gd name="adj" fmla="val 9415"/>
              </a:avLst>
            </a:prstGeom>
            <a:solidFill>
              <a:srgbClr val="D2472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400" dirty="0">
                  <a:latin typeface="微软雅黑" pitchFamily="34" charset="-122"/>
                  <a:ea typeface="微软雅黑" pitchFamily="34" charset="-122"/>
                </a:rPr>
                <a:t>现有同行间竞争</a:t>
              </a:r>
            </a:p>
          </p:txBody>
        </p:sp>
        <p:sp>
          <p:nvSpPr>
            <p:cNvPr id="11" name="圆角矩形 10"/>
            <p:cNvSpPr/>
            <p:nvPr/>
          </p:nvSpPr>
          <p:spPr>
            <a:xfrm>
              <a:off x="2715304" y="5492953"/>
              <a:ext cx="3110140" cy="576319"/>
            </a:xfrm>
            <a:prstGeom prst="roundRect">
              <a:avLst>
                <a:gd name="adj" fmla="val 9415"/>
              </a:avLst>
            </a:prstGeom>
            <a:solidFill>
              <a:srgbClr val="D2472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400" dirty="0">
                  <a:latin typeface="微软雅黑" pitchFamily="34" charset="-122"/>
                  <a:ea typeface="微软雅黑" pitchFamily="34" charset="-122"/>
                </a:rPr>
                <a:t>替代品威胁</a:t>
              </a:r>
            </a:p>
          </p:txBody>
        </p:sp>
        <p:sp>
          <p:nvSpPr>
            <p:cNvPr id="12" name="圆角矩形 11"/>
            <p:cNvSpPr/>
            <p:nvPr/>
          </p:nvSpPr>
          <p:spPr>
            <a:xfrm>
              <a:off x="554559" y="4245055"/>
              <a:ext cx="1728913" cy="1008161"/>
            </a:xfrm>
            <a:prstGeom prst="roundRect">
              <a:avLst>
                <a:gd name="adj" fmla="val 4305"/>
              </a:avLst>
            </a:prstGeom>
            <a:solidFill>
              <a:srgbClr val="D2472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400" dirty="0">
                  <a:latin typeface="微软雅黑" pitchFamily="34" charset="-122"/>
                  <a:ea typeface="微软雅黑" pitchFamily="34" charset="-122"/>
                </a:rPr>
                <a:t>供应商谈判能力</a:t>
              </a:r>
            </a:p>
          </p:txBody>
        </p:sp>
        <p:sp>
          <p:nvSpPr>
            <p:cNvPr id="13" name="圆角矩形 12"/>
            <p:cNvSpPr/>
            <p:nvPr/>
          </p:nvSpPr>
          <p:spPr>
            <a:xfrm>
              <a:off x="6257276" y="4245055"/>
              <a:ext cx="1728913" cy="1008161"/>
            </a:xfrm>
            <a:prstGeom prst="roundRect">
              <a:avLst>
                <a:gd name="adj" fmla="val 6860"/>
              </a:avLst>
            </a:prstGeom>
            <a:solidFill>
              <a:srgbClr val="D2472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400" dirty="0">
                  <a:latin typeface="微软雅黑" pitchFamily="34" charset="-122"/>
                  <a:ea typeface="微软雅黑" pitchFamily="34" charset="-122"/>
                </a:rPr>
                <a:t>客户砍价能力</a:t>
              </a:r>
            </a:p>
          </p:txBody>
        </p:sp>
        <p:cxnSp>
          <p:nvCxnSpPr>
            <p:cNvPr id="14" name="直接箭头连接符 13"/>
            <p:cNvCxnSpPr>
              <a:stCxn id="8" idx="2"/>
              <a:endCxn id="9" idx="0"/>
            </p:cNvCxnSpPr>
            <p:nvPr/>
          </p:nvCxnSpPr>
          <p:spPr>
            <a:xfrm>
              <a:off x="4271168" y="4005319"/>
              <a:ext cx="0" cy="455658"/>
            </a:xfrm>
            <a:prstGeom prst="straightConnector1">
              <a:avLst/>
            </a:prstGeom>
            <a:ln w="28575">
              <a:solidFill>
                <a:srgbClr val="D24726"/>
              </a:solidFill>
              <a:tailEnd type="arrow"/>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a:stCxn id="12" idx="3"/>
              <a:endCxn id="9" idx="1"/>
            </p:cNvCxnSpPr>
            <p:nvPr/>
          </p:nvCxnSpPr>
          <p:spPr>
            <a:xfrm>
              <a:off x="2283472" y="4749930"/>
              <a:ext cx="431832" cy="0"/>
            </a:xfrm>
            <a:prstGeom prst="straightConnector1">
              <a:avLst/>
            </a:prstGeom>
            <a:ln w="28575">
              <a:solidFill>
                <a:srgbClr val="D24726"/>
              </a:solidFill>
              <a:tailEnd type="arrow"/>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a:stCxn id="11" idx="0"/>
              <a:endCxn id="9" idx="2"/>
            </p:cNvCxnSpPr>
            <p:nvPr/>
          </p:nvCxnSpPr>
          <p:spPr>
            <a:xfrm flipV="1">
              <a:off x="4271168" y="5037295"/>
              <a:ext cx="0" cy="455658"/>
            </a:xfrm>
            <a:prstGeom prst="straightConnector1">
              <a:avLst/>
            </a:prstGeom>
            <a:ln w="28575">
              <a:solidFill>
                <a:srgbClr val="D24726"/>
              </a:solidFill>
              <a:tailEnd type="arrow"/>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a:stCxn id="13" idx="1"/>
              <a:endCxn id="9" idx="3"/>
            </p:cNvCxnSpPr>
            <p:nvPr/>
          </p:nvCxnSpPr>
          <p:spPr>
            <a:xfrm flipH="1">
              <a:off x="5825444" y="4749930"/>
              <a:ext cx="431832" cy="0"/>
            </a:xfrm>
            <a:prstGeom prst="straightConnector1">
              <a:avLst/>
            </a:prstGeom>
            <a:ln w="28575">
              <a:solidFill>
                <a:srgbClr val="D24726"/>
              </a:solidFill>
              <a:tailEnd type="arrow"/>
            </a:ln>
          </p:spPr>
          <p:style>
            <a:lnRef idx="1">
              <a:schemeClr val="accent1"/>
            </a:lnRef>
            <a:fillRef idx="0">
              <a:schemeClr val="accent1"/>
            </a:fillRef>
            <a:effectRef idx="0">
              <a:schemeClr val="accent1"/>
            </a:effectRef>
            <a:fontRef idx="minor">
              <a:schemeClr val="tx1"/>
            </a:fontRef>
          </p:style>
        </p:cxnSp>
      </p:grpSp>
      <p:sp>
        <p:nvSpPr>
          <p:cNvPr id="24" name="TextBox 6"/>
          <p:cNvSpPr txBox="1">
            <a:spLocks noChangeArrowheads="1"/>
          </p:cNvSpPr>
          <p:nvPr/>
        </p:nvSpPr>
        <p:spPr bwMode="auto">
          <a:xfrm>
            <a:off x="8763000" y="5432425"/>
            <a:ext cx="3189288" cy="1052513"/>
          </a:xfrm>
          <a:prstGeom prst="rect">
            <a:avLst/>
          </a:prstGeom>
          <a:noFill/>
          <a:ln w="9525">
            <a:noFill/>
            <a:miter lim="800000"/>
            <a:headEnd/>
            <a:tailEnd/>
          </a:ln>
        </p:spPr>
        <p:txBody>
          <a:bodyPr>
            <a:spAutoFit/>
          </a:bodyPr>
          <a:lstStyle/>
          <a:p>
            <a:pPr>
              <a:lnSpc>
                <a:spcPct val="130000"/>
              </a:lnSpc>
            </a:pPr>
            <a:r>
              <a:rPr lang="zh-CN" altLang="en-US" sz="1600">
                <a:solidFill>
                  <a:srgbClr val="5F5E5C"/>
                </a:solidFill>
                <a:latin typeface="微软雅黑"/>
                <a:ea typeface="微软雅黑"/>
                <a:cs typeface="微软雅黑"/>
              </a:rPr>
              <a:t>五种力量模型将大量不同的因素汇集在一个简便的模型中，以此分析一个行业的基本竞争态势。</a:t>
            </a:r>
            <a:endParaRPr lang="zh-CN" altLang="zh-CN" sz="1600" b="1">
              <a:solidFill>
                <a:srgbClr val="E67819"/>
              </a:solidFill>
              <a:latin typeface="微软雅黑"/>
              <a:ea typeface="微软雅黑"/>
              <a:cs typeface="微软雅黑"/>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4" decel="10000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ppt_x"/>
                                          </p:val>
                                        </p:tav>
                                        <p:tav tm="100000">
                                          <p:val>
                                            <p:strVal val="#ppt_x"/>
                                          </p:val>
                                        </p:tav>
                                      </p:tavLst>
                                    </p:anim>
                                    <p:anim calcmode="lin" valueType="num">
                                      <p:cBhvr additive="base">
                                        <p:cTn id="18" dur="500" fill="hold"/>
                                        <p:tgtEl>
                                          <p:spTgt spid="2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2" decel="10000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500" fill="hold"/>
                                        <p:tgtEl>
                                          <p:spTgt spid="24"/>
                                        </p:tgtEl>
                                        <p:attrNameLst>
                                          <p:attrName>ppt_x</p:attrName>
                                        </p:attrNameLst>
                                      </p:cBhvr>
                                      <p:tavLst>
                                        <p:tav tm="0">
                                          <p:val>
                                            <p:strVal val="1+#ppt_w/2"/>
                                          </p:val>
                                        </p:tav>
                                        <p:tav tm="100000">
                                          <p:val>
                                            <p:strVal val="#ppt_x"/>
                                          </p:val>
                                        </p:tav>
                                      </p:tavLst>
                                    </p:anim>
                                    <p:anim calcmode="lin" valueType="num">
                                      <p:cBhvr additive="base">
                                        <p:cTn id="2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Box 6"/>
          <p:cNvSpPr txBox="1">
            <a:spLocks noChangeArrowheads="1"/>
          </p:cNvSpPr>
          <p:nvPr/>
        </p:nvSpPr>
        <p:spPr bwMode="auto">
          <a:xfrm>
            <a:off x="2354263" y="1125538"/>
            <a:ext cx="6337300" cy="450850"/>
          </a:xfrm>
          <a:prstGeom prst="rect">
            <a:avLst/>
          </a:prstGeom>
          <a:noFill/>
          <a:ln w="9525">
            <a:noFill/>
            <a:miter lim="800000"/>
            <a:headEnd/>
            <a:tailEnd/>
          </a:ln>
        </p:spPr>
        <p:txBody>
          <a:bodyPr>
            <a:spAutoFit/>
          </a:bodyPr>
          <a:lstStyle/>
          <a:p>
            <a:pPr>
              <a:lnSpc>
                <a:spcPct val="130000"/>
              </a:lnSpc>
            </a:pPr>
            <a:r>
              <a:rPr lang="en-US" altLang="zh-CN" b="1">
                <a:solidFill>
                  <a:srgbClr val="5F5E5C"/>
                </a:solidFill>
                <a:latin typeface="微软雅黑"/>
                <a:ea typeface="微软雅黑"/>
                <a:cs typeface="微软雅黑"/>
              </a:rPr>
              <a:t>3.1.2 </a:t>
            </a:r>
            <a:r>
              <a:rPr lang="zh-CN" altLang="en-US" b="1">
                <a:solidFill>
                  <a:srgbClr val="5F5E5C"/>
                </a:solidFill>
                <a:latin typeface="微软雅黑"/>
                <a:ea typeface="微软雅黑"/>
                <a:cs typeface="微软雅黑"/>
              </a:rPr>
              <a:t>内部环境分析（企业资源、能力及核心竞争力分析）</a:t>
            </a:r>
            <a:endParaRPr lang="zh-CN" altLang="zh-CN" b="1">
              <a:solidFill>
                <a:srgbClr val="5F5E5C"/>
              </a:solidFill>
              <a:latin typeface="微软雅黑"/>
              <a:ea typeface="微软雅黑"/>
              <a:cs typeface="微软雅黑"/>
            </a:endParaRPr>
          </a:p>
        </p:txBody>
      </p:sp>
      <p:sp>
        <p:nvSpPr>
          <p:cNvPr id="8" name="矩形 7"/>
          <p:cNvSpPr>
            <a:spLocks noChangeArrowheads="1"/>
          </p:cNvSpPr>
          <p:nvPr/>
        </p:nvSpPr>
        <p:spPr bwMode="auto">
          <a:xfrm>
            <a:off x="1166813" y="2565400"/>
            <a:ext cx="4787900" cy="452438"/>
          </a:xfrm>
          <a:prstGeom prst="rect">
            <a:avLst/>
          </a:prstGeom>
          <a:noFill/>
          <a:ln w="9525">
            <a:noFill/>
            <a:miter lim="800000"/>
            <a:headEnd/>
            <a:tailEnd/>
          </a:ln>
        </p:spPr>
        <p:txBody>
          <a:bodyPr>
            <a:spAutoFit/>
          </a:bodyPr>
          <a:lstStyle/>
          <a:p>
            <a:pPr>
              <a:lnSpc>
                <a:spcPct val="130000"/>
              </a:lnSpc>
            </a:pPr>
            <a:r>
              <a:rPr lang="zh-CN" altLang="en-US" b="1">
                <a:solidFill>
                  <a:srgbClr val="5F5E5C"/>
                </a:solidFill>
                <a:latin typeface="微软雅黑"/>
                <a:ea typeface="微软雅黑"/>
                <a:cs typeface="微软雅黑"/>
              </a:rPr>
              <a:t>分析内容及目的：</a:t>
            </a:r>
          </a:p>
        </p:txBody>
      </p:sp>
      <p:sp>
        <p:nvSpPr>
          <p:cNvPr id="9" name="TextBox 6"/>
          <p:cNvSpPr txBox="1">
            <a:spLocks noChangeArrowheads="1"/>
          </p:cNvSpPr>
          <p:nvPr/>
        </p:nvSpPr>
        <p:spPr bwMode="auto">
          <a:xfrm>
            <a:off x="966788" y="3098800"/>
            <a:ext cx="4987925" cy="1692275"/>
          </a:xfrm>
          <a:prstGeom prst="rect">
            <a:avLst/>
          </a:prstGeom>
          <a:noFill/>
          <a:ln w="9525">
            <a:noFill/>
            <a:miter lim="800000"/>
            <a:headEnd/>
            <a:tailEnd/>
          </a:ln>
        </p:spPr>
        <p:txBody>
          <a:bodyPr>
            <a:spAutoFit/>
          </a:bodyPr>
          <a:lstStyle/>
          <a:p>
            <a:pPr>
              <a:lnSpc>
                <a:spcPct val="130000"/>
              </a:lnSpc>
              <a:spcAft>
                <a:spcPts val="600"/>
              </a:spcAft>
            </a:pPr>
            <a:r>
              <a:rPr lang="zh-CN" altLang="en-US" sz="1600">
                <a:solidFill>
                  <a:srgbClr val="5F5E5C"/>
                </a:solidFill>
                <a:latin typeface="微软雅黑"/>
                <a:ea typeface="微软雅黑"/>
                <a:cs typeface="微软雅黑"/>
              </a:rPr>
              <a:t>从与竞争对手的比较中，分析企业的</a:t>
            </a:r>
            <a:r>
              <a:rPr lang="zh-CN" altLang="en-US" sz="1600" b="1">
                <a:solidFill>
                  <a:srgbClr val="D24726"/>
                </a:solidFill>
                <a:latin typeface="微软雅黑"/>
                <a:ea typeface="微软雅黑"/>
                <a:cs typeface="微软雅黑"/>
              </a:rPr>
              <a:t>竞争优势</a:t>
            </a:r>
            <a:r>
              <a:rPr lang="zh-CN" altLang="en-US" sz="1600">
                <a:solidFill>
                  <a:srgbClr val="5F5E5C"/>
                </a:solidFill>
                <a:latin typeface="微软雅黑"/>
                <a:ea typeface="微软雅黑"/>
                <a:cs typeface="微软雅黑"/>
              </a:rPr>
              <a:t>，从竞争优势的价值性、独特性，延展性及其难以模仿和取代性来判断其</a:t>
            </a:r>
            <a:r>
              <a:rPr lang="zh-CN" altLang="en-US" sz="1600" b="1">
                <a:solidFill>
                  <a:srgbClr val="D24726"/>
                </a:solidFill>
                <a:latin typeface="微软雅黑"/>
                <a:ea typeface="微软雅黑"/>
                <a:cs typeface="微软雅黑"/>
              </a:rPr>
              <a:t>核心竞争力</a:t>
            </a:r>
            <a:r>
              <a:rPr lang="zh-CN" altLang="en-US" sz="1600">
                <a:solidFill>
                  <a:srgbClr val="5F5E5C"/>
                </a:solidFill>
                <a:latin typeface="微软雅黑"/>
                <a:ea typeface="微软雅黑"/>
                <a:cs typeface="微软雅黑"/>
              </a:rPr>
              <a:t>，从核心竞争力与行业特点的匹配判断企业是否需要建立</a:t>
            </a:r>
            <a:r>
              <a:rPr lang="zh-CN" altLang="en-US" sz="1600" b="1">
                <a:solidFill>
                  <a:srgbClr val="D24726"/>
                </a:solidFill>
                <a:latin typeface="微软雅黑"/>
                <a:ea typeface="微软雅黑"/>
                <a:cs typeface="微软雅黑"/>
              </a:rPr>
              <a:t>新的核心竞争力或者进入相关行业</a:t>
            </a:r>
            <a:r>
              <a:rPr lang="zh-CN" altLang="en-US" sz="1600">
                <a:solidFill>
                  <a:srgbClr val="5F5E5C"/>
                </a:solidFill>
                <a:latin typeface="微软雅黑"/>
                <a:ea typeface="微软雅黑"/>
                <a:cs typeface="微软雅黑"/>
              </a:rPr>
              <a:t>。</a:t>
            </a:r>
            <a:endParaRPr lang="zh-CN" altLang="zh-CN" sz="1600">
              <a:solidFill>
                <a:srgbClr val="FFC000"/>
              </a:solidFill>
              <a:latin typeface="微软雅黑"/>
              <a:ea typeface="微软雅黑"/>
              <a:cs typeface="微软雅黑"/>
            </a:endParaRPr>
          </a:p>
        </p:txBody>
      </p:sp>
      <p:sp>
        <p:nvSpPr>
          <p:cNvPr id="10" name="矩形 9"/>
          <p:cNvSpPr/>
          <p:nvPr/>
        </p:nvSpPr>
        <p:spPr>
          <a:xfrm>
            <a:off x="1058863" y="2617788"/>
            <a:ext cx="107950" cy="346075"/>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D24726"/>
              </a:solidFill>
            </a:endParaRPr>
          </a:p>
        </p:txBody>
      </p:sp>
      <p:sp>
        <p:nvSpPr>
          <p:cNvPr id="11" name="矩形 10"/>
          <p:cNvSpPr>
            <a:spLocks noChangeArrowheads="1"/>
          </p:cNvSpPr>
          <p:nvPr/>
        </p:nvSpPr>
        <p:spPr bwMode="auto">
          <a:xfrm>
            <a:off x="1166813" y="5011738"/>
            <a:ext cx="4787900" cy="452437"/>
          </a:xfrm>
          <a:prstGeom prst="rect">
            <a:avLst/>
          </a:prstGeom>
          <a:noFill/>
          <a:ln w="9525">
            <a:noFill/>
            <a:miter lim="800000"/>
            <a:headEnd/>
            <a:tailEnd/>
          </a:ln>
        </p:spPr>
        <p:txBody>
          <a:bodyPr>
            <a:spAutoFit/>
          </a:bodyPr>
          <a:lstStyle/>
          <a:p>
            <a:pPr>
              <a:lnSpc>
                <a:spcPct val="130000"/>
              </a:lnSpc>
            </a:pPr>
            <a:r>
              <a:rPr lang="zh-CN" altLang="en-US" b="1">
                <a:solidFill>
                  <a:srgbClr val="5F5E5C"/>
                </a:solidFill>
                <a:latin typeface="微软雅黑"/>
                <a:ea typeface="微软雅黑"/>
                <a:cs typeface="微软雅黑"/>
              </a:rPr>
              <a:t>分析方法：</a:t>
            </a:r>
          </a:p>
        </p:txBody>
      </p:sp>
      <p:sp>
        <p:nvSpPr>
          <p:cNvPr id="12" name="矩形 11"/>
          <p:cNvSpPr/>
          <p:nvPr/>
        </p:nvSpPr>
        <p:spPr>
          <a:xfrm>
            <a:off x="1058863" y="5064125"/>
            <a:ext cx="107950" cy="34766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D24726"/>
              </a:solidFill>
            </a:endParaRPr>
          </a:p>
        </p:txBody>
      </p:sp>
      <p:sp>
        <p:nvSpPr>
          <p:cNvPr id="13" name="TextBox 6"/>
          <p:cNvSpPr txBox="1">
            <a:spLocks noChangeArrowheads="1"/>
          </p:cNvSpPr>
          <p:nvPr/>
        </p:nvSpPr>
        <p:spPr bwMode="auto">
          <a:xfrm>
            <a:off x="966788" y="5608638"/>
            <a:ext cx="4987925" cy="731837"/>
          </a:xfrm>
          <a:prstGeom prst="rect">
            <a:avLst/>
          </a:prstGeom>
          <a:noFill/>
          <a:ln w="9525">
            <a:noFill/>
            <a:miter lim="800000"/>
            <a:headEnd/>
            <a:tailEnd/>
          </a:ln>
        </p:spPr>
        <p:txBody>
          <a:bodyPr>
            <a:spAutoFit/>
          </a:bodyPr>
          <a:lstStyle/>
          <a:p>
            <a:pPr>
              <a:lnSpc>
                <a:spcPct val="130000"/>
              </a:lnSpc>
              <a:spcAft>
                <a:spcPts val="600"/>
              </a:spcAft>
            </a:pPr>
            <a:r>
              <a:rPr lang="zh-CN" altLang="en-US" sz="1600">
                <a:solidFill>
                  <a:srgbClr val="5F5E5C"/>
                </a:solidFill>
                <a:latin typeface="微软雅黑"/>
                <a:ea typeface="微软雅黑"/>
                <a:cs typeface="微软雅黑"/>
              </a:rPr>
              <a:t>主要是根据对企业价值链进行分析，确定哪些资源和能力才能增加价值。</a:t>
            </a:r>
            <a:endParaRPr lang="zh-CN" altLang="zh-CN" sz="1600">
              <a:solidFill>
                <a:srgbClr val="FFC000"/>
              </a:solidFill>
              <a:latin typeface="微软雅黑"/>
              <a:ea typeface="微软雅黑"/>
              <a:cs typeface="微软雅黑"/>
            </a:endParaRPr>
          </a:p>
        </p:txBody>
      </p:sp>
      <p:pic>
        <p:nvPicPr>
          <p:cNvPr id="14" name="图片 13"/>
          <p:cNvPicPr>
            <a:picLocks noChangeAspect="1"/>
          </p:cNvPicPr>
          <p:nvPr/>
        </p:nvPicPr>
        <p:blipFill>
          <a:blip r:embed="rId2"/>
          <a:stretch>
            <a:fillRect/>
          </a:stretch>
        </p:blipFill>
        <p:spPr>
          <a:xfrm>
            <a:off x="6142038" y="2427288"/>
            <a:ext cx="5810250" cy="3810000"/>
          </a:xfrm>
          <a:prstGeom prst="rect">
            <a:avLst/>
          </a:prstGeom>
          <a:noFill/>
          <a:ln w="28575">
            <a:solidFill>
              <a:schemeClr val="bg1"/>
            </a:solidFill>
          </a:ln>
          <a:effectLst>
            <a:outerShdw blurRad="63500" algn="ctr" rotWithShape="0">
              <a:prstClr val="black">
                <a:alpha val="40000"/>
              </a:prstClr>
            </a:outerShdw>
          </a:effec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decel="10000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2" decel="10000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1+#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4" decel="10000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ppt_x"/>
                                          </p:val>
                                        </p:tav>
                                        <p:tav tm="100000">
                                          <p:val>
                                            <p:strVal val="#ppt_x"/>
                                          </p:val>
                                        </p:tav>
                                      </p:tavLst>
                                    </p:anim>
                                    <p:anim calcmode="lin" valueType="num">
                                      <p:cBhvr additive="base">
                                        <p:cTn id="2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Box 6"/>
          <p:cNvSpPr txBox="1">
            <a:spLocks noChangeArrowheads="1"/>
          </p:cNvSpPr>
          <p:nvPr/>
        </p:nvSpPr>
        <p:spPr bwMode="auto">
          <a:xfrm>
            <a:off x="2354263" y="1125538"/>
            <a:ext cx="6337300" cy="450850"/>
          </a:xfrm>
          <a:prstGeom prst="rect">
            <a:avLst/>
          </a:prstGeom>
          <a:noFill/>
          <a:ln w="9525">
            <a:noFill/>
            <a:miter lim="800000"/>
            <a:headEnd/>
            <a:tailEnd/>
          </a:ln>
        </p:spPr>
        <p:txBody>
          <a:bodyPr>
            <a:spAutoFit/>
          </a:bodyPr>
          <a:lstStyle/>
          <a:p>
            <a:pPr>
              <a:lnSpc>
                <a:spcPct val="130000"/>
              </a:lnSpc>
            </a:pPr>
            <a:r>
              <a:rPr lang="en-US" altLang="zh-CN" b="1">
                <a:solidFill>
                  <a:srgbClr val="5F5E5C"/>
                </a:solidFill>
                <a:latin typeface="微软雅黑"/>
                <a:ea typeface="微软雅黑"/>
                <a:cs typeface="微软雅黑"/>
              </a:rPr>
              <a:t>3.1.2 </a:t>
            </a:r>
            <a:r>
              <a:rPr lang="zh-CN" altLang="en-US" b="1">
                <a:solidFill>
                  <a:srgbClr val="5F5E5C"/>
                </a:solidFill>
                <a:latin typeface="微软雅黑"/>
                <a:ea typeface="微软雅黑"/>
                <a:cs typeface="微软雅黑"/>
              </a:rPr>
              <a:t>内部环境分析（企业资源、能力及核心竞争力分析）</a:t>
            </a:r>
            <a:endParaRPr lang="zh-CN" altLang="zh-CN" b="1">
              <a:solidFill>
                <a:srgbClr val="5F5E5C"/>
              </a:solidFill>
              <a:latin typeface="微软雅黑"/>
              <a:ea typeface="微软雅黑"/>
              <a:cs typeface="微软雅黑"/>
            </a:endParaRPr>
          </a:p>
        </p:txBody>
      </p:sp>
      <p:sp>
        <p:nvSpPr>
          <p:cNvPr id="15" name="矩形 14"/>
          <p:cNvSpPr/>
          <p:nvPr/>
        </p:nvSpPr>
        <p:spPr>
          <a:xfrm>
            <a:off x="2354263" y="1536700"/>
            <a:ext cx="2520950" cy="452438"/>
          </a:xfrm>
          <a:prstGeom prst="rect">
            <a:avLst/>
          </a:prstGeom>
        </p:spPr>
        <p:txBody>
          <a:bodyPr>
            <a:spAutoFit/>
          </a:bodyPr>
          <a:lstStyle/>
          <a:p>
            <a:pPr fontAlgn="auto">
              <a:lnSpc>
                <a:spcPct val="130000"/>
              </a:lnSpc>
              <a:spcBef>
                <a:spcPts val="0"/>
              </a:spcBef>
              <a:spcAft>
                <a:spcPts val="0"/>
              </a:spcAft>
              <a:defRPr/>
            </a:pPr>
            <a:r>
              <a:rPr lang="en-US" altLang="zh-CN" dirty="0">
                <a:solidFill>
                  <a:srgbClr val="D24726"/>
                </a:solidFill>
                <a:latin typeface="华康俪金黑W8(P)" pitchFamily="34" charset="-122"/>
                <a:ea typeface="华康俪金黑W8(P)" pitchFamily="34" charset="-122"/>
              </a:rPr>
              <a:t>1</a:t>
            </a:r>
            <a:r>
              <a:rPr lang="zh-CN" altLang="en-US" dirty="0">
                <a:solidFill>
                  <a:srgbClr val="D24726"/>
                </a:solidFill>
                <a:latin typeface="华康俪金黑W8(P)" pitchFamily="34" charset="-122"/>
                <a:ea typeface="华康俪金黑W8(P)" pitchFamily="34" charset="-122"/>
              </a:rPr>
              <a:t>）价值链概述</a:t>
            </a:r>
            <a:endParaRPr lang="zh-CN" altLang="en-US" dirty="0">
              <a:solidFill>
                <a:schemeClr val="tx1">
                  <a:lumMod val="65000"/>
                  <a:lumOff val="35000"/>
                </a:schemeClr>
              </a:solidFill>
              <a:latin typeface="华康俪金黑W8(P)" pitchFamily="34" charset="-122"/>
              <a:ea typeface="华康俪金黑W8(P)" pitchFamily="34" charset="-122"/>
            </a:endParaRPr>
          </a:p>
        </p:txBody>
      </p:sp>
      <p:sp>
        <p:nvSpPr>
          <p:cNvPr id="16" name="TextBox 6"/>
          <p:cNvSpPr txBox="1">
            <a:spLocks noChangeArrowheads="1"/>
          </p:cNvSpPr>
          <p:nvPr/>
        </p:nvSpPr>
        <p:spPr bwMode="auto">
          <a:xfrm>
            <a:off x="966788" y="5157788"/>
            <a:ext cx="10985500" cy="1052512"/>
          </a:xfrm>
          <a:prstGeom prst="rect">
            <a:avLst/>
          </a:prstGeom>
          <a:noFill/>
          <a:ln w="9525">
            <a:noFill/>
            <a:miter lim="800000"/>
            <a:headEnd/>
            <a:tailEnd/>
          </a:ln>
        </p:spPr>
        <p:txBody>
          <a:bodyPr>
            <a:spAutoFit/>
          </a:bodyPr>
          <a:lstStyle/>
          <a:p>
            <a:pPr>
              <a:lnSpc>
                <a:spcPct val="130000"/>
              </a:lnSpc>
              <a:spcAft>
                <a:spcPts val="600"/>
              </a:spcAft>
            </a:pPr>
            <a:r>
              <a:rPr lang="zh-CN" altLang="en-US" sz="1600">
                <a:solidFill>
                  <a:srgbClr val="5F5E5C"/>
                </a:solidFill>
                <a:latin typeface="微软雅黑"/>
                <a:ea typeface="微软雅黑"/>
                <a:cs typeface="微软雅黑"/>
              </a:rPr>
              <a:t>波特的“价值链”理论揭示，</a:t>
            </a:r>
            <a:r>
              <a:rPr lang="zh-CN" altLang="en-US" sz="1600" b="1">
                <a:solidFill>
                  <a:srgbClr val="D24726"/>
                </a:solidFill>
                <a:latin typeface="微软雅黑"/>
                <a:ea typeface="微软雅黑"/>
                <a:cs typeface="微软雅黑"/>
              </a:rPr>
              <a:t>企业与企业的竞争，不只是某个环节的竞争，而是整个价值链的竞争，而整个价值链的综合竞争力决定企业的竞争力</a:t>
            </a:r>
            <a:r>
              <a:rPr lang="zh-CN" altLang="en-US" sz="1600">
                <a:solidFill>
                  <a:srgbClr val="5F5E5C"/>
                </a:solidFill>
                <a:latin typeface="微软雅黑"/>
                <a:ea typeface="微软雅黑"/>
                <a:cs typeface="微软雅黑"/>
              </a:rPr>
              <a:t>。用波特的话来说：“消费者心目中的价值由一连串企业内部物质与技术上的具体活动与利润所构成，当你和其他企业竞争时，其实是内部多项活动在进行竞争，而不是某一项活动的竞争。”</a:t>
            </a:r>
            <a:endParaRPr lang="zh-CN" altLang="zh-CN" sz="1600">
              <a:solidFill>
                <a:srgbClr val="FFC000"/>
              </a:solidFill>
              <a:latin typeface="微软雅黑"/>
              <a:ea typeface="微软雅黑"/>
              <a:cs typeface="微软雅黑"/>
            </a:endParaRPr>
          </a:p>
        </p:txBody>
      </p:sp>
      <p:sp>
        <p:nvSpPr>
          <p:cNvPr id="17" name="TextBox 15"/>
          <p:cNvSpPr txBox="1">
            <a:spLocks noChangeArrowheads="1"/>
          </p:cNvSpPr>
          <p:nvPr/>
        </p:nvSpPr>
        <p:spPr bwMode="auto">
          <a:xfrm>
            <a:off x="966788" y="2608263"/>
            <a:ext cx="4845050" cy="2333625"/>
          </a:xfrm>
          <a:prstGeom prst="rect">
            <a:avLst/>
          </a:prstGeom>
          <a:noFill/>
          <a:ln w="9525">
            <a:noFill/>
            <a:miter lim="800000"/>
            <a:headEnd/>
            <a:tailEnd/>
          </a:ln>
        </p:spPr>
        <p:txBody>
          <a:bodyPr>
            <a:spAutoFit/>
          </a:bodyPr>
          <a:lstStyle/>
          <a:p>
            <a:pPr>
              <a:lnSpc>
                <a:spcPct val="130000"/>
              </a:lnSpc>
            </a:pPr>
            <a:r>
              <a:rPr lang="zh-CN" altLang="en-US" sz="1600">
                <a:solidFill>
                  <a:srgbClr val="5F5E5C"/>
                </a:solidFill>
                <a:latin typeface="微软雅黑"/>
                <a:ea typeface="微软雅黑"/>
                <a:cs typeface="微软雅黑"/>
              </a:rPr>
              <a:t>价值链的概念是由美国迈克尔</a:t>
            </a:r>
            <a:r>
              <a:rPr lang="en-US" altLang="zh-CN" sz="1600">
                <a:solidFill>
                  <a:srgbClr val="5F5E5C"/>
                </a:solidFill>
                <a:latin typeface="微软雅黑"/>
                <a:ea typeface="微软雅黑"/>
                <a:cs typeface="微软雅黑"/>
              </a:rPr>
              <a:t>•</a:t>
            </a:r>
            <a:r>
              <a:rPr lang="zh-CN" altLang="en-US" sz="1600">
                <a:solidFill>
                  <a:srgbClr val="5F5E5C"/>
                </a:solidFill>
                <a:latin typeface="微软雅黑"/>
                <a:ea typeface="微软雅黑"/>
                <a:cs typeface="微软雅黑"/>
              </a:rPr>
              <a:t>波特于</a:t>
            </a:r>
            <a:r>
              <a:rPr lang="en-US" altLang="zh-CN" sz="1600">
                <a:solidFill>
                  <a:srgbClr val="5F5E5C"/>
                </a:solidFill>
                <a:latin typeface="微软雅黑"/>
                <a:ea typeface="微软雅黑"/>
                <a:cs typeface="微软雅黑"/>
              </a:rPr>
              <a:t>1985</a:t>
            </a:r>
            <a:r>
              <a:rPr lang="zh-CN" altLang="en-US" sz="1600">
                <a:solidFill>
                  <a:srgbClr val="5F5E5C"/>
                </a:solidFill>
                <a:latin typeface="微软雅黑"/>
                <a:ea typeface="微软雅黑"/>
                <a:cs typeface="微软雅黑"/>
              </a:rPr>
              <a:t>年提出的，波特认为，</a:t>
            </a:r>
            <a:r>
              <a:rPr lang="zh-CN" altLang="en-US" sz="1600" b="1">
                <a:solidFill>
                  <a:srgbClr val="D24726"/>
                </a:solidFill>
                <a:latin typeface="微软雅黑"/>
                <a:ea typeface="微软雅黑"/>
                <a:cs typeface="微软雅黑"/>
              </a:rPr>
              <a:t>每一个企业都是在设计、生产、销售、发送和辅助其产品生产过程中进行各种活动的集合体，这些互不相同但又相互关联的生产经营活动，构成了一个创造价值的动态过程，即价值链</a:t>
            </a:r>
            <a:r>
              <a:rPr lang="zh-CN" altLang="en-US" sz="1600">
                <a:solidFill>
                  <a:srgbClr val="5F5E5C"/>
                </a:solidFill>
                <a:latin typeface="微软雅黑"/>
                <a:ea typeface="微软雅黑"/>
                <a:cs typeface="微软雅黑"/>
              </a:rPr>
              <a:t>。综合价值链的基本活动及辅助活动的分析，确认企业内部管理中存在的优势和劣势。</a:t>
            </a:r>
            <a:endParaRPr lang="zh-CN" altLang="zh-CN" sz="1600" b="1">
              <a:solidFill>
                <a:srgbClr val="E67819"/>
              </a:solidFill>
              <a:latin typeface="微软雅黑"/>
              <a:ea typeface="微软雅黑"/>
              <a:cs typeface="微软雅黑"/>
            </a:endParaRPr>
          </a:p>
        </p:txBody>
      </p:sp>
      <p:sp>
        <p:nvSpPr>
          <p:cNvPr id="18" name="TextBox 6"/>
          <p:cNvSpPr txBox="1">
            <a:spLocks noChangeArrowheads="1"/>
          </p:cNvSpPr>
          <p:nvPr/>
        </p:nvSpPr>
        <p:spPr bwMode="auto">
          <a:xfrm>
            <a:off x="5954713" y="2608263"/>
            <a:ext cx="5997575" cy="2333625"/>
          </a:xfrm>
          <a:prstGeom prst="rect">
            <a:avLst/>
          </a:prstGeom>
          <a:noFill/>
          <a:ln w="9525">
            <a:noFill/>
            <a:miter lim="800000"/>
            <a:headEnd/>
            <a:tailEnd/>
          </a:ln>
        </p:spPr>
        <p:txBody>
          <a:bodyPr>
            <a:spAutoFit/>
          </a:bodyPr>
          <a:lstStyle/>
          <a:p>
            <a:pPr>
              <a:lnSpc>
                <a:spcPct val="130000"/>
              </a:lnSpc>
            </a:pPr>
            <a:r>
              <a:rPr lang="zh-CN" altLang="en-US" sz="1600">
                <a:solidFill>
                  <a:srgbClr val="5F5E5C"/>
                </a:solidFill>
                <a:latin typeface="微软雅黑"/>
                <a:ea typeface="微软雅黑"/>
                <a:cs typeface="微软雅黑"/>
              </a:rPr>
              <a:t>价值链有三个含义：</a:t>
            </a:r>
            <a:r>
              <a:rPr lang="zh-CN" altLang="en-US" sz="1600" b="1">
                <a:solidFill>
                  <a:srgbClr val="D24726"/>
                </a:solidFill>
                <a:latin typeface="微软雅黑"/>
                <a:ea typeface="微软雅黑"/>
                <a:cs typeface="微软雅黑"/>
              </a:rPr>
              <a:t>第一，企业各项活动之间都有密切联系</a:t>
            </a:r>
            <a:r>
              <a:rPr lang="zh-CN" altLang="en-US" sz="1600">
                <a:solidFill>
                  <a:srgbClr val="5F5E5C"/>
                </a:solidFill>
                <a:latin typeface="微软雅黑"/>
                <a:ea typeface="微软雅黑"/>
                <a:cs typeface="微软雅黑"/>
              </a:rPr>
              <a:t>，如原材料供应的计划性、及时性和协调性与企业的生产制造有密切的联系；第二，</a:t>
            </a:r>
            <a:r>
              <a:rPr lang="zh-CN" altLang="en-US" sz="1600" b="1">
                <a:solidFill>
                  <a:srgbClr val="D24726"/>
                </a:solidFill>
                <a:latin typeface="微软雅黑"/>
                <a:ea typeface="微软雅黑"/>
                <a:cs typeface="微软雅黑"/>
              </a:rPr>
              <a:t>每项活动都能给企业带来有形或无形的价值</a:t>
            </a:r>
            <a:r>
              <a:rPr lang="zh-CN" altLang="en-US" sz="1600">
                <a:solidFill>
                  <a:srgbClr val="5F5E5C"/>
                </a:solidFill>
                <a:latin typeface="微软雅黑"/>
                <a:ea typeface="微软雅黑"/>
                <a:cs typeface="微软雅黑"/>
              </a:rPr>
              <a:t>，如售后服务这项活动，如果企业密切注意顾客所需或做好售后服务，都可以提高企业的信誉，从而带来无形价值；第三，</a:t>
            </a:r>
            <a:r>
              <a:rPr lang="zh-CN" altLang="en-US" sz="1600" b="1">
                <a:solidFill>
                  <a:srgbClr val="D24726"/>
                </a:solidFill>
                <a:latin typeface="微软雅黑"/>
                <a:ea typeface="微软雅黑"/>
                <a:cs typeface="微软雅黑"/>
              </a:rPr>
              <a:t>价值链不仅包括企业内部各链式活动，而且更重要的是，还包括企业外部活动</a:t>
            </a:r>
            <a:r>
              <a:rPr lang="zh-CN" altLang="en-US" sz="1600">
                <a:solidFill>
                  <a:srgbClr val="5F5E5C"/>
                </a:solidFill>
                <a:latin typeface="微软雅黑"/>
                <a:ea typeface="微软雅黑"/>
                <a:cs typeface="微软雅黑"/>
              </a:rPr>
              <a:t>，如与供应商之间的关系，与顾客之间的关系。</a:t>
            </a:r>
            <a:endParaRPr lang="zh-CN" altLang="zh-CN" sz="1600" b="1">
              <a:solidFill>
                <a:srgbClr val="E67819"/>
              </a:solidFill>
              <a:latin typeface="微软雅黑"/>
              <a:ea typeface="微软雅黑"/>
              <a:cs typeface="微软雅黑"/>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decel="100000"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1+#ppt_w/2"/>
                                          </p:val>
                                        </p:tav>
                                        <p:tav tm="100000">
                                          <p:val>
                                            <p:strVal val="#ppt_x"/>
                                          </p:val>
                                        </p:tav>
                                      </p:tavLst>
                                    </p:anim>
                                    <p:anim calcmode="lin" valueType="num">
                                      <p:cBhvr additive="base">
                                        <p:cTn id="13" dur="500" fill="hold"/>
                                        <p:tgtEl>
                                          <p:spTgt spid="17"/>
                                        </p:tgtEl>
                                        <p:attrNameLst>
                                          <p:attrName>ppt_y</p:attrName>
                                        </p:attrNameLst>
                                      </p:cBhvr>
                                      <p:tavLst>
                                        <p:tav tm="0">
                                          <p:val>
                                            <p:strVal val="#ppt_y"/>
                                          </p:val>
                                        </p:tav>
                                        <p:tav tm="100000">
                                          <p:val>
                                            <p:strVal val="#ppt_y"/>
                                          </p:val>
                                        </p:tav>
                                      </p:tavLst>
                                    </p:anim>
                                  </p:childTnLst>
                                </p:cTn>
                              </p:par>
                              <p:par>
                                <p:cTn id="14" presetID="2" presetClass="entr" presetSubtype="8" decel="10000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500" fill="hold"/>
                                        <p:tgtEl>
                                          <p:spTgt spid="18"/>
                                        </p:tgtEl>
                                        <p:attrNameLst>
                                          <p:attrName>ppt_x</p:attrName>
                                        </p:attrNameLst>
                                      </p:cBhvr>
                                      <p:tavLst>
                                        <p:tav tm="0">
                                          <p:val>
                                            <p:strVal val="0-#ppt_w/2"/>
                                          </p:val>
                                        </p:tav>
                                        <p:tav tm="100000">
                                          <p:val>
                                            <p:strVal val="#ppt_x"/>
                                          </p:val>
                                        </p:tav>
                                      </p:tavLst>
                                    </p:anim>
                                    <p:anim calcmode="lin" valueType="num">
                                      <p:cBhvr additive="base">
                                        <p:cTn id="17" dur="500" fill="hold"/>
                                        <p:tgtEl>
                                          <p:spTgt spid="18"/>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1" decel="10000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Box 6"/>
          <p:cNvSpPr txBox="1">
            <a:spLocks noChangeArrowheads="1"/>
          </p:cNvSpPr>
          <p:nvPr/>
        </p:nvSpPr>
        <p:spPr bwMode="auto">
          <a:xfrm>
            <a:off x="2354263" y="1125538"/>
            <a:ext cx="6337300" cy="450850"/>
          </a:xfrm>
          <a:prstGeom prst="rect">
            <a:avLst/>
          </a:prstGeom>
          <a:noFill/>
          <a:ln w="9525">
            <a:noFill/>
            <a:miter lim="800000"/>
            <a:headEnd/>
            <a:tailEnd/>
          </a:ln>
        </p:spPr>
        <p:txBody>
          <a:bodyPr>
            <a:spAutoFit/>
          </a:bodyPr>
          <a:lstStyle/>
          <a:p>
            <a:pPr>
              <a:lnSpc>
                <a:spcPct val="130000"/>
              </a:lnSpc>
            </a:pPr>
            <a:r>
              <a:rPr lang="en-US" altLang="zh-CN" b="1">
                <a:solidFill>
                  <a:srgbClr val="5F5E5C"/>
                </a:solidFill>
                <a:latin typeface="微软雅黑"/>
                <a:ea typeface="微软雅黑"/>
                <a:cs typeface="微软雅黑"/>
              </a:rPr>
              <a:t>3.1.2 </a:t>
            </a:r>
            <a:r>
              <a:rPr lang="zh-CN" altLang="en-US" b="1">
                <a:solidFill>
                  <a:srgbClr val="5F5E5C"/>
                </a:solidFill>
                <a:latin typeface="微软雅黑"/>
                <a:ea typeface="微软雅黑"/>
                <a:cs typeface="微软雅黑"/>
              </a:rPr>
              <a:t>内部环境分析（企业资源、能力及核心竞争力分析）</a:t>
            </a:r>
            <a:endParaRPr lang="zh-CN" altLang="zh-CN" b="1">
              <a:solidFill>
                <a:srgbClr val="5F5E5C"/>
              </a:solidFill>
              <a:latin typeface="微软雅黑"/>
              <a:ea typeface="微软雅黑"/>
              <a:cs typeface="微软雅黑"/>
            </a:endParaRPr>
          </a:p>
        </p:txBody>
      </p:sp>
      <p:sp>
        <p:nvSpPr>
          <p:cNvPr id="15" name="矩形 14"/>
          <p:cNvSpPr/>
          <p:nvPr/>
        </p:nvSpPr>
        <p:spPr>
          <a:xfrm>
            <a:off x="2354263" y="1536700"/>
            <a:ext cx="2520950" cy="401638"/>
          </a:xfrm>
          <a:prstGeom prst="rect">
            <a:avLst/>
          </a:prstGeom>
        </p:spPr>
        <p:txBody>
          <a:bodyPr>
            <a:spAutoFit/>
          </a:bodyPr>
          <a:lstStyle/>
          <a:p>
            <a:pPr fontAlgn="auto">
              <a:lnSpc>
                <a:spcPct val="130000"/>
              </a:lnSpc>
              <a:spcBef>
                <a:spcPts val="0"/>
              </a:spcBef>
              <a:spcAft>
                <a:spcPts val="0"/>
              </a:spcAft>
              <a:defRPr/>
            </a:pPr>
            <a:r>
              <a:rPr lang="en-US" altLang="zh-CN" dirty="0">
                <a:solidFill>
                  <a:srgbClr val="D24726"/>
                </a:solidFill>
                <a:latin typeface="华康俪金黑W8(P)" pitchFamily="34" charset="-122"/>
                <a:ea typeface="华康俪金黑W8(P)" pitchFamily="34" charset="-122"/>
              </a:rPr>
              <a:t>2</a:t>
            </a:r>
            <a:r>
              <a:rPr lang="zh-CN" altLang="en-US" dirty="0">
                <a:solidFill>
                  <a:srgbClr val="D24726"/>
                </a:solidFill>
                <a:latin typeface="华康俪金黑W8(P)" pitchFamily="34" charset="-122"/>
                <a:ea typeface="华康俪金黑W8(P)" pitchFamily="34" charset="-122"/>
              </a:rPr>
              <a:t>）资源与能力概述</a:t>
            </a:r>
            <a:endParaRPr lang="zh-CN" altLang="en-US" dirty="0">
              <a:solidFill>
                <a:schemeClr val="tx1">
                  <a:lumMod val="65000"/>
                  <a:lumOff val="35000"/>
                </a:schemeClr>
              </a:solidFill>
              <a:latin typeface="华康俪金黑W8(P)" pitchFamily="34" charset="-122"/>
              <a:ea typeface="华康俪金黑W8(P)" pitchFamily="34" charset="-122"/>
            </a:endParaRPr>
          </a:p>
        </p:txBody>
      </p:sp>
      <p:grpSp>
        <p:nvGrpSpPr>
          <p:cNvPr id="41987" name="组合 2"/>
          <p:cNvGrpSpPr>
            <a:grpSpLocks/>
          </p:cNvGrpSpPr>
          <p:nvPr/>
        </p:nvGrpSpPr>
        <p:grpSpPr bwMode="auto">
          <a:xfrm>
            <a:off x="4370388" y="3141663"/>
            <a:ext cx="3919537" cy="2159000"/>
            <a:chOff x="4370983" y="3140968"/>
            <a:chExt cx="3918792" cy="2160000"/>
          </a:xfrm>
        </p:grpSpPr>
        <p:sp>
          <p:nvSpPr>
            <p:cNvPr id="8" name="椭圆 7"/>
            <p:cNvSpPr/>
            <p:nvPr/>
          </p:nvSpPr>
          <p:spPr>
            <a:xfrm>
              <a:off x="4370983" y="3140968"/>
              <a:ext cx="2160176" cy="2160000"/>
            </a:xfrm>
            <a:prstGeom prst="ellipse">
              <a:avLst/>
            </a:prstGeom>
            <a:solidFill>
              <a:srgbClr val="8BAB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1994" name="TextBox 17"/>
            <p:cNvSpPr txBox="1">
              <a:spLocks noChangeArrowheads="1"/>
            </p:cNvSpPr>
            <p:nvPr/>
          </p:nvSpPr>
          <p:spPr bwMode="auto">
            <a:xfrm>
              <a:off x="4473591" y="3725661"/>
              <a:ext cx="1572811" cy="959045"/>
            </a:xfrm>
            <a:prstGeom prst="rect">
              <a:avLst/>
            </a:prstGeom>
            <a:noFill/>
            <a:ln w="9525">
              <a:noFill/>
              <a:miter lim="800000"/>
              <a:headEnd/>
              <a:tailEnd/>
            </a:ln>
          </p:spPr>
          <p:txBody>
            <a:bodyPr>
              <a:spAutoFit/>
            </a:bodyPr>
            <a:lstStyle/>
            <a:p>
              <a:pPr algn="ctr">
                <a:lnSpc>
                  <a:spcPct val="130000"/>
                </a:lnSpc>
              </a:pPr>
              <a:r>
                <a:rPr lang="zh-CN" altLang="en-US" sz="4800" b="1">
                  <a:solidFill>
                    <a:schemeClr val="bg1"/>
                  </a:solidFill>
                  <a:latin typeface="微软雅黑"/>
                  <a:ea typeface="微软雅黑"/>
                  <a:cs typeface="微软雅黑"/>
                </a:rPr>
                <a:t>资源</a:t>
              </a:r>
            </a:p>
          </p:txBody>
        </p:sp>
        <p:sp>
          <p:nvSpPr>
            <p:cNvPr id="11" name="椭圆 10"/>
            <p:cNvSpPr>
              <a:spLocks noChangeAspect="1"/>
            </p:cNvSpPr>
            <p:nvPr/>
          </p:nvSpPr>
          <p:spPr>
            <a:xfrm>
              <a:off x="6129599" y="3140968"/>
              <a:ext cx="2160176" cy="2160000"/>
            </a:xfrm>
            <a:prstGeom prst="ellipse">
              <a:avLst/>
            </a:prstGeom>
            <a:solidFill>
              <a:srgbClr val="FF85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1996" name="TextBox 17"/>
            <p:cNvSpPr txBox="1">
              <a:spLocks noChangeArrowheads="1"/>
            </p:cNvSpPr>
            <p:nvPr/>
          </p:nvSpPr>
          <p:spPr bwMode="auto">
            <a:xfrm>
              <a:off x="6579313" y="3725661"/>
              <a:ext cx="1638694" cy="959045"/>
            </a:xfrm>
            <a:prstGeom prst="rect">
              <a:avLst/>
            </a:prstGeom>
            <a:noFill/>
            <a:ln w="9525">
              <a:noFill/>
              <a:miter lim="800000"/>
              <a:headEnd/>
              <a:tailEnd/>
            </a:ln>
          </p:spPr>
          <p:txBody>
            <a:bodyPr>
              <a:spAutoFit/>
            </a:bodyPr>
            <a:lstStyle/>
            <a:p>
              <a:pPr algn="ctr">
                <a:lnSpc>
                  <a:spcPct val="130000"/>
                </a:lnSpc>
              </a:pPr>
              <a:r>
                <a:rPr lang="zh-CN" altLang="en-US" sz="4800" b="1">
                  <a:solidFill>
                    <a:schemeClr val="bg1"/>
                  </a:solidFill>
                  <a:latin typeface="微软雅黑"/>
                  <a:ea typeface="微软雅黑"/>
                  <a:cs typeface="微软雅黑"/>
                </a:rPr>
                <a:t>能力</a:t>
              </a:r>
            </a:p>
          </p:txBody>
        </p:sp>
      </p:grpSp>
      <p:sp>
        <p:nvSpPr>
          <p:cNvPr id="14" name="TextBox 15"/>
          <p:cNvSpPr txBox="1">
            <a:spLocks noChangeArrowheads="1"/>
          </p:cNvSpPr>
          <p:nvPr/>
        </p:nvSpPr>
        <p:spPr bwMode="auto">
          <a:xfrm>
            <a:off x="966788" y="2784475"/>
            <a:ext cx="3187700" cy="2012950"/>
          </a:xfrm>
          <a:prstGeom prst="rect">
            <a:avLst/>
          </a:prstGeom>
          <a:noFill/>
          <a:ln w="9525">
            <a:noFill/>
            <a:miter lim="800000"/>
            <a:headEnd/>
            <a:tailEnd/>
          </a:ln>
        </p:spPr>
        <p:txBody>
          <a:bodyPr>
            <a:spAutoFit/>
          </a:bodyPr>
          <a:lstStyle/>
          <a:p>
            <a:pPr>
              <a:lnSpc>
                <a:spcPct val="130000"/>
              </a:lnSpc>
            </a:pPr>
            <a:r>
              <a:rPr lang="zh-CN" altLang="en-US" sz="1600">
                <a:solidFill>
                  <a:srgbClr val="5F5E5C"/>
                </a:solidFill>
                <a:latin typeface="微软雅黑"/>
                <a:ea typeface="微软雅黑"/>
                <a:cs typeface="微软雅黑"/>
              </a:rPr>
              <a:t>显在、静态、有形的客观使役对象；指企业用以为顾客提供有价值的产品和服务的生产要素，包括有形资源（资金、实物、人力）、无形资源（技术、商誉、企业文化）。</a:t>
            </a:r>
            <a:endParaRPr lang="zh-CN" altLang="zh-CN" sz="1600" b="1">
              <a:solidFill>
                <a:srgbClr val="E67819"/>
              </a:solidFill>
              <a:latin typeface="微软雅黑"/>
              <a:ea typeface="微软雅黑"/>
              <a:cs typeface="微软雅黑"/>
            </a:endParaRPr>
          </a:p>
        </p:txBody>
      </p:sp>
      <p:sp>
        <p:nvSpPr>
          <p:cNvPr id="19" name="TextBox 6"/>
          <p:cNvSpPr txBox="1">
            <a:spLocks noChangeArrowheads="1"/>
          </p:cNvSpPr>
          <p:nvPr/>
        </p:nvSpPr>
        <p:spPr bwMode="auto">
          <a:xfrm>
            <a:off x="8691563" y="3068638"/>
            <a:ext cx="2952750" cy="1693862"/>
          </a:xfrm>
          <a:prstGeom prst="rect">
            <a:avLst/>
          </a:prstGeom>
          <a:noFill/>
          <a:ln w="9525">
            <a:noFill/>
            <a:miter lim="800000"/>
            <a:headEnd/>
            <a:tailEnd/>
          </a:ln>
        </p:spPr>
        <p:txBody>
          <a:bodyPr>
            <a:spAutoFit/>
          </a:bodyPr>
          <a:lstStyle/>
          <a:p>
            <a:pPr>
              <a:lnSpc>
                <a:spcPct val="130000"/>
              </a:lnSpc>
            </a:pPr>
            <a:r>
              <a:rPr lang="zh-CN" altLang="en-US" sz="1600">
                <a:solidFill>
                  <a:srgbClr val="5F5E5C"/>
                </a:solidFill>
                <a:latin typeface="微软雅黑"/>
                <a:ea typeface="微软雅黑"/>
                <a:cs typeface="微软雅黑"/>
              </a:rPr>
              <a:t>潜在、动态、无形的主观能动条件；指能够把企业的资源加以整合以完成预期的任务和目标的技能。包括职能领域能力和跨职能综合能力。</a:t>
            </a:r>
            <a:endParaRPr lang="zh-CN" altLang="zh-CN" sz="1600" b="1">
              <a:solidFill>
                <a:srgbClr val="E67819"/>
              </a:solidFill>
              <a:latin typeface="微软雅黑"/>
              <a:ea typeface="微软雅黑"/>
              <a:cs typeface="微软雅黑"/>
            </a:endParaRPr>
          </a:p>
        </p:txBody>
      </p:sp>
      <p:cxnSp>
        <p:nvCxnSpPr>
          <p:cNvPr id="5" name="直接连接符 4"/>
          <p:cNvCxnSpPr/>
          <p:nvPr/>
        </p:nvCxnSpPr>
        <p:spPr>
          <a:xfrm>
            <a:off x="966788" y="4868863"/>
            <a:ext cx="3763962" cy="0"/>
          </a:xfrm>
          <a:prstGeom prst="line">
            <a:avLst/>
          </a:prstGeom>
          <a:ln w="19050">
            <a:solidFill>
              <a:srgbClr val="AEC24B"/>
            </a:solidFill>
            <a:headEnd type="diamond" w="lg" len="lg"/>
            <a:tailEnd w="lg" len="med"/>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7827963" y="4868863"/>
            <a:ext cx="3763962" cy="0"/>
          </a:xfrm>
          <a:prstGeom prst="line">
            <a:avLst/>
          </a:prstGeom>
          <a:ln w="19050">
            <a:solidFill>
              <a:srgbClr val="FFA84B"/>
            </a:solidFill>
            <a:tailEnd type="diamond" w="lg" len="lg"/>
          </a:ln>
        </p:spPr>
        <p:style>
          <a:lnRef idx="1">
            <a:schemeClr val="accent1"/>
          </a:lnRef>
          <a:fillRef idx="0">
            <a:schemeClr val="accent1"/>
          </a:fillRef>
          <a:effectRef idx="0">
            <a:schemeClr val="accent1"/>
          </a:effectRef>
          <a:fontRef idx="minor">
            <a:schemeClr val="tx1"/>
          </a:fontRef>
        </p:style>
      </p:cxnSp>
      <p:sp>
        <p:nvSpPr>
          <p:cNvPr id="21" name="TextBox 6"/>
          <p:cNvSpPr txBox="1">
            <a:spLocks noChangeArrowheads="1"/>
          </p:cNvSpPr>
          <p:nvPr/>
        </p:nvSpPr>
        <p:spPr bwMode="auto">
          <a:xfrm>
            <a:off x="966788" y="5495925"/>
            <a:ext cx="10985500" cy="596900"/>
          </a:xfrm>
          <a:prstGeom prst="rect">
            <a:avLst/>
          </a:prstGeom>
          <a:noFill/>
          <a:ln w="9525">
            <a:noFill/>
            <a:miter lim="800000"/>
            <a:headEnd/>
            <a:tailEnd/>
          </a:ln>
        </p:spPr>
        <p:txBody>
          <a:bodyPr>
            <a:spAutoFit/>
          </a:bodyPr>
          <a:lstStyle/>
          <a:p>
            <a:pPr algn="ctr">
              <a:lnSpc>
                <a:spcPct val="130000"/>
              </a:lnSpc>
              <a:spcAft>
                <a:spcPts val="600"/>
              </a:spcAft>
            </a:pPr>
            <a:r>
              <a:rPr lang="zh-CN" altLang="en-US" sz="2800" b="1">
                <a:solidFill>
                  <a:srgbClr val="5F5E5C"/>
                </a:solidFill>
                <a:latin typeface="微软雅黑"/>
                <a:ea typeface="微软雅黑"/>
                <a:cs typeface="微软雅黑"/>
              </a:rPr>
              <a:t>资源可以发展成能力，能力的运用结果也可积累资源。</a:t>
            </a:r>
            <a:endParaRPr lang="zh-CN" altLang="zh-CN" sz="2800" b="1">
              <a:solidFill>
                <a:srgbClr val="FFC000"/>
              </a:solidFill>
              <a:latin typeface="微软雅黑"/>
              <a:ea typeface="微软雅黑"/>
              <a:cs typeface="微软雅黑"/>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decel="10000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1+#ppt_w/2"/>
                                          </p:val>
                                        </p:tav>
                                        <p:tav tm="100000">
                                          <p:val>
                                            <p:strVal val="#ppt_x"/>
                                          </p:val>
                                        </p:tav>
                                      </p:tavLst>
                                    </p:anim>
                                    <p:anim calcmode="lin" valueType="num">
                                      <p:cBhvr additive="base">
                                        <p:cTn id="13" dur="500" fill="hold"/>
                                        <p:tgtEl>
                                          <p:spTgt spid="14"/>
                                        </p:tgtEl>
                                        <p:attrNameLst>
                                          <p:attrName>ppt_y</p:attrName>
                                        </p:attrNameLst>
                                      </p:cBhvr>
                                      <p:tavLst>
                                        <p:tav tm="0">
                                          <p:val>
                                            <p:strVal val="#ppt_y"/>
                                          </p:val>
                                        </p:tav>
                                        <p:tav tm="100000">
                                          <p:val>
                                            <p:strVal val="#ppt_y"/>
                                          </p:val>
                                        </p:tav>
                                      </p:tavLst>
                                    </p:anim>
                                  </p:childTnLst>
                                </p:cTn>
                              </p:par>
                              <p:par>
                                <p:cTn id="14" presetID="2" presetClass="entr" presetSubtype="8" decel="10000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1" decel="100000"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4" grpId="0"/>
      <p:bldP spid="19"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Box 6"/>
          <p:cNvSpPr txBox="1">
            <a:spLocks noChangeArrowheads="1"/>
          </p:cNvSpPr>
          <p:nvPr/>
        </p:nvSpPr>
        <p:spPr bwMode="auto">
          <a:xfrm>
            <a:off x="2354263" y="1125538"/>
            <a:ext cx="6337300" cy="450850"/>
          </a:xfrm>
          <a:prstGeom prst="rect">
            <a:avLst/>
          </a:prstGeom>
          <a:noFill/>
          <a:ln w="9525">
            <a:noFill/>
            <a:miter lim="800000"/>
            <a:headEnd/>
            <a:tailEnd/>
          </a:ln>
        </p:spPr>
        <p:txBody>
          <a:bodyPr>
            <a:spAutoFit/>
          </a:bodyPr>
          <a:lstStyle/>
          <a:p>
            <a:pPr>
              <a:lnSpc>
                <a:spcPct val="130000"/>
              </a:lnSpc>
            </a:pPr>
            <a:r>
              <a:rPr lang="en-US" altLang="zh-CN" b="1">
                <a:solidFill>
                  <a:srgbClr val="5F5E5C"/>
                </a:solidFill>
                <a:latin typeface="微软雅黑"/>
                <a:ea typeface="微软雅黑"/>
                <a:cs typeface="微软雅黑"/>
              </a:rPr>
              <a:t>3.1.2 </a:t>
            </a:r>
            <a:r>
              <a:rPr lang="zh-CN" altLang="en-US" b="1">
                <a:solidFill>
                  <a:srgbClr val="5F5E5C"/>
                </a:solidFill>
                <a:latin typeface="微软雅黑"/>
                <a:ea typeface="微软雅黑"/>
                <a:cs typeface="微软雅黑"/>
              </a:rPr>
              <a:t>内部环境分析（企业资源、能力及核心竞争力分析）</a:t>
            </a:r>
            <a:endParaRPr lang="zh-CN" altLang="zh-CN" b="1">
              <a:solidFill>
                <a:srgbClr val="5F5E5C"/>
              </a:solidFill>
              <a:latin typeface="微软雅黑"/>
              <a:ea typeface="微软雅黑"/>
              <a:cs typeface="微软雅黑"/>
            </a:endParaRPr>
          </a:p>
        </p:txBody>
      </p:sp>
      <p:sp>
        <p:nvSpPr>
          <p:cNvPr id="15" name="矩形 14"/>
          <p:cNvSpPr/>
          <p:nvPr/>
        </p:nvSpPr>
        <p:spPr>
          <a:xfrm>
            <a:off x="2354263" y="1536700"/>
            <a:ext cx="2520950" cy="401638"/>
          </a:xfrm>
          <a:prstGeom prst="rect">
            <a:avLst/>
          </a:prstGeom>
        </p:spPr>
        <p:txBody>
          <a:bodyPr>
            <a:spAutoFit/>
          </a:bodyPr>
          <a:lstStyle/>
          <a:p>
            <a:pPr fontAlgn="auto">
              <a:lnSpc>
                <a:spcPct val="130000"/>
              </a:lnSpc>
              <a:spcBef>
                <a:spcPts val="0"/>
              </a:spcBef>
              <a:spcAft>
                <a:spcPts val="0"/>
              </a:spcAft>
              <a:defRPr/>
            </a:pPr>
            <a:r>
              <a:rPr lang="en-US" altLang="zh-CN" dirty="0">
                <a:solidFill>
                  <a:srgbClr val="D24726"/>
                </a:solidFill>
                <a:latin typeface="华康俪金黑W8(P)" pitchFamily="34" charset="-122"/>
                <a:ea typeface="华康俪金黑W8(P)" pitchFamily="34" charset="-122"/>
              </a:rPr>
              <a:t>3</a:t>
            </a:r>
            <a:r>
              <a:rPr lang="zh-CN" altLang="en-US" dirty="0">
                <a:solidFill>
                  <a:srgbClr val="D24726"/>
                </a:solidFill>
                <a:latin typeface="华康俪金黑W8(P)" pitchFamily="34" charset="-122"/>
                <a:ea typeface="华康俪金黑W8(P)" pitchFamily="34" charset="-122"/>
              </a:rPr>
              <a:t>）核心竞争力概述</a:t>
            </a:r>
            <a:endParaRPr lang="zh-CN" altLang="en-US" dirty="0">
              <a:solidFill>
                <a:schemeClr val="tx1">
                  <a:lumMod val="65000"/>
                  <a:lumOff val="35000"/>
                </a:schemeClr>
              </a:solidFill>
              <a:latin typeface="华康俪金黑W8(P)" pitchFamily="34" charset="-122"/>
              <a:ea typeface="华康俪金黑W8(P)" pitchFamily="34" charset="-122"/>
            </a:endParaRPr>
          </a:p>
        </p:txBody>
      </p:sp>
      <p:sp>
        <p:nvSpPr>
          <p:cNvPr id="16" name="TextBox 6"/>
          <p:cNvSpPr txBox="1">
            <a:spLocks noChangeArrowheads="1"/>
          </p:cNvSpPr>
          <p:nvPr/>
        </p:nvSpPr>
        <p:spPr bwMode="auto">
          <a:xfrm>
            <a:off x="966788" y="3016250"/>
            <a:ext cx="10985500" cy="776288"/>
          </a:xfrm>
          <a:prstGeom prst="rect">
            <a:avLst/>
          </a:prstGeom>
          <a:noFill/>
          <a:ln w="9525">
            <a:noFill/>
            <a:miter lim="800000"/>
            <a:headEnd/>
            <a:tailEnd/>
          </a:ln>
        </p:spPr>
        <p:txBody>
          <a:bodyPr>
            <a:spAutoFit/>
          </a:bodyPr>
          <a:lstStyle/>
          <a:p>
            <a:pPr>
              <a:lnSpc>
                <a:spcPct val="130000"/>
              </a:lnSpc>
              <a:spcAft>
                <a:spcPts val="600"/>
              </a:spcAft>
            </a:pPr>
            <a:r>
              <a:rPr lang="en-US" altLang="zh-CN" sz="1600">
                <a:solidFill>
                  <a:srgbClr val="5F5E5C"/>
                </a:solidFill>
                <a:latin typeface="微软雅黑"/>
                <a:ea typeface="微软雅黑"/>
                <a:cs typeface="微软雅黑"/>
              </a:rPr>
              <a:t>20</a:t>
            </a:r>
            <a:r>
              <a:rPr lang="zh-CN" altLang="en-US" sz="1600">
                <a:solidFill>
                  <a:srgbClr val="5F5E5C"/>
                </a:solidFill>
                <a:latin typeface="微软雅黑"/>
                <a:ea typeface="微软雅黑"/>
                <a:cs typeface="微软雅黑"/>
              </a:rPr>
              <a:t>世纪</a:t>
            </a:r>
            <a:r>
              <a:rPr lang="en-US" altLang="zh-CN" sz="1600">
                <a:solidFill>
                  <a:srgbClr val="5F5E5C"/>
                </a:solidFill>
                <a:latin typeface="微软雅黑"/>
                <a:ea typeface="微软雅黑"/>
                <a:cs typeface="微软雅黑"/>
              </a:rPr>
              <a:t>80</a:t>
            </a:r>
            <a:r>
              <a:rPr lang="zh-CN" altLang="en-US" sz="1600">
                <a:solidFill>
                  <a:srgbClr val="5F5E5C"/>
                </a:solidFill>
                <a:latin typeface="微软雅黑"/>
                <a:ea typeface="微软雅黑"/>
                <a:cs typeface="微软雅黑"/>
              </a:rPr>
              <a:t>年代兴起的资源理论认为，</a:t>
            </a:r>
            <a:r>
              <a:rPr lang="zh-CN" altLang="en-US" b="1">
                <a:solidFill>
                  <a:srgbClr val="5F5E5C"/>
                </a:solidFill>
                <a:latin typeface="微软雅黑"/>
                <a:ea typeface="微软雅黑"/>
                <a:cs typeface="微软雅黑"/>
              </a:rPr>
              <a:t>最重要的超额利润源泉是企业长期积累形成的、独特的资源及其不可模仿和难以替代的竞争力</a:t>
            </a:r>
            <a:r>
              <a:rPr lang="en-US" altLang="zh-CN" b="1">
                <a:solidFill>
                  <a:srgbClr val="5F5E5C"/>
                </a:solidFill>
                <a:latin typeface="微软雅黑"/>
                <a:ea typeface="微软雅黑"/>
                <a:cs typeface="微软雅黑"/>
              </a:rPr>
              <a:t>——</a:t>
            </a:r>
            <a:r>
              <a:rPr lang="zh-CN" altLang="en-US" b="1">
                <a:solidFill>
                  <a:srgbClr val="5F5E5C"/>
                </a:solidFill>
                <a:latin typeface="微软雅黑"/>
                <a:ea typeface="微软雅黑"/>
                <a:cs typeface="微软雅黑"/>
              </a:rPr>
              <a:t>核心竞争力。</a:t>
            </a:r>
            <a:r>
              <a:rPr lang="zh-CN" altLang="en-US" b="1">
                <a:solidFill>
                  <a:srgbClr val="D24726"/>
                </a:solidFill>
                <a:latin typeface="微软雅黑"/>
                <a:ea typeface="微软雅黑"/>
                <a:cs typeface="微软雅黑"/>
              </a:rPr>
              <a:t>战略必须建立在核心竞争力的基础上。</a:t>
            </a:r>
            <a:endParaRPr lang="zh-CN" altLang="zh-CN" b="1">
              <a:solidFill>
                <a:srgbClr val="D24726"/>
              </a:solidFill>
              <a:latin typeface="微软雅黑"/>
              <a:ea typeface="微软雅黑"/>
              <a:cs typeface="微软雅黑"/>
            </a:endParaRPr>
          </a:p>
        </p:txBody>
      </p:sp>
      <p:grpSp>
        <p:nvGrpSpPr>
          <p:cNvPr id="43012" name="组合 3"/>
          <p:cNvGrpSpPr>
            <a:grpSpLocks/>
          </p:cNvGrpSpPr>
          <p:nvPr/>
        </p:nvGrpSpPr>
        <p:grpSpPr bwMode="auto">
          <a:xfrm>
            <a:off x="1000125" y="4346575"/>
            <a:ext cx="10860088" cy="461963"/>
            <a:chOff x="1000232" y="4346522"/>
            <a:chExt cx="10859583" cy="461665"/>
          </a:xfrm>
        </p:grpSpPr>
        <p:sp>
          <p:nvSpPr>
            <p:cNvPr id="3" name="矩形 2"/>
            <p:cNvSpPr/>
            <p:nvPr/>
          </p:nvSpPr>
          <p:spPr>
            <a:xfrm>
              <a:off x="1490747" y="4392530"/>
              <a:ext cx="10369068" cy="366475"/>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3015" name="矩形 16"/>
            <p:cNvSpPr>
              <a:spLocks noChangeArrowheads="1"/>
            </p:cNvSpPr>
            <p:nvPr/>
          </p:nvSpPr>
          <p:spPr bwMode="auto">
            <a:xfrm>
              <a:off x="1490663" y="4346522"/>
              <a:ext cx="7416824" cy="461665"/>
            </a:xfrm>
            <a:prstGeom prst="rect">
              <a:avLst/>
            </a:prstGeom>
            <a:noFill/>
            <a:ln w="9525">
              <a:noFill/>
              <a:miter lim="800000"/>
              <a:headEnd/>
              <a:tailEnd/>
            </a:ln>
          </p:spPr>
          <p:txBody>
            <a:bodyPr>
              <a:spAutoFit/>
            </a:bodyPr>
            <a:lstStyle/>
            <a:p>
              <a:pPr>
                <a:lnSpc>
                  <a:spcPct val="120000"/>
                </a:lnSpc>
                <a:spcAft>
                  <a:spcPts val="500"/>
                </a:spcAft>
              </a:pPr>
              <a:r>
                <a:rPr lang="zh-CN" altLang="en-US" sz="2000">
                  <a:solidFill>
                    <a:schemeClr val="bg1"/>
                  </a:solidFill>
                  <a:latin typeface="华康俪金黑W8(P)"/>
                  <a:ea typeface="华康俪金黑W8(P)"/>
                  <a:cs typeface="华康俪金黑W8(P)"/>
                </a:rPr>
                <a:t>核心竞争能力的定义</a:t>
              </a:r>
            </a:p>
          </p:txBody>
        </p:sp>
        <p:sp>
          <p:nvSpPr>
            <p:cNvPr id="24" name="TextBox 47"/>
            <p:cNvSpPr txBox="1"/>
            <p:nvPr/>
          </p:nvSpPr>
          <p:spPr>
            <a:xfrm>
              <a:off x="1000232" y="4392530"/>
              <a:ext cx="490515" cy="369648"/>
            </a:xfrm>
            <a:prstGeom prst="rect">
              <a:avLst/>
            </a:prstGeom>
            <a:solidFill>
              <a:schemeClr val="tx1">
                <a:lumMod val="75000"/>
                <a:lumOff val="25000"/>
              </a:schemeClr>
            </a:solidFill>
          </p:spPr>
          <p:txBody>
            <a:bodyPr>
              <a:spAutoFit/>
            </a:bodyPr>
            <a:lstStyle/>
            <a:p>
              <a:pPr algn="ctr" fontAlgn="auto">
                <a:spcBef>
                  <a:spcPts val="0"/>
                </a:spcBef>
                <a:spcAft>
                  <a:spcPts val="0"/>
                </a:spcAft>
                <a:defRPr/>
              </a:pPr>
              <a:r>
                <a:rPr lang="en-US" altLang="zh-CN" dirty="0">
                  <a:solidFill>
                    <a:schemeClr val="bg1"/>
                  </a:solidFill>
                  <a:latin typeface="Impact" pitchFamily="34" charset="0"/>
                  <a:ea typeface="Arial Unicode MS" pitchFamily="34" charset="-122"/>
                  <a:cs typeface="Arial Unicode MS" pitchFamily="34" charset="-122"/>
                </a:rPr>
                <a:t>01</a:t>
              </a:r>
              <a:endParaRPr lang="zh-CN" altLang="en-US" dirty="0">
                <a:solidFill>
                  <a:schemeClr val="bg1"/>
                </a:solidFill>
                <a:latin typeface="Impact" pitchFamily="34" charset="0"/>
                <a:ea typeface="Arial Unicode MS" pitchFamily="34" charset="-122"/>
                <a:cs typeface="Arial Unicode MS" pitchFamily="34" charset="-122"/>
              </a:endParaRPr>
            </a:p>
          </p:txBody>
        </p:sp>
      </p:grpSp>
      <p:sp>
        <p:nvSpPr>
          <p:cNvPr id="25" name="TextBox 6"/>
          <p:cNvSpPr txBox="1">
            <a:spLocks noChangeArrowheads="1"/>
          </p:cNvSpPr>
          <p:nvPr/>
        </p:nvSpPr>
        <p:spPr bwMode="auto">
          <a:xfrm>
            <a:off x="946150" y="4921250"/>
            <a:ext cx="11006138" cy="1171575"/>
          </a:xfrm>
          <a:prstGeom prst="rect">
            <a:avLst/>
          </a:prstGeom>
          <a:noFill/>
          <a:ln w="9525">
            <a:noFill/>
            <a:miter lim="800000"/>
            <a:headEnd/>
            <a:tailEnd/>
          </a:ln>
        </p:spPr>
        <p:txBody>
          <a:bodyPr>
            <a:spAutoFit/>
          </a:bodyPr>
          <a:lstStyle/>
          <a:p>
            <a:pPr>
              <a:lnSpc>
                <a:spcPct val="130000"/>
              </a:lnSpc>
              <a:spcAft>
                <a:spcPts val="600"/>
              </a:spcAft>
            </a:pPr>
            <a:r>
              <a:rPr lang="zh-CN" altLang="en-US" sz="1600">
                <a:solidFill>
                  <a:srgbClr val="5F5E5C"/>
                </a:solidFill>
                <a:latin typeface="微软雅黑"/>
                <a:ea typeface="微软雅黑"/>
                <a:cs typeface="微软雅黑"/>
              </a:rPr>
              <a:t>核心竞争力，又称“核心能力（</a:t>
            </a:r>
            <a:r>
              <a:rPr lang="en-US" altLang="zh-CN" sz="1600">
                <a:solidFill>
                  <a:srgbClr val="5F5E5C"/>
                </a:solidFill>
                <a:latin typeface="微软雅黑"/>
                <a:ea typeface="微软雅黑"/>
                <a:cs typeface="微软雅黑"/>
              </a:rPr>
              <a:t>Core Competence</a:t>
            </a:r>
            <a:r>
              <a:rPr lang="zh-CN" altLang="en-US" sz="1600">
                <a:solidFill>
                  <a:srgbClr val="5F5E5C"/>
                </a:solidFill>
                <a:latin typeface="微软雅黑"/>
                <a:ea typeface="微软雅黑"/>
                <a:cs typeface="微软雅黑"/>
              </a:rPr>
              <a:t>）”、“核心竞争优势”，是一个企业能够</a:t>
            </a:r>
            <a:r>
              <a:rPr lang="zh-CN" altLang="en-US" b="1">
                <a:solidFill>
                  <a:srgbClr val="FF0000"/>
                </a:solidFill>
                <a:latin typeface="微软雅黑"/>
                <a:ea typeface="微软雅黑"/>
                <a:cs typeface="微软雅黑"/>
              </a:rPr>
              <a:t>长期</a:t>
            </a:r>
            <a:r>
              <a:rPr lang="zh-CN" altLang="en-US" sz="1600">
                <a:solidFill>
                  <a:srgbClr val="5F5E5C"/>
                </a:solidFill>
                <a:latin typeface="微软雅黑"/>
                <a:ea typeface="微软雅黑"/>
                <a:cs typeface="微软雅黑"/>
              </a:rPr>
              <a:t>获得竞争优势的能力。是企业所</a:t>
            </a:r>
            <a:r>
              <a:rPr lang="zh-CN" altLang="en-US" b="1">
                <a:solidFill>
                  <a:srgbClr val="FF0000"/>
                </a:solidFill>
                <a:latin typeface="微软雅黑"/>
                <a:ea typeface="微软雅黑"/>
                <a:cs typeface="微软雅黑"/>
              </a:rPr>
              <a:t>特有的</a:t>
            </a:r>
            <a:r>
              <a:rPr lang="zh-CN" altLang="en-US" sz="1600">
                <a:solidFill>
                  <a:srgbClr val="5F5E5C"/>
                </a:solidFill>
                <a:latin typeface="微软雅黑"/>
                <a:ea typeface="微软雅黑"/>
                <a:cs typeface="微软雅黑"/>
              </a:rPr>
              <a:t>、</a:t>
            </a:r>
            <a:r>
              <a:rPr lang="zh-CN" altLang="en-US" b="1">
                <a:solidFill>
                  <a:srgbClr val="FF0000"/>
                </a:solidFill>
                <a:latin typeface="微软雅黑"/>
                <a:ea typeface="微软雅黑"/>
                <a:cs typeface="微软雅黑"/>
              </a:rPr>
              <a:t>能够经得起时间考验的</a:t>
            </a:r>
            <a:r>
              <a:rPr lang="zh-CN" altLang="en-US" sz="1600">
                <a:solidFill>
                  <a:srgbClr val="5F5E5C"/>
                </a:solidFill>
                <a:latin typeface="微软雅黑"/>
                <a:ea typeface="微软雅黑"/>
                <a:cs typeface="微软雅黑"/>
              </a:rPr>
              <a:t>、</a:t>
            </a:r>
            <a:r>
              <a:rPr lang="zh-CN" altLang="en-US" b="1">
                <a:solidFill>
                  <a:srgbClr val="FF0000"/>
                </a:solidFill>
                <a:latin typeface="微软雅黑"/>
                <a:ea typeface="微软雅黑"/>
                <a:cs typeface="微软雅黑"/>
              </a:rPr>
              <a:t>具有延展性</a:t>
            </a:r>
            <a:r>
              <a:rPr lang="zh-CN" altLang="en-US" sz="1600">
                <a:solidFill>
                  <a:srgbClr val="5F5E5C"/>
                </a:solidFill>
                <a:latin typeface="微软雅黑"/>
                <a:ea typeface="微软雅黑"/>
                <a:cs typeface="微软雅黑"/>
              </a:rPr>
              <a:t>，并且是竞争对手</a:t>
            </a:r>
            <a:r>
              <a:rPr lang="zh-CN" altLang="en-US" b="1">
                <a:solidFill>
                  <a:srgbClr val="FF0000"/>
                </a:solidFill>
                <a:latin typeface="微软雅黑"/>
                <a:ea typeface="微软雅黑"/>
                <a:cs typeface="微软雅黑"/>
              </a:rPr>
              <a:t>难以模仿</a:t>
            </a:r>
            <a:r>
              <a:rPr lang="zh-CN" altLang="en-US" sz="1600">
                <a:solidFill>
                  <a:srgbClr val="5F5E5C"/>
                </a:solidFill>
                <a:latin typeface="微软雅黑"/>
                <a:ea typeface="微软雅黑"/>
                <a:cs typeface="微软雅黑"/>
              </a:rPr>
              <a:t>的技术或能力。什么是企业的核心竞争力，说得直白一点就是你</a:t>
            </a:r>
            <a:r>
              <a:rPr lang="zh-CN" altLang="en-US" b="1">
                <a:solidFill>
                  <a:srgbClr val="FF0000"/>
                </a:solidFill>
                <a:latin typeface="微软雅黑"/>
                <a:ea typeface="微软雅黑"/>
                <a:cs typeface="微软雅黑"/>
              </a:rPr>
              <a:t>到底会干什么</a:t>
            </a:r>
            <a:r>
              <a:rPr lang="zh-CN" altLang="en-US" sz="1600">
                <a:solidFill>
                  <a:srgbClr val="5F5E5C"/>
                </a:solidFill>
                <a:latin typeface="微软雅黑"/>
                <a:ea typeface="微软雅黑"/>
                <a:cs typeface="微软雅黑"/>
              </a:rPr>
              <a:t>、</a:t>
            </a:r>
            <a:r>
              <a:rPr lang="zh-CN" altLang="en-US" b="1">
                <a:solidFill>
                  <a:srgbClr val="FF0000"/>
                </a:solidFill>
                <a:latin typeface="微软雅黑"/>
                <a:ea typeface="微软雅黑"/>
                <a:cs typeface="微软雅黑"/>
              </a:rPr>
              <a:t>特别会干什么</a:t>
            </a:r>
            <a:r>
              <a:rPr lang="zh-CN" altLang="en-US" sz="1600">
                <a:solidFill>
                  <a:srgbClr val="5F5E5C"/>
                </a:solidFill>
                <a:latin typeface="微软雅黑"/>
                <a:ea typeface="微软雅黑"/>
                <a:cs typeface="微软雅黑"/>
              </a:rPr>
              <a:t>。</a:t>
            </a:r>
            <a:endParaRPr lang="zh-CN" altLang="zh-CN" b="1">
              <a:solidFill>
                <a:srgbClr val="D24726"/>
              </a:solidFill>
              <a:latin typeface="微软雅黑"/>
              <a:ea typeface="微软雅黑"/>
              <a:cs typeface="微软雅黑"/>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500" fill="hold"/>
                                        <p:tgtEl>
                                          <p:spTgt spid="25"/>
                                        </p:tgtEl>
                                        <p:attrNameLst>
                                          <p:attrName>ppt_x</p:attrName>
                                        </p:attrNameLst>
                                      </p:cBhvr>
                                      <p:tavLst>
                                        <p:tav tm="0">
                                          <p:val>
                                            <p:strVal val="#ppt_x"/>
                                          </p:val>
                                        </p:tav>
                                        <p:tav tm="100000">
                                          <p:val>
                                            <p:strVal val="#ppt_x"/>
                                          </p:val>
                                        </p:tav>
                                      </p:tavLst>
                                    </p:anim>
                                    <p:anim calcmode="lin" valueType="num">
                                      <p:cBhvr additive="base">
                                        <p:cTn id="13" dur="500" fill="hold"/>
                                        <p:tgtEl>
                                          <p:spTgt spid="2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Box 6"/>
          <p:cNvSpPr txBox="1">
            <a:spLocks noChangeArrowheads="1"/>
          </p:cNvSpPr>
          <p:nvPr/>
        </p:nvSpPr>
        <p:spPr bwMode="auto">
          <a:xfrm>
            <a:off x="2354263" y="1125538"/>
            <a:ext cx="6337300" cy="450850"/>
          </a:xfrm>
          <a:prstGeom prst="rect">
            <a:avLst/>
          </a:prstGeom>
          <a:noFill/>
          <a:ln w="9525">
            <a:noFill/>
            <a:miter lim="800000"/>
            <a:headEnd/>
            <a:tailEnd/>
          </a:ln>
        </p:spPr>
        <p:txBody>
          <a:bodyPr>
            <a:spAutoFit/>
          </a:bodyPr>
          <a:lstStyle/>
          <a:p>
            <a:pPr>
              <a:lnSpc>
                <a:spcPct val="130000"/>
              </a:lnSpc>
            </a:pPr>
            <a:r>
              <a:rPr lang="en-US" altLang="zh-CN" b="1">
                <a:solidFill>
                  <a:srgbClr val="5F5E5C"/>
                </a:solidFill>
                <a:latin typeface="微软雅黑"/>
                <a:ea typeface="微软雅黑"/>
                <a:cs typeface="微软雅黑"/>
              </a:rPr>
              <a:t>3.1.2 </a:t>
            </a:r>
            <a:r>
              <a:rPr lang="zh-CN" altLang="en-US" b="1">
                <a:solidFill>
                  <a:srgbClr val="5F5E5C"/>
                </a:solidFill>
                <a:latin typeface="微软雅黑"/>
                <a:ea typeface="微软雅黑"/>
                <a:cs typeface="微软雅黑"/>
              </a:rPr>
              <a:t>内部环境分析（企业资源、能力及核心竞争力分析）</a:t>
            </a:r>
            <a:endParaRPr lang="zh-CN" altLang="zh-CN" b="1">
              <a:solidFill>
                <a:srgbClr val="5F5E5C"/>
              </a:solidFill>
              <a:latin typeface="微软雅黑"/>
              <a:ea typeface="微软雅黑"/>
              <a:cs typeface="微软雅黑"/>
            </a:endParaRPr>
          </a:p>
        </p:txBody>
      </p:sp>
      <p:sp>
        <p:nvSpPr>
          <p:cNvPr id="15" name="矩形 14"/>
          <p:cNvSpPr/>
          <p:nvPr/>
        </p:nvSpPr>
        <p:spPr>
          <a:xfrm>
            <a:off x="2354263" y="1536700"/>
            <a:ext cx="5761037" cy="452438"/>
          </a:xfrm>
          <a:prstGeom prst="rect">
            <a:avLst/>
          </a:prstGeom>
        </p:spPr>
        <p:txBody>
          <a:bodyPr>
            <a:spAutoFit/>
          </a:bodyPr>
          <a:lstStyle/>
          <a:p>
            <a:pPr fontAlgn="auto">
              <a:lnSpc>
                <a:spcPct val="130000"/>
              </a:lnSpc>
              <a:spcBef>
                <a:spcPts val="0"/>
              </a:spcBef>
              <a:spcAft>
                <a:spcPts val="0"/>
              </a:spcAft>
              <a:defRPr/>
            </a:pPr>
            <a:r>
              <a:rPr lang="en-US" altLang="zh-CN" dirty="0">
                <a:solidFill>
                  <a:srgbClr val="D24726"/>
                </a:solidFill>
                <a:latin typeface="华康俪金黑W8(P)" pitchFamily="34" charset="-122"/>
                <a:ea typeface="华康俪金黑W8(P)" pitchFamily="34" charset="-122"/>
              </a:rPr>
              <a:t>3</a:t>
            </a:r>
            <a:r>
              <a:rPr lang="zh-CN" altLang="en-US" dirty="0">
                <a:solidFill>
                  <a:srgbClr val="D24726"/>
                </a:solidFill>
                <a:latin typeface="华康俪金黑W8(P)" pitchFamily="34" charset="-122"/>
                <a:ea typeface="华康俪金黑W8(P)" pitchFamily="34" charset="-122"/>
              </a:rPr>
              <a:t>）核心竞争力</a:t>
            </a:r>
            <a:r>
              <a:rPr lang="zh-CN" altLang="en-US" dirty="0">
                <a:solidFill>
                  <a:srgbClr val="D24726"/>
                </a:solidFill>
                <a:latin typeface="华康俪金黑W8(P)" pitchFamily="34" charset="-122"/>
                <a:ea typeface="华康俪金黑W8(P)" pitchFamily="34" charset="-122"/>
              </a:rPr>
              <a:t>概述</a:t>
            </a:r>
            <a:r>
              <a:rPr lang="zh-CN" altLang="en-US" dirty="0">
                <a:solidFill>
                  <a:srgbClr val="D24726"/>
                </a:solidFill>
                <a:latin typeface="华康俪金黑W8(P)" pitchFamily="34" charset="-122"/>
                <a:ea typeface="华康俪金黑W8(P)" pitchFamily="34" charset="-122"/>
              </a:rPr>
              <a:t>→→ </a:t>
            </a:r>
            <a:r>
              <a:rPr lang="en-US" altLang="zh-CN" dirty="0">
                <a:solidFill>
                  <a:schemeClr val="tx1">
                    <a:lumMod val="65000"/>
                    <a:lumOff val="35000"/>
                  </a:schemeClr>
                </a:solidFill>
                <a:latin typeface="华康俪金黑W8(P)" pitchFamily="34" charset="-122"/>
                <a:ea typeface="华康俪金黑W8(P)" pitchFamily="34" charset="-122"/>
              </a:rPr>
              <a:t>【</a:t>
            </a:r>
            <a:r>
              <a:rPr lang="zh-CN" altLang="en-US" dirty="0">
                <a:solidFill>
                  <a:schemeClr val="tx1">
                    <a:lumMod val="65000"/>
                    <a:lumOff val="35000"/>
                  </a:schemeClr>
                </a:solidFill>
                <a:latin typeface="华康俪金黑W8(P)" pitchFamily="34" charset="-122"/>
                <a:ea typeface="华康俪金黑W8(P)" pitchFamily="34" charset="-122"/>
              </a:rPr>
              <a:t>案例：腾讯的核心竞争力</a:t>
            </a:r>
            <a:r>
              <a:rPr lang="en-US" altLang="zh-CN" dirty="0">
                <a:solidFill>
                  <a:schemeClr val="tx1">
                    <a:lumMod val="65000"/>
                    <a:lumOff val="35000"/>
                  </a:schemeClr>
                </a:solidFill>
                <a:latin typeface="华康俪金黑W8(P)" pitchFamily="34" charset="-122"/>
                <a:ea typeface="华康俪金黑W8(P)" pitchFamily="34" charset="-122"/>
              </a:rPr>
              <a:t>】</a:t>
            </a:r>
            <a:endParaRPr lang="zh-CN" altLang="en-US" dirty="0">
              <a:solidFill>
                <a:schemeClr val="tx1">
                  <a:lumMod val="65000"/>
                  <a:lumOff val="35000"/>
                </a:schemeClr>
              </a:solidFill>
              <a:latin typeface="华康俪金黑W8(P)" pitchFamily="34" charset="-122"/>
              <a:ea typeface="华康俪金黑W8(P)" pitchFamily="34" charset="-122"/>
            </a:endParaRPr>
          </a:p>
        </p:txBody>
      </p:sp>
      <p:sp>
        <p:nvSpPr>
          <p:cNvPr id="8" name="矩形 7"/>
          <p:cNvSpPr/>
          <p:nvPr/>
        </p:nvSpPr>
        <p:spPr>
          <a:xfrm>
            <a:off x="9971088" y="2098675"/>
            <a:ext cx="1584325" cy="3783013"/>
          </a:xfrm>
          <a:prstGeom prst="rect">
            <a:avLst/>
          </a:prstGeom>
          <a:solidFill>
            <a:srgbClr val="C49500"/>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a:ea typeface="宋体"/>
            </a:endParaRPr>
          </a:p>
        </p:txBody>
      </p:sp>
      <p:sp>
        <p:nvSpPr>
          <p:cNvPr id="9" name="矩形 8"/>
          <p:cNvSpPr/>
          <p:nvPr/>
        </p:nvSpPr>
        <p:spPr>
          <a:xfrm>
            <a:off x="5218113" y="3217863"/>
            <a:ext cx="1584325" cy="2663825"/>
          </a:xfrm>
          <a:prstGeom prst="rect">
            <a:avLst/>
          </a:prstGeom>
          <a:solidFill>
            <a:srgbClr val="689729"/>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a:ea typeface="宋体"/>
            </a:endParaRPr>
          </a:p>
        </p:txBody>
      </p:sp>
      <p:sp>
        <p:nvSpPr>
          <p:cNvPr id="10" name="矩形 9"/>
          <p:cNvSpPr/>
          <p:nvPr/>
        </p:nvSpPr>
        <p:spPr>
          <a:xfrm>
            <a:off x="8383588" y="1811338"/>
            <a:ext cx="1584325" cy="4070350"/>
          </a:xfrm>
          <a:prstGeom prst="rect">
            <a:avLst/>
          </a:prstGeom>
          <a:solidFill>
            <a:srgbClr val="F79646">
              <a:lumMod val="75000"/>
            </a:srgbClr>
          </a:solidFill>
          <a:ln w="25400" cap="flat" cmpd="sng" algn="ctr">
            <a:noFill/>
            <a:prstDash val="solid"/>
          </a:ln>
          <a:effectLst>
            <a:outerShdw blurRad="50800" dist="38100" algn="l" rotWithShape="0">
              <a:prstClr val="black">
                <a:alpha val="40000"/>
              </a:prstClr>
            </a:outerShdw>
          </a:effectLst>
        </p:spPr>
        <p:txBody>
          <a:bodyPr anchor="ctr"/>
          <a:lstStyle/>
          <a:p>
            <a:pPr algn="ctr" fontAlgn="auto">
              <a:spcBef>
                <a:spcPts val="0"/>
              </a:spcBef>
              <a:spcAft>
                <a:spcPts val="0"/>
              </a:spcAft>
              <a:defRPr/>
            </a:pPr>
            <a:endParaRPr lang="zh-CN" altLang="en-US" kern="0">
              <a:solidFill>
                <a:sysClr val="window" lastClr="FFFFFF"/>
              </a:solidFill>
              <a:latin typeface="Calibri"/>
              <a:ea typeface="宋体"/>
            </a:endParaRPr>
          </a:p>
        </p:txBody>
      </p:sp>
      <p:sp>
        <p:nvSpPr>
          <p:cNvPr id="11" name="矩形 10"/>
          <p:cNvSpPr/>
          <p:nvPr/>
        </p:nvSpPr>
        <p:spPr>
          <a:xfrm>
            <a:off x="6802438" y="2459038"/>
            <a:ext cx="1584325" cy="3422650"/>
          </a:xfrm>
          <a:prstGeom prst="rect">
            <a:avLst/>
          </a:prstGeom>
          <a:solidFill>
            <a:srgbClr val="7030A0"/>
          </a:solidFill>
          <a:ln w="25400" cap="flat" cmpd="sng" algn="ctr">
            <a:noFill/>
            <a:prstDash val="solid"/>
          </a:ln>
          <a:effectLst>
            <a:outerShdw blurRad="50800" dist="38100" algn="l" rotWithShape="0">
              <a:prstClr val="black">
                <a:alpha val="40000"/>
              </a:prstClr>
            </a:outerShdw>
          </a:effectLst>
        </p:spPr>
        <p:txBody>
          <a:bodyPr anchor="ctr"/>
          <a:lstStyle/>
          <a:p>
            <a:pPr algn="ctr" fontAlgn="auto">
              <a:spcBef>
                <a:spcPts val="0"/>
              </a:spcBef>
              <a:spcAft>
                <a:spcPts val="0"/>
              </a:spcAft>
              <a:defRPr/>
            </a:pPr>
            <a:endParaRPr lang="zh-CN" altLang="en-US" kern="0">
              <a:solidFill>
                <a:sysClr val="window" lastClr="FFFFFF"/>
              </a:solidFill>
              <a:latin typeface="Calibri"/>
              <a:ea typeface="宋体"/>
            </a:endParaRPr>
          </a:p>
        </p:txBody>
      </p:sp>
      <p:sp>
        <p:nvSpPr>
          <p:cNvPr id="12" name="矩形 11"/>
          <p:cNvSpPr/>
          <p:nvPr/>
        </p:nvSpPr>
        <p:spPr>
          <a:xfrm>
            <a:off x="4443413" y="5881688"/>
            <a:ext cx="2359025" cy="957262"/>
          </a:xfrm>
          <a:custGeom>
            <a:avLst/>
            <a:gdLst>
              <a:gd name="connsiteX0" fmla="*/ 0 w 1584176"/>
              <a:gd name="connsiteY0" fmla="*/ 0 h 1296143"/>
              <a:gd name="connsiteX1" fmla="*/ 1584176 w 1584176"/>
              <a:gd name="connsiteY1" fmla="*/ 0 h 1296143"/>
              <a:gd name="connsiteX2" fmla="*/ 1584176 w 1584176"/>
              <a:gd name="connsiteY2" fmla="*/ 1296143 h 1296143"/>
              <a:gd name="connsiteX3" fmla="*/ 0 w 1584176"/>
              <a:gd name="connsiteY3" fmla="*/ 1296143 h 1296143"/>
              <a:gd name="connsiteX4" fmla="*/ 0 w 1584176"/>
              <a:gd name="connsiteY4" fmla="*/ 0 h 1296143"/>
              <a:gd name="connsiteX0" fmla="*/ 402336 w 1986512"/>
              <a:gd name="connsiteY0" fmla="*/ 0 h 1296143"/>
              <a:gd name="connsiteX1" fmla="*/ 1986512 w 1986512"/>
              <a:gd name="connsiteY1" fmla="*/ 0 h 1296143"/>
              <a:gd name="connsiteX2" fmla="*/ 1986512 w 1986512"/>
              <a:gd name="connsiteY2" fmla="*/ 1296143 h 1296143"/>
              <a:gd name="connsiteX3" fmla="*/ 0 w 1986512"/>
              <a:gd name="connsiteY3" fmla="*/ 1283951 h 1296143"/>
              <a:gd name="connsiteX4" fmla="*/ 402336 w 1986512"/>
              <a:gd name="connsiteY4" fmla="*/ 0 h 1296143"/>
              <a:gd name="connsiteX0" fmla="*/ 402336 w 1986512"/>
              <a:gd name="connsiteY0" fmla="*/ 0 h 1283951"/>
              <a:gd name="connsiteX1" fmla="*/ 1986512 w 1986512"/>
              <a:gd name="connsiteY1" fmla="*/ 0 h 1283951"/>
              <a:gd name="connsiteX2" fmla="*/ 1815824 w 1986512"/>
              <a:gd name="connsiteY2" fmla="*/ 1283951 h 1283951"/>
              <a:gd name="connsiteX3" fmla="*/ 0 w 1986512"/>
              <a:gd name="connsiteY3" fmla="*/ 1283951 h 1283951"/>
              <a:gd name="connsiteX4" fmla="*/ 402336 w 1986512"/>
              <a:gd name="connsiteY4" fmla="*/ 0 h 1283951"/>
              <a:gd name="connsiteX0" fmla="*/ 597408 w 2181584"/>
              <a:gd name="connsiteY0" fmla="*/ 0 h 1283951"/>
              <a:gd name="connsiteX1" fmla="*/ 2181584 w 2181584"/>
              <a:gd name="connsiteY1" fmla="*/ 0 h 1283951"/>
              <a:gd name="connsiteX2" fmla="*/ 2010896 w 2181584"/>
              <a:gd name="connsiteY2" fmla="*/ 1283951 h 1283951"/>
              <a:gd name="connsiteX3" fmla="*/ 0 w 2181584"/>
              <a:gd name="connsiteY3" fmla="*/ 1283951 h 1283951"/>
              <a:gd name="connsiteX4" fmla="*/ 597408 w 2181584"/>
              <a:gd name="connsiteY4" fmla="*/ 0 h 1283951"/>
              <a:gd name="connsiteX0" fmla="*/ 597408 w 2181584"/>
              <a:gd name="connsiteY0" fmla="*/ 0 h 1283951"/>
              <a:gd name="connsiteX1" fmla="*/ 2181584 w 2181584"/>
              <a:gd name="connsiteY1" fmla="*/ 0 h 1283951"/>
              <a:gd name="connsiteX2" fmla="*/ 1815824 w 2181584"/>
              <a:gd name="connsiteY2" fmla="*/ 1271759 h 1283951"/>
              <a:gd name="connsiteX3" fmla="*/ 0 w 2181584"/>
              <a:gd name="connsiteY3" fmla="*/ 1283951 h 1283951"/>
              <a:gd name="connsiteX4" fmla="*/ 597408 w 2181584"/>
              <a:gd name="connsiteY4" fmla="*/ 0 h 1283951"/>
              <a:gd name="connsiteX0" fmla="*/ 704286 w 2288462"/>
              <a:gd name="connsiteY0" fmla="*/ 0 h 1272075"/>
              <a:gd name="connsiteX1" fmla="*/ 2288462 w 2288462"/>
              <a:gd name="connsiteY1" fmla="*/ 0 h 1272075"/>
              <a:gd name="connsiteX2" fmla="*/ 1922702 w 2288462"/>
              <a:gd name="connsiteY2" fmla="*/ 1271759 h 1272075"/>
              <a:gd name="connsiteX3" fmla="*/ 0 w 2288462"/>
              <a:gd name="connsiteY3" fmla="*/ 1272075 h 1272075"/>
              <a:gd name="connsiteX4" fmla="*/ 704286 w 2288462"/>
              <a:gd name="connsiteY4" fmla="*/ 0 h 1272075"/>
              <a:gd name="connsiteX0" fmla="*/ 775538 w 2359714"/>
              <a:gd name="connsiteY0" fmla="*/ 0 h 1272075"/>
              <a:gd name="connsiteX1" fmla="*/ 2359714 w 2359714"/>
              <a:gd name="connsiteY1" fmla="*/ 0 h 1272075"/>
              <a:gd name="connsiteX2" fmla="*/ 1993954 w 2359714"/>
              <a:gd name="connsiteY2" fmla="*/ 1271759 h 1272075"/>
              <a:gd name="connsiteX3" fmla="*/ 0 w 2359714"/>
              <a:gd name="connsiteY3" fmla="*/ 1272075 h 1272075"/>
              <a:gd name="connsiteX4" fmla="*/ 775538 w 2359714"/>
              <a:gd name="connsiteY4" fmla="*/ 0 h 1272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9714" h="1272075">
                <a:moveTo>
                  <a:pt x="775538" y="0"/>
                </a:moveTo>
                <a:lnTo>
                  <a:pt x="2359714" y="0"/>
                </a:lnTo>
                <a:lnTo>
                  <a:pt x="1993954" y="1271759"/>
                </a:lnTo>
                <a:lnTo>
                  <a:pt x="0" y="1272075"/>
                </a:lnTo>
                <a:lnTo>
                  <a:pt x="775538" y="0"/>
                </a:lnTo>
                <a:close/>
              </a:path>
            </a:pathLst>
          </a:custGeom>
          <a:gradFill flip="none" rotWithShape="1">
            <a:gsLst>
              <a:gs pos="0">
                <a:srgbClr val="92D050">
                  <a:alpha val="89000"/>
                </a:srgbClr>
              </a:gs>
              <a:gs pos="100000">
                <a:sysClr val="window" lastClr="FFFFFF"/>
              </a:gs>
            </a:gsLst>
            <a:lin ang="5400000" scaled="1"/>
            <a:tileRect/>
          </a:gra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a:ea typeface="宋体"/>
            </a:endParaRPr>
          </a:p>
        </p:txBody>
      </p:sp>
      <p:sp>
        <p:nvSpPr>
          <p:cNvPr id="13" name="矩形 11"/>
          <p:cNvSpPr/>
          <p:nvPr/>
        </p:nvSpPr>
        <p:spPr>
          <a:xfrm>
            <a:off x="6396038" y="5865813"/>
            <a:ext cx="1974850" cy="966787"/>
          </a:xfrm>
          <a:custGeom>
            <a:avLst/>
            <a:gdLst>
              <a:gd name="connsiteX0" fmla="*/ 0 w 1584176"/>
              <a:gd name="connsiteY0" fmla="*/ 0 h 1296143"/>
              <a:gd name="connsiteX1" fmla="*/ 1584176 w 1584176"/>
              <a:gd name="connsiteY1" fmla="*/ 0 h 1296143"/>
              <a:gd name="connsiteX2" fmla="*/ 1584176 w 1584176"/>
              <a:gd name="connsiteY2" fmla="*/ 1296143 h 1296143"/>
              <a:gd name="connsiteX3" fmla="*/ 0 w 1584176"/>
              <a:gd name="connsiteY3" fmla="*/ 1296143 h 1296143"/>
              <a:gd name="connsiteX4" fmla="*/ 0 w 1584176"/>
              <a:gd name="connsiteY4" fmla="*/ 0 h 1296143"/>
              <a:gd name="connsiteX0" fmla="*/ 402336 w 1986512"/>
              <a:gd name="connsiteY0" fmla="*/ 0 h 1296143"/>
              <a:gd name="connsiteX1" fmla="*/ 1986512 w 1986512"/>
              <a:gd name="connsiteY1" fmla="*/ 0 h 1296143"/>
              <a:gd name="connsiteX2" fmla="*/ 1986512 w 1986512"/>
              <a:gd name="connsiteY2" fmla="*/ 1296143 h 1296143"/>
              <a:gd name="connsiteX3" fmla="*/ 0 w 1986512"/>
              <a:gd name="connsiteY3" fmla="*/ 1283951 h 1296143"/>
              <a:gd name="connsiteX4" fmla="*/ 402336 w 1986512"/>
              <a:gd name="connsiteY4" fmla="*/ 0 h 1296143"/>
              <a:gd name="connsiteX0" fmla="*/ 402336 w 1986512"/>
              <a:gd name="connsiteY0" fmla="*/ 0 h 1283951"/>
              <a:gd name="connsiteX1" fmla="*/ 1986512 w 1986512"/>
              <a:gd name="connsiteY1" fmla="*/ 0 h 1283951"/>
              <a:gd name="connsiteX2" fmla="*/ 1815824 w 1986512"/>
              <a:gd name="connsiteY2" fmla="*/ 1283951 h 1283951"/>
              <a:gd name="connsiteX3" fmla="*/ 0 w 1986512"/>
              <a:gd name="connsiteY3" fmla="*/ 1283951 h 1283951"/>
              <a:gd name="connsiteX4" fmla="*/ 402336 w 1986512"/>
              <a:gd name="connsiteY4" fmla="*/ 0 h 1283951"/>
              <a:gd name="connsiteX0" fmla="*/ 597408 w 2181584"/>
              <a:gd name="connsiteY0" fmla="*/ 0 h 1283951"/>
              <a:gd name="connsiteX1" fmla="*/ 2181584 w 2181584"/>
              <a:gd name="connsiteY1" fmla="*/ 0 h 1283951"/>
              <a:gd name="connsiteX2" fmla="*/ 2010896 w 2181584"/>
              <a:gd name="connsiteY2" fmla="*/ 1283951 h 1283951"/>
              <a:gd name="connsiteX3" fmla="*/ 0 w 2181584"/>
              <a:gd name="connsiteY3" fmla="*/ 1283951 h 1283951"/>
              <a:gd name="connsiteX4" fmla="*/ 597408 w 2181584"/>
              <a:gd name="connsiteY4" fmla="*/ 0 h 1283951"/>
              <a:gd name="connsiteX0" fmla="*/ 597408 w 2181584"/>
              <a:gd name="connsiteY0" fmla="*/ 0 h 1283951"/>
              <a:gd name="connsiteX1" fmla="*/ 2181584 w 2181584"/>
              <a:gd name="connsiteY1" fmla="*/ 0 h 1283951"/>
              <a:gd name="connsiteX2" fmla="*/ 1815824 w 2181584"/>
              <a:gd name="connsiteY2" fmla="*/ 1271759 h 1283951"/>
              <a:gd name="connsiteX3" fmla="*/ 0 w 2181584"/>
              <a:gd name="connsiteY3" fmla="*/ 1283951 h 1283951"/>
              <a:gd name="connsiteX4" fmla="*/ 597408 w 2181584"/>
              <a:gd name="connsiteY4" fmla="*/ 0 h 1283951"/>
              <a:gd name="connsiteX0" fmla="*/ 426720 w 2010896"/>
              <a:gd name="connsiteY0" fmla="*/ 0 h 1283951"/>
              <a:gd name="connsiteX1" fmla="*/ 2010896 w 2010896"/>
              <a:gd name="connsiteY1" fmla="*/ 0 h 1283951"/>
              <a:gd name="connsiteX2" fmla="*/ 1645136 w 2010896"/>
              <a:gd name="connsiteY2" fmla="*/ 1271759 h 1283951"/>
              <a:gd name="connsiteX3" fmla="*/ 0 w 2010896"/>
              <a:gd name="connsiteY3" fmla="*/ 1283951 h 1283951"/>
              <a:gd name="connsiteX4" fmla="*/ 426720 w 2010896"/>
              <a:gd name="connsiteY4" fmla="*/ 0 h 1283951"/>
              <a:gd name="connsiteX0" fmla="*/ 231648 w 1815824"/>
              <a:gd name="connsiteY0" fmla="*/ 0 h 1283951"/>
              <a:gd name="connsiteX1" fmla="*/ 1815824 w 1815824"/>
              <a:gd name="connsiteY1" fmla="*/ 0 h 1283951"/>
              <a:gd name="connsiteX2" fmla="*/ 1450064 w 1815824"/>
              <a:gd name="connsiteY2" fmla="*/ 1271759 h 1283951"/>
              <a:gd name="connsiteX3" fmla="*/ 0 w 1815824"/>
              <a:gd name="connsiteY3" fmla="*/ 1283951 h 1283951"/>
              <a:gd name="connsiteX4" fmla="*/ 231648 w 1815824"/>
              <a:gd name="connsiteY4" fmla="*/ 0 h 1283951"/>
              <a:gd name="connsiteX0" fmla="*/ 390144 w 1974320"/>
              <a:gd name="connsiteY0" fmla="*/ 0 h 1283951"/>
              <a:gd name="connsiteX1" fmla="*/ 1974320 w 1974320"/>
              <a:gd name="connsiteY1" fmla="*/ 0 h 1283951"/>
              <a:gd name="connsiteX2" fmla="*/ 1608560 w 1974320"/>
              <a:gd name="connsiteY2" fmla="*/ 1271759 h 1283951"/>
              <a:gd name="connsiteX3" fmla="*/ 0 w 1974320"/>
              <a:gd name="connsiteY3" fmla="*/ 1283951 h 1283951"/>
              <a:gd name="connsiteX4" fmla="*/ 390144 w 1974320"/>
              <a:gd name="connsiteY4" fmla="*/ 0 h 1283951"/>
              <a:gd name="connsiteX0" fmla="*/ 390144 w 1974320"/>
              <a:gd name="connsiteY0" fmla="*/ 0 h 1283951"/>
              <a:gd name="connsiteX1" fmla="*/ 1974320 w 1974320"/>
              <a:gd name="connsiteY1" fmla="*/ 0 h 1283951"/>
              <a:gd name="connsiteX2" fmla="*/ 1767056 w 1974320"/>
              <a:gd name="connsiteY2" fmla="*/ 1283951 h 1283951"/>
              <a:gd name="connsiteX3" fmla="*/ 0 w 1974320"/>
              <a:gd name="connsiteY3" fmla="*/ 1283951 h 1283951"/>
              <a:gd name="connsiteX4" fmla="*/ 390144 w 1974320"/>
              <a:gd name="connsiteY4" fmla="*/ 0 h 12839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4320" h="1283951">
                <a:moveTo>
                  <a:pt x="390144" y="0"/>
                </a:moveTo>
                <a:lnTo>
                  <a:pt x="1974320" y="0"/>
                </a:lnTo>
                <a:lnTo>
                  <a:pt x="1767056" y="1283951"/>
                </a:lnTo>
                <a:lnTo>
                  <a:pt x="0" y="1283951"/>
                </a:lnTo>
                <a:lnTo>
                  <a:pt x="390144" y="0"/>
                </a:lnTo>
                <a:close/>
              </a:path>
            </a:pathLst>
          </a:custGeom>
          <a:gradFill flip="none" rotWithShape="1">
            <a:gsLst>
              <a:gs pos="0">
                <a:srgbClr val="7030A0">
                  <a:alpha val="64000"/>
                </a:srgbClr>
              </a:gs>
              <a:gs pos="100000">
                <a:sysClr val="window" lastClr="FFFFFF"/>
              </a:gs>
            </a:gsLst>
            <a:lin ang="5400000" scaled="1"/>
            <a:tileRect/>
          </a:gra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a:ea typeface="宋体"/>
            </a:endParaRPr>
          </a:p>
        </p:txBody>
      </p:sp>
      <p:sp>
        <p:nvSpPr>
          <p:cNvPr id="14" name="矩形 11"/>
          <p:cNvSpPr/>
          <p:nvPr/>
        </p:nvSpPr>
        <p:spPr>
          <a:xfrm>
            <a:off x="8142288" y="5853113"/>
            <a:ext cx="1849437" cy="976312"/>
          </a:xfrm>
          <a:custGeom>
            <a:avLst/>
            <a:gdLst>
              <a:gd name="connsiteX0" fmla="*/ 0 w 1584176"/>
              <a:gd name="connsiteY0" fmla="*/ 0 h 1296143"/>
              <a:gd name="connsiteX1" fmla="*/ 1584176 w 1584176"/>
              <a:gd name="connsiteY1" fmla="*/ 0 h 1296143"/>
              <a:gd name="connsiteX2" fmla="*/ 1584176 w 1584176"/>
              <a:gd name="connsiteY2" fmla="*/ 1296143 h 1296143"/>
              <a:gd name="connsiteX3" fmla="*/ 0 w 1584176"/>
              <a:gd name="connsiteY3" fmla="*/ 1296143 h 1296143"/>
              <a:gd name="connsiteX4" fmla="*/ 0 w 1584176"/>
              <a:gd name="connsiteY4" fmla="*/ 0 h 1296143"/>
              <a:gd name="connsiteX0" fmla="*/ 402336 w 1986512"/>
              <a:gd name="connsiteY0" fmla="*/ 0 h 1296143"/>
              <a:gd name="connsiteX1" fmla="*/ 1986512 w 1986512"/>
              <a:gd name="connsiteY1" fmla="*/ 0 h 1296143"/>
              <a:gd name="connsiteX2" fmla="*/ 1986512 w 1986512"/>
              <a:gd name="connsiteY2" fmla="*/ 1296143 h 1296143"/>
              <a:gd name="connsiteX3" fmla="*/ 0 w 1986512"/>
              <a:gd name="connsiteY3" fmla="*/ 1283951 h 1296143"/>
              <a:gd name="connsiteX4" fmla="*/ 402336 w 1986512"/>
              <a:gd name="connsiteY4" fmla="*/ 0 h 1296143"/>
              <a:gd name="connsiteX0" fmla="*/ 402336 w 1986512"/>
              <a:gd name="connsiteY0" fmla="*/ 0 h 1283951"/>
              <a:gd name="connsiteX1" fmla="*/ 1986512 w 1986512"/>
              <a:gd name="connsiteY1" fmla="*/ 0 h 1283951"/>
              <a:gd name="connsiteX2" fmla="*/ 1815824 w 1986512"/>
              <a:gd name="connsiteY2" fmla="*/ 1283951 h 1283951"/>
              <a:gd name="connsiteX3" fmla="*/ 0 w 1986512"/>
              <a:gd name="connsiteY3" fmla="*/ 1283951 h 1283951"/>
              <a:gd name="connsiteX4" fmla="*/ 402336 w 1986512"/>
              <a:gd name="connsiteY4" fmla="*/ 0 h 1283951"/>
              <a:gd name="connsiteX0" fmla="*/ 597408 w 2181584"/>
              <a:gd name="connsiteY0" fmla="*/ 0 h 1283951"/>
              <a:gd name="connsiteX1" fmla="*/ 2181584 w 2181584"/>
              <a:gd name="connsiteY1" fmla="*/ 0 h 1283951"/>
              <a:gd name="connsiteX2" fmla="*/ 2010896 w 2181584"/>
              <a:gd name="connsiteY2" fmla="*/ 1283951 h 1283951"/>
              <a:gd name="connsiteX3" fmla="*/ 0 w 2181584"/>
              <a:gd name="connsiteY3" fmla="*/ 1283951 h 1283951"/>
              <a:gd name="connsiteX4" fmla="*/ 597408 w 2181584"/>
              <a:gd name="connsiteY4" fmla="*/ 0 h 1283951"/>
              <a:gd name="connsiteX0" fmla="*/ 597408 w 2181584"/>
              <a:gd name="connsiteY0" fmla="*/ 0 h 1283951"/>
              <a:gd name="connsiteX1" fmla="*/ 2181584 w 2181584"/>
              <a:gd name="connsiteY1" fmla="*/ 0 h 1283951"/>
              <a:gd name="connsiteX2" fmla="*/ 1815824 w 2181584"/>
              <a:gd name="connsiteY2" fmla="*/ 1271759 h 1283951"/>
              <a:gd name="connsiteX3" fmla="*/ 0 w 2181584"/>
              <a:gd name="connsiteY3" fmla="*/ 1283951 h 1283951"/>
              <a:gd name="connsiteX4" fmla="*/ 597408 w 2181584"/>
              <a:gd name="connsiteY4" fmla="*/ 0 h 1283951"/>
              <a:gd name="connsiteX0" fmla="*/ 426720 w 2010896"/>
              <a:gd name="connsiteY0" fmla="*/ 0 h 1283951"/>
              <a:gd name="connsiteX1" fmla="*/ 2010896 w 2010896"/>
              <a:gd name="connsiteY1" fmla="*/ 0 h 1283951"/>
              <a:gd name="connsiteX2" fmla="*/ 1645136 w 2010896"/>
              <a:gd name="connsiteY2" fmla="*/ 1271759 h 1283951"/>
              <a:gd name="connsiteX3" fmla="*/ 0 w 2010896"/>
              <a:gd name="connsiteY3" fmla="*/ 1283951 h 1283951"/>
              <a:gd name="connsiteX4" fmla="*/ 426720 w 2010896"/>
              <a:gd name="connsiteY4" fmla="*/ 0 h 1283951"/>
              <a:gd name="connsiteX0" fmla="*/ 231648 w 1815824"/>
              <a:gd name="connsiteY0" fmla="*/ 0 h 1283951"/>
              <a:gd name="connsiteX1" fmla="*/ 1815824 w 1815824"/>
              <a:gd name="connsiteY1" fmla="*/ 0 h 1283951"/>
              <a:gd name="connsiteX2" fmla="*/ 1450064 w 1815824"/>
              <a:gd name="connsiteY2" fmla="*/ 1271759 h 1283951"/>
              <a:gd name="connsiteX3" fmla="*/ 0 w 1815824"/>
              <a:gd name="connsiteY3" fmla="*/ 1283951 h 1283951"/>
              <a:gd name="connsiteX4" fmla="*/ 231648 w 1815824"/>
              <a:gd name="connsiteY4" fmla="*/ 0 h 1283951"/>
              <a:gd name="connsiteX0" fmla="*/ 390144 w 1974320"/>
              <a:gd name="connsiteY0" fmla="*/ 0 h 1283951"/>
              <a:gd name="connsiteX1" fmla="*/ 1974320 w 1974320"/>
              <a:gd name="connsiteY1" fmla="*/ 0 h 1283951"/>
              <a:gd name="connsiteX2" fmla="*/ 1608560 w 1974320"/>
              <a:gd name="connsiteY2" fmla="*/ 1271759 h 1283951"/>
              <a:gd name="connsiteX3" fmla="*/ 0 w 1974320"/>
              <a:gd name="connsiteY3" fmla="*/ 1283951 h 1283951"/>
              <a:gd name="connsiteX4" fmla="*/ 390144 w 1974320"/>
              <a:gd name="connsiteY4" fmla="*/ 0 h 1283951"/>
              <a:gd name="connsiteX0" fmla="*/ 243840 w 1828016"/>
              <a:gd name="connsiteY0" fmla="*/ 0 h 1296143"/>
              <a:gd name="connsiteX1" fmla="*/ 1828016 w 1828016"/>
              <a:gd name="connsiteY1" fmla="*/ 0 h 1296143"/>
              <a:gd name="connsiteX2" fmla="*/ 1462256 w 1828016"/>
              <a:gd name="connsiteY2" fmla="*/ 1271759 h 1296143"/>
              <a:gd name="connsiteX3" fmla="*/ 0 w 1828016"/>
              <a:gd name="connsiteY3" fmla="*/ 1296143 h 1296143"/>
              <a:gd name="connsiteX4" fmla="*/ 243840 w 1828016"/>
              <a:gd name="connsiteY4" fmla="*/ 0 h 1296143"/>
              <a:gd name="connsiteX0" fmla="*/ 243840 w 1828016"/>
              <a:gd name="connsiteY0" fmla="*/ 0 h 1296143"/>
              <a:gd name="connsiteX1" fmla="*/ 1828016 w 1828016"/>
              <a:gd name="connsiteY1" fmla="*/ 0 h 1296143"/>
              <a:gd name="connsiteX2" fmla="*/ 1730480 w 1828016"/>
              <a:gd name="connsiteY2" fmla="*/ 1247375 h 1296143"/>
              <a:gd name="connsiteX3" fmla="*/ 0 w 1828016"/>
              <a:gd name="connsiteY3" fmla="*/ 1296143 h 1296143"/>
              <a:gd name="connsiteX4" fmla="*/ 243840 w 1828016"/>
              <a:gd name="connsiteY4" fmla="*/ 0 h 1296143"/>
              <a:gd name="connsiteX0" fmla="*/ 243840 w 1828016"/>
              <a:gd name="connsiteY0" fmla="*/ 0 h 1296143"/>
              <a:gd name="connsiteX1" fmla="*/ 1828016 w 1828016"/>
              <a:gd name="connsiteY1" fmla="*/ 0 h 1296143"/>
              <a:gd name="connsiteX2" fmla="*/ 1790761 w 1828016"/>
              <a:gd name="connsiteY2" fmla="*/ 1247375 h 1296143"/>
              <a:gd name="connsiteX3" fmla="*/ 0 w 1828016"/>
              <a:gd name="connsiteY3" fmla="*/ 1296143 h 1296143"/>
              <a:gd name="connsiteX4" fmla="*/ 243840 w 1828016"/>
              <a:gd name="connsiteY4" fmla="*/ 0 h 1296143"/>
              <a:gd name="connsiteX0" fmla="*/ 207672 w 1828016"/>
              <a:gd name="connsiteY0" fmla="*/ 12192 h 1296143"/>
              <a:gd name="connsiteX1" fmla="*/ 1828016 w 1828016"/>
              <a:gd name="connsiteY1" fmla="*/ 0 h 1296143"/>
              <a:gd name="connsiteX2" fmla="*/ 1790761 w 1828016"/>
              <a:gd name="connsiteY2" fmla="*/ 1247375 h 1296143"/>
              <a:gd name="connsiteX3" fmla="*/ 0 w 1828016"/>
              <a:gd name="connsiteY3" fmla="*/ 1296143 h 1296143"/>
              <a:gd name="connsiteX4" fmla="*/ 207672 w 1828016"/>
              <a:gd name="connsiteY4" fmla="*/ 12192 h 1296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016" h="1296143">
                <a:moveTo>
                  <a:pt x="207672" y="12192"/>
                </a:moveTo>
                <a:lnTo>
                  <a:pt x="1828016" y="0"/>
                </a:lnTo>
                <a:lnTo>
                  <a:pt x="1790761" y="1247375"/>
                </a:lnTo>
                <a:lnTo>
                  <a:pt x="0" y="1296143"/>
                </a:lnTo>
                <a:lnTo>
                  <a:pt x="207672" y="12192"/>
                </a:lnTo>
                <a:close/>
              </a:path>
            </a:pathLst>
          </a:custGeom>
          <a:gradFill flip="none" rotWithShape="1">
            <a:gsLst>
              <a:gs pos="0">
                <a:srgbClr val="F79646">
                  <a:lumMod val="75000"/>
                  <a:alpha val="83000"/>
                </a:srgbClr>
              </a:gs>
              <a:gs pos="100000">
                <a:sysClr val="window" lastClr="FFFFFF"/>
              </a:gs>
            </a:gsLst>
            <a:lin ang="5400000" scaled="1"/>
            <a:tileRect/>
          </a:gra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a:ea typeface="宋体"/>
            </a:endParaRPr>
          </a:p>
        </p:txBody>
      </p:sp>
      <p:sp>
        <p:nvSpPr>
          <p:cNvPr id="18" name="矩形 11"/>
          <p:cNvSpPr/>
          <p:nvPr/>
        </p:nvSpPr>
        <p:spPr>
          <a:xfrm>
            <a:off x="9945688" y="5853113"/>
            <a:ext cx="2195512" cy="947737"/>
          </a:xfrm>
          <a:custGeom>
            <a:avLst/>
            <a:gdLst>
              <a:gd name="connsiteX0" fmla="*/ 0 w 1584176"/>
              <a:gd name="connsiteY0" fmla="*/ 0 h 1296143"/>
              <a:gd name="connsiteX1" fmla="*/ 1584176 w 1584176"/>
              <a:gd name="connsiteY1" fmla="*/ 0 h 1296143"/>
              <a:gd name="connsiteX2" fmla="*/ 1584176 w 1584176"/>
              <a:gd name="connsiteY2" fmla="*/ 1296143 h 1296143"/>
              <a:gd name="connsiteX3" fmla="*/ 0 w 1584176"/>
              <a:gd name="connsiteY3" fmla="*/ 1296143 h 1296143"/>
              <a:gd name="connsiteX4" fmla="*/ 0 w 1584176"/>
              <a:gd name="connsiteY4" fmla="*/ 0 h 1296143"/>
              <a:gd name="connsiteX0" fmla="*/ 402336 w 1986512"/>
              <a:gd name="connsiteY0" fmla="*/ 0 h 1296143"/>
              <a:gd name="connsiteX1" fmla="*/ 1986512 w 1986512"/>
              <a:gd name="connsiteY1" fmla="*/ 0 h 1296143"/>
              <a:gd name="connsiteX2" fmla="*/ 1986512 w 1986512"/>
              <a:gd name="connsiteY2" fmla="*/ 1296143 h 1296143"/>
              <a:gd name="connsiteX3" fmla="*/ 0 w 1986512"/>
              <a:gd name="connsiteY3" fmla="*/ 1283951 h 1296143"/>
              <a:gd name="connsiteX4" fmla="*/ 402336 w 1986512"/>
              <a:gd name="connsiteY4" fmla="*/ 0 h 1296143"/>
              <a:gd name="connsiteX0" fmla="*/ 402336 w 1986512"/>
              <a:gd name="connsiteY0" fmla="*/ 0 h 1283951"/>
              <a:gd name="connsiteX1" fmla="*/ 1986512 w 1986512"/>
              <a:gd name="connsiteY1" fmla="*/ 0 h 1283951"/>
              <a:gd name="connsiteX2" fmla="*/ 1815824 w 1986512"/>
              <a:gd name="connsiteY2" fmla="*/ 1283951 h 1283951"/>
              <a:gd name="connsiteX3" fmla="*/ 0 w 1986512"/>
              <a:gd name="connsiteY3" fmla="*/ 1283951 h 1283951"/>
              <a:gd name="connsiteX4" fmla="*/ 402336 w 1986512"/>
              <a:gd name="connsiteY4" fmla="*/ 0 h 1283951"/>
              <a:gd name="connsiteX0" fmla="*/ 597408 w 2181584"/>
              <a:gd name="connsiteY0" fmla="*/ 0 h 1283951"/>
              <a:gd name="connsiteX1" fmla="*/ 2181584 w 2181584"/>
              <a:gd name="connsiteY1" fmla="*/ 0 h 1283951"/>
              <a:gd name="connsiteX2" fmla="*/ 2010896 w 2181584"/>
              <a:gd name="connsiteY2" fmla="*/ 1283951 h 1283951"/>
              <a:gd name="connsiteX3" fmla="*/ 0 w 2181584"/>
              <a:gd name="connsiteY3" fmla="*/ 1283951 h 1283951"/>
              <a:gd name="connsiteX4" fmla="*/ 597408 w 2181584"/>
              <a:gd name="connsiteY4" fmla="*/ 0 h 1283951"/>
              <a:gd name="connsiteX0" fmla="*/ 597408 w 2181584"/>
              <a:gd name="connsiteY0" fmla="*/ 0 h 1283951"/>
              <a:gd name="connsiteX1" fmla="*/ 2181584 w 2181584"/>
              <a:gd name="connsiteY1" fmla="*/ 0 h 1283951"/>
              <a:gd name="connsiteX2" fmla="*/ 1815824 w 2181584"/>
              <a:gd name="connsiteY2" fmla="*/ 1271759 h 1283951"/>
              <a:gd name="connsiteX3" fmla="*/ 0 w 2181584"/>
              <a:gd name="connsiteY3" fmla="*/ 1283951 h 1283951"/>
              <a:gd name="connsiteX4" fmla="*/ 597408 w 2181584"/>
              <a:gd name="connsiteY4" fmla="*/ 0 h 1283951"/>
              <a:gd name="connsiteX0" fmla="*/ 426720 w 2010896"/>
              <a:gd name="connsiteY0" fmla="*/ 0 h 1283951"/>
              <a:gd name="connsiteX1" fmla="*/ 2010896 w 2010896"/>
              <a:gd name="connsiteY1" fmla="*/ 0 h 1283951"/>
              <a:gd name="connsiteX2" fmla="*/ 1645136 w 2010896"/>
              <a:gd name="connsiteY2" fmla="*/ 1271759 h 1283951"/>
              <a:gd name="connsiteX3" fmla="*/ 0 w 2010896"/>
              <a:gd name="connsiteY3" fmla="*/ 1283951 h 1283951"/>
              <a:gd name="connsiteX4" fmla="*/ 426720 w 2010896"/>
              <a:gd name="connsiteY4" fmla="*/ 0 h 1283951"/>
              <a:gd name="connsiteX0" fmla="*/ 231648 w 1815824"/>
              <a:gd name="connsiteY0" fmla="*/ 0 h 1283951"/>
              <a:gd name="connsiteX1" fmla="*/ 1815824 w 1815824"/>
              <a:gd name="connsiteY1" fmla="*/ 0 h 1283951"/>
              <a:gd name="connsiteX2" fmla="*/ 1450064 w 1815824"/>
              <a:gd name="connsiteY2" fmla="*/ 1271759 h 1283951"/>
              <a:gd name="connsiteX3" fmla="*/ 0 w 1815824"/>
              <a:gd name="connsiteY3" fmla="*/ 1283951 h 1283951"/>
              <a:gd name="connsiteX4" fmla="*/ 231648 w 1815824"/>
              <a:gd name="connsiteY4" fmla="*/ 0 h 1283951"/>
              <a:gd name="connsiteX0" fmla="*/ 390144 w 1974320"/>
              <a:gd name="connsiteY0" fmla="*/ 0 h 1283951"/>
              <a:gd name="connsiteX1" fmla="*/ 1974320 w 1974320"/>
              <a:gd name="connsiteY1" fmla="*/ 0 h 1283951"/>
              <a:gd name="connsiteX2" fmla="*/ 1608560 w 1974320"/>
              <a:gd name="connsiteY2" fmla="*/ 1271759 h 1283951"/>
              <a:gd name="connsiteX3" fmla="*/ 0 w 1974320"/>
              <a:gd name="connsiteY3" fmla="*/ 1283951 h 1283951"/>
              <a:gd name="connsiteX4" fmla="*/ 390144 w 1974320"/>
              <a:gd name="connsiteY4" fmla="*/ 0 h 1283951"/>
              <a:gd name="connsiteX0" fmla="*/ 243840 w 1828016"/>
              <a:gd name="connsiteY0" fmla="*/ 0 h 1296143"/>
              <a:gd name="connsiteX1" fmla="*/ 1828016 w 1828016"/>
              <a:gd name="connsiteY1" fmla="*/ 0 h 1296143"/>
              <a:gd name="connsiteX2" fmla="*/ 1462256 w 1828016"/>
              <a:gd name="connsiteY2" fmla="*/ 1271759 h 1296143"/>
              <a:gd name="connsiteX3" fmla="*/ 0 w 1828016"/>
              <a:gd name="connsiteY3" fmla="*/ 1296143 h 1296143"/>
              <a:gd name="connsiteX4" fmla="*/ 243840 w 1828016"/>
              <a:gd name="connsiteY4" fmla="*/ 0 h 1296143"/>
              <a:gd name="connsiteX0" fmla="*/ 243840 w 1828016"/>
              <a:gd name="connsiteY0" fmla="*/ 0 h 1296143"/>
              <a:gd name="connsiteX1" fmla="*/ 1828016 w 1828016"/>
              <a:gd name="connsiteY1" fmla="*/ 0 h 1296143"/>
              <a:gd name="connsiteX2" fmla="*/ 1730480 w 1828016"/>
              <a:gd name="connsiteY2" fmla="*/ 1247375 h 1296143"/>
              <a:gd name="connsiteX3" fmla="*/ 0 w 1828016"/>
              <a:gd name="connsiteY3" fmla="*/ 1296143 h 1296143"/>
              <a:gd name="connsiteX4" fmla="*/ 243840 w 1828016"/>
              <a:gd name="connsiteY4" fmla="*/ 0 h 1296143"/>
              <a:gd name="connsiteX0" fmla="*/ 243840 w 2031884"/>
              <a:gd name="connsiteY0" fmla="*/ 0 h 1296143"/>
              <a:gd name="connsiteX1" fmla="*/ 1828016 w 2031884"/>
              <a:gd name="connsiteY1" fmla="*/ 0 h 1296143"/>
              <a:gd name="connsiteX2" fmla="*/ 2031884 w 2031884"/>
              <a:gd name="connsiteY2" fmla="*/ 1235183 h 1296143"/>
              <a:gd name="connsiteX3" fmla="*/ 0 w 2031884"/>
              <a:gd name="connsiteY3" fmla="*/ 1296143 h 1296143"/>
              <a:gd name="connsiteX4" fmla="*/ 243840 w 2031884"/>
              <a:gd name="connsiteY4" fmla="*/ 0 h 1296143"/>
              <a:gd name="connsiteX0" fmla="*/ 62997 w 1851041"/>
              <a:gd name="connsiteY0" fmla="*/ 0 h 1296143"/>
              <a:gd name="connsiteX1" fmla="*/ 1647173 w 1851041"/>
              <a:gd name="connsiteY1" fmla="*/ 0 h 1296143"/>
              <a:gd name="connsiteX2" fmla="*/ 1851041 w 1851041"/>
              <a:gd name="connsiteY2" fmla="*/ 1235183 h 1296143"/>
              <a:gd name="connsiteX3" fmla="*/ 0 w 1851041"/>
              <a:gd name="connsiteY3" fmla="*/ 1296143 h 1296143"/>
              <a:gd name="connsiteX4" fmla="*/ 62997 w 1851041"/>
              <a:gd name="connsiteY4" fmla="*/ 0 h 1296143"/>
              <a:gd name="connsiteX0" fmla="*/ 0 w 1788044"/>
              <a:gd name="connsiteY0" fmla="*/ 0 h 1296143"/>
              <a:gd name="connsiteX1" fmla="*/ 1584176 w 1788044"/>
              <a:gd name="connsiteY1" fmla="*/ 0 h 1296143"/>
              <a:gd name="connsiteX2" fmla="*/ 1788044 w 1788044"/>
              <a:gd name="connsiteY2" fmla="*/ 1235183 h 1296143"/>
              <a:gd name="connsiteX3" fmla="*/ 298689 w 1788044"/>
              <a:gd name="connsiteY3" fmla="*/ 1296143 h 1296143"/>
              <a:gd name="connsiteX4" fmla="*/ 0 w 1788044"/>
              <a:gd name="connsiteY4" fmla="*/ 0 h 1296143"/>
              <a:gd name="connsiteX0" fmla="*/ 50940 w 1838984"/>
              <a:gd name="connsiteY0" fmla="*/ 0 h 1247375"/>
              <a:gd name="connsiteX1" fmla="*/ 1635116 w 1838984"/>
              <a:gd name="connsiteY1" fmla="*/ 0 h 1247375"/>
              <a:gd name="connsiteX2" fmla="*/ 1838984 w 1838984"/>
              <a:gd name="connsiteY2" fmla="*/ 1235183 h 1247375"/>
              <a:gd name="connsiteX3" fmla="*/ 0 w 1838984"/>
              <a:gd name="connsiteY3" fmla="*/ 1247375 h 1247375"/>
              <a:gd name="connsiteX4" fmla="*/ 50940 w 1838984"/>
              <a:gd name="connsiteY4" fmla="*/ 0 h 1247375"/>
              <a:gd name="connsiteX0" fmla="*/ 50940 w 1947490"/>
              <a:gd name="connsiteY0" fmla="*/ 0 h 1247375"/>
              <a:gd name="connsiteX1" fmla="*/ 1635116 w 1947490"/>
              <a:gd name="connsiteY1" fmla="*/ 0 h 1247375"/>
              <a:gd name="connsiteX2" fmla="*/ 1947490 w 1947490"/>
              <a:gd name="connsiteY2" fmla="*/ 1247375 h 1247375"/>
              <a:gd name="connsiteX3" fmla="*/ 0 w 1947490"/>
              <a:gd name="connsiteY3" fmla="*/ 1247375 h 1247375"/>
              <a:gd name="connsiteX4" fmla="*/ 50940 w 1947490"/>
              <a:gd name="connsiteY4" fmla="*/ 0 h 1247375"/>
              <a:gd name="connsiteX0" fmla="*/ 50940 w 1947490"/>
              <a:gd name="connsiteY0" fmla="*/ 12192 h 1259567"/>
              <a:gd name="connsiteX1" fmla="*/ 1598947 w 1947490"/>
              <a:gd name="connsiteY1" fmla="*/ 0 h 1259567"/>
              <a:gd name="connsiteX2" fmla="*/ 1947490 w 1947490"/>
              <a:gd name="connsiteY2" fmla="*/ 1259567 h 1259567"/>
              <a:gd name="connsiteX3" fmla="*/ 0 w 1947490"/>
              <a:gd name="connsiteY3" fmla="*/ 1259567 h 1259567"/>
              <a:gd name="connsiteX4" fmla="*/ 50940 w 1947490"/>
              <a:gd name="connsiteY4" fmla="*/ 12192 h 1259567"/>
              <a:gd name="connsiteX0" fmla="*/ 50940 w 2100149"/>
              <a:gd name="connsiteY0" fmla="*/ 12192 h 1259567"/>
              <a:gd name="connsiteX1" fmla="*/ 1598947 w 2100149"/>
              <a:gd name="connsiteY1" fmla="*/ 0 h 1259567"/>
              <a:gd name="connsiteX2" fmla="*/ 2100149 w 2100149"/>
              <a:gd name="connsiteY2" fmla="*/ 1259567 h 1259567"/>
              <a:gd name="connsiteX3" fmla="*/ 0 w 2100149"/>
              <a:gd name="connsiteY3" fmla="*/ 1259567 h 1259567"/>
              <a:gd name="connsiteX4" fmla="*/ 50940 w 2100149"/>
              <a:gd name="connsiteY4" fmla="*/ 12192 h 1259567"/>
              <a:gd name="connsiteX0" fmla="*/ 50940 w 2170607"/>
              <a:gd name="connsiteY0" fmla="*/ 12192 h 1259567"/>
              <a:gd name="connsiteX1" fmla="*/ 1598947 w 2170607"/>
              <a:gd name="connsiteY1" fmla="*/ 0 h 1259567"/>
              <a:gd name="connsiteX2" fmla="*/ 2170607 w 2170607"/>
              <a:gd name="connsiteY2" fmla="*/ 1259567 h 1259567"/>
              <a:gd name="connsiteX3" fmla="*/ 0 w 2170607"/>
              <a:gd name="connsiteY3" fmla="*/ 1259567 h 1259567"/>
              <a:gd name="connsiteX4" fmla="*/ 50940 w 2170607"/>
              <a:gd name="connsiteY4" fmla="*/ 12192 h 1259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0607" h="1259567">
                <a:moveTo>
                  <a:pt x="50940" y="12192"/>
                </a:moveTo>
                <a:lnTo>
                  <a:pt x="1598947" y="0"/>
                </a:lnTo>
                <a:lnTo>
                  <a:pt x="2170607" y="1259567"/>
                </a:lnTo>
                <a:lnTo>
                  <a:pt x="0" y="1259567"/>
                </a:lnTo>
                <a:lnTo>
                  <a:pt x="50940" y="12192"/>
                </a:lnTo>
                <a:close/>
              </a:path>
            </a:pathLst>
          </a:custGeom>
          <a:gradFill flip="none" rotWithShape="1">
            <a:gsLst>
              <a:gs pos="0">
                <a:srgbClr val="FFC000">
                  <a:alpha val="78000"/>
                </a:srgbClr>
              </a:gs>
              <a:gs pos="100000">
                <a:sysClr val="window" lastClr="FFFFFF"/>
              </a:gs>
            </a:gsLst>
            <a:lin ang="5400000" scaled="1"/>
            <a:tileRect/>
          </a:gra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a:ea typeface="宋体"/>
            </a:endParaRPr>
          </a:p>
        </p:txBody>
      </p:sp>
      <p:sp>
        <p:nvSpPr>
          <p:cNvPr id="19" name="TextBox 32"/>
          <p:cNvSpPr txBox="1"/>
          <p:nvPr/>
        </p:nvSpPr>
        <p:spPr>
          <a:xfrm>
            <a:off x="5392738" y="3141663"/>
            <a:ext cx="1279525" cy="1084262"/>
          </a:xfrm>
          <a:prstGeom prst="rect">
            <a:avLst/>
          </a:prstGeom>
          <a:noFill/>
        </p:spPr>
        <p:txBody>
          <a:bodyPr>
            <a:spAutoFit/>
          </a:bodyPr>
          <a:lstStyle/>
          <a:p>
            <a:pPr algn="ctr" fontAlgn="auto">
              <a:lnSpc>
                <a:spcPct val="130000"/>
              </a:lnSpc>
              <a:spcBef>
                <a:spcPts val="0"/>
              </a:spcBef>
              <a:spcAft>
                <a:spcPts val="0"/>
              </a:spcAft>
              <a:defRPr/>
            </a:pPr>
            <a:r>
              <a:rPr lang="en-US" altLang="zh-CN" sz="5400" b="1" kern="0" dirty="0">
                <a:solidFill>
                  <a:sysClr val="window" lastClr="FFFFFF"/>
                </a:solidFill>
                <a:latin typeface="Arial Black" pitchFamily="34" charset="0"/>
                <a:ea typeface="微软雅黑" pitchFamily="34" charset="-122"/>
              </a:rPr>
              <a:t>01</a:t>
            </a:r>
            <a:endParaRPr lang="zh-CN" altLang="en-US" sz="5400" b="1" kern="0" dirty="0">
              <a:solidFill>
                <a:sysClr val="window" lastClr="FFFFFF"/>
              </a:solidFill>
              <a:latin typeface="Arial Black" pitchFamily="34" charset="0"/>
              <a:ea typeface="微软雅黑" pitchFamily="34" charset="-122"/>
            </a:endParaRPr>
          </a:p>
        </p:txBody>
      </p:sp>
      <p:sp>
        <p:nvSpPr>
          <p:cNvPr id="20" name="TextBox 33"/>
          <p:cNvSpPr txBox="1"/>
          <p:nvPr/>
        </p:nvSpPr>
        <p:spPr>
          <a:xfrm>
            <a:off x="5291138" y="4344988"/>
            <a:ext cx="1400175" cy="776287"/>
          </a:xfrm>
          <a:prstGeom prst="rect">
            <a:avLst/>
          </a:prstGeom>
          <a:noFill/>
        </p:spPr>
        <p:txBody>
          <a:bodyPr>
            <a:spAutoFit/>
          </a:bodyPr>
          <a:lstStyle/>
          <a:p>
            <a:pPr algn="just" fontAlgn="auto">
              <a:lnSpc>
                <a:spcPct val="130000"/>
              </a:lnSpc>
              <a:spcBef>
                <a:spcPts val="0"/>
              </a:spcBef>
              <a:spcAft>
                <a:spcPts val="0"/>
              </a:spcAft>
              <a:defRPr/>
            </a:pPr>
            <a:r>
              <a:rPr lang="zh-CN" altLang="en-US" kern="0" dirty="0">
                <a:solidFill>
                  <a:sysClr val="window" lastClr="FFFFFF"/>
                </a:solidFill>
                <a:latin typeface="微软雅黑" pitchFamily="34" charset="-122"/>
                <a:ea typeface="微软雅黑" pitchFamily="34" charset="-122"/>
              </a:rPr>
              <a:t>即时通讯体系。</a:t>
            </a:r>
          </a:p>
        </p:txBody>
      </p:sp>
      <p:sp>
        <p:nvSpPr>
          <p:cNvPr id="21" name="矩形 20"/>
          <p:cNvSpPr/>
          <p:nvPr/>
        </p:nvSpPr>
        <p:spPr>
          <a:xfrm>
            <a:off x="5362575" y="4167188"/>
            <a:ext cx="1295400" cy="125412"/>
          </a:xfrm>
          <a:prstGeom prst="rect">
            <a:avLst/>
          </a:prstGeom>
          <a:solidFill>
            <a:sysClr val="window" lastClr="FFFFFF"/>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a:ea typeface="宋体"/>
            </a:endParaRPr>
          </a:p>
        </p:txBody>
      </p:sp>
      <p:sp>
        <p:nvSpPr>
          <p:cNvPr id="22" name="TextBox 35"/>
          <p:cNvSpPr txBox="1"/>
          <p:nvPr/>
        </p:nvSpPr>
        <p:spPr>
          <a:xfrm>
            <a:off x="6954838" y="2492375"/>
            <a:ext cx="1279525" cy="1085850"/>
          </a:xfrm>
          <a:prstGeom prst="rect">
            <a:avLst/>
          </a:prstGeom>
          <a:noFill/>
        </p:spPr>
        <p:txBody>
          <a:bodyPr>
            <a:spAutoFit/>
          </a:bodyPr>
          <a:lstStyle/>
          <a:p>
            <a:pPr algn="ctr" fontAlgn="auto">
              <a:lnSpc>
                <a:spcPct val="130000"/>
              </a:lnSpc>
              <a:spcBef>
                <a:spcPts val="0"/>
              </a:spcBef>
              <a:spcAft>
                <a:spcPts val="0"/>
              </a:spcAft>
              <a:defRPr/>
            </a:pPr>
            <a:r>
              <a:rPr lang="en-US" altLang="zh-CN" sz="5400" b="1" kern="0" dirty="0">
                <a:solidFill>
                  <a:sysClr val="window" lastClr="FFFFFF"/>
                </a:solidFill>
                <a:latin typeface="Arial Black" pitchFamily="34" charset="0"/>
                <a:ea typeface="微软雅黑" pitchFamily="34" charset="-122"/>
              </a:rPr>
              <a:t>02</a:t>
            </a:r>
            <a:endParaRPr lang="zh-CN" altLang="en-US" sz="5400" b="1" kern="0" dirty="0">
              <a:solidFill>
                <a:sysClr val="window" lastClr="FFFFFF"/>
              </a:solidFill>
              <a:latin typeface="Arial Black" pitchFamily="34" charset="0"/>
              <a:ea typeface="微软雅黑" pitchFamily="34" charset="-122"/>
            </a:endParaRPr>
          </a:p>
        </p:txBody>
      </p:sp>
      <p:sp>
        <p:nvSpPr>
          <p:cNvPr id="23" name="TextBox 36"/>
          <p:cNvSpPr txBox="1"/>
          <p:nvPr/>
        </p:nvSpPr>
        <p:spPr>
          <a:xfrm>
            <a:off x="6853238" y="3695700"/>
            <a:ext cx="1400175" cy="1893888"/>
          </a:xfrm>
          <a:prstGeom prst="rect">
            <a:avLst/>
          </a:prstGeom>
          <a:noFill/>
        </p:spPr>
        <p:txBody>
          <a:bodyPr>
            <a:spAutoFit/>
          </a:bodyPr>
          <a:lstStyle/>
          <a:p>
            <a:pPr algn="just" fontAlgn="auto">
              <a:lnSpc>
                <a:spcPct val="130000"/>
              </a:lnSpc>
              <a:spcBef>
                <a:spcPts val="0"/>
              </a:spcBef>
              <a:spcAft>
                <a:spcPts val="0"/>
              </a:spcAft>
              <a:defRPr/>
            </a:pPr>
            <a:r>
              <a:rPr lang="zh-CN" altLang="en-US" kern="0" dirty="0">
                <a:solidFill>
                  <a:sysClr val="window" lastClr="FFFFFF"/>
                </a:solidFill>
                <a:latin typeface="微软雅黑" pitchFamily="34" charset="-122"/>
                <a:ea typeface="微软雅黑" pitchFamily="34" charset="-122"/>
              </a:rPr>
              <a:t>帐号体系。腾讯的帐号体系及等级体系相当</a:t>
            </a:r>
            <a:r>
              <a:rPr lang="zh-CN" altLang="en-US" kern="0" dirty="0">
                <a:solidFill>
                  <a:sysClr val="window" lastClr="FFFFFF"/>
                </a:solidFill>
                <a:latin typeface="微软雅黑" pitchFamily="34" charset="-122"/>
                <a:ea typeface="微软雅黑" pitchFamily="34" charset="-122"/>
              </a:rPr>
              <a:t>完善。</a:t>
            </a:r>
            <a:endParaRPr lang="zh-CN" altLang="en-US" kern="0" dirty="0">
              <a:solidFill>
                <a:sysClr val="window" lastClr="FFFFFF"/>
              </a:solidFill>
              <a:latin typeface="微软雅黑" pitchFamily="34" charset="-122"/>
              <a:ea typeface="微软雅黑" pitchFamily="34" charset="-122"/>
            </a:endParaRPr>
          </a:p>
        </p:txBody>
      </p:sp>
      <p:sp>
        <p:nvSpPr>
          <p:cNvPr id="26" name="矩形 25"/>
          <p:cNvSpPr/>
          <p:nvPr/>
        </p:nvSpPr>
        <p:spPr>
          <a:xfrm>
            <a:off x="6924675" y="3519488"/>
            <a:ext cx="1296988" cy="125412"/>
          </a:xfrm>
          <a:prstGeom prst="rect">
            <a:avLst/>
          </a:prstGeom>
          <a:solidFill>
            <a:sysClr val="window" lastClr="FFFFFF"/>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a:ea typeface="宋体"/>
            </a:endParaRPr>
          </a:p>
        </p:txBody>
      </p:sp>
      <p:sp>
        <p:nvSpPr>
          <p:cNvPr id="27" name="TextBox 38"/>
          <p:cNvSpPr txBox="1"/>
          <p:nvPr/>
        </p:nvSpPr>
        <p:spPr>
          <a:xfrm>
            <a:off x="8561388" y="1628775"/>
            <a:ext cx="1279525" cy="1084263"/>
          </a:xfrm>
          <a:prstGeom prst="rect">
            <a:avLst/>
          </a:prstGeom>
          <a:noFill/>
        </p:spPr>
        <p:txBody>
          <a:bodyPr>
            <a:spAutoFit/>
          </a:bodyPr>
          <a:lstStyle/>
          <a:p>
            <a:pPr algn="ctr" fontAlgn="auto">
              <a:lnSpc>
                <a:spcPct val="130000"/>
              </a:lnSpc>
              <a:spcBef>
                <a:spcPts val="0"/>
              </a:spcBef>
              <a:spcAft>
                <a:spcPts val="0"/>
              </a:spcAft>
              <a:defRPr/>
            </a:pPr>
            <a:r>
              <a:rPr lang="en-US" altLang="zh-CN" sz="5400" b="1" kern="0" dirty="0">
                <a:solidFill>
                  <a:sysClr val="window" lastClr="FFFFFF"/>
                </a:solidFill>
                <a:latin typeface="Arial Black" pitchFamily="34" charset="0"/>
                <a:ea typeface="微软雅黑" pitchFamily="34" charset="-122"/>
              </a:rPr>
              <a:t>03</a:t>
            </a:r>
            <a:endParaRPr lang="zh-CN" altLang="en-US" sz="5400" b="1" kern="0" dirty="0">
              <a:solidFill>
                <a:sysClr val="window" lastClr="FFFFFF"/>
              </a:solidFill>
              <a:latin typeface="Arial Black" pitchFamily="34" charset="0"/>
              <a:ea typeface="微软雅黑" pitchFamily="34" charset="-122"/>
            </a:endParaRPr>
          </a:p>
        </p:txBody>
      </p:sp>
      <p:sp>
        <p:nvSpPr>
          <p:cNvPr id="28" name="TextBox 39"/>
          <p:cNvSpPr txBox="1"/>
          <p:nvPr/>
        </p:nvSpPr>
        <p:spPr>
          <a:xfrm>
            <a:off x="8458200" y="2832100"/>
            <a:ext cx="1401763" cy="1893888"/>
          </a:xfrm>
          <a:prstGeom prst="rect">
            <a:avLst/>
          </a:prstGeom>
          <a:noFill/>
        </p:spPr>
        <p:txBody>
          <a:bodyPr>
            <a:spAutoFit/>
          </a:bodyPr>
          <a:lstStyle/>
          <a:p>
            <a:pPr algn="just" fontAlgn="auto">
              <a:lnSpc>
                <a:spcPct val="130000"/>
              </a:lnSpc>
              <a:spcBef>
                <a:spcPts val="0"/>
              </a:spcBef>
              <a:spcAft>
                <a:spcPts val="0"/>
              </a:spcAft>
              <a:defRPr/>
            </a:pPr>
            <a:r>
              <a:rPr lang="zh-CN" altLang="en-US" kern="0" dirty="0">
                <a:solidFill>
                  <a:sysClr val="window" lastClr="FFFFFF"/>
                </a:solidFill>
                <a:latin typeface="微软雅黑" pitchFamily="34" charset="-122"/>
                <a:ea typeface="微软雅黑" pitchFamily="34" charset="-122"/>
              </a:rPr>
              <a:t>金融体系。虚拟流通货币</a:t>
            </a:r>
            <a:r>
              <a:rPr lang="en-US" altLang="zh-CN" kern="0" dirty="0">
                <a:solidFill>
                  <a:sysClr val="window" lastClr="FFFFFF"/>
                </a:solidFill>
                <a:latin typeface="微软雅黑" pitchFamily="34" charset="-122"/>
                <a:ea typeface="微软雅黑" pitchFamily="34" charset="-122"/>
              </a:rPr>
              <a:t>Q</a:t>
            </a:r>
            <a:r>
              <a:rPr lang="zh-CN" altLang="en-US" kern="0" dirty="0">
                <a:solidFill>
                  <a:sysClr val="window" lastClr="FFFFFF"/>
                </a:solidFill>
                <a:latin typeface="微软雅黑" pitchFamily="34" charset="-122"/>
                <a:ea typeface="微软雅黑" pitchFamily="34" charset="-122"/>
              </a:rPr>
              <a:t>币、支付系统财付</a:t>
            </a:r>
            <a:r>
              <a:rPr lang="zh-CN" altLang="en-US" kern="0" dirty="0">
                <a:solidFill>
                  <a:sysClr val="window" lastClr="FFFFFF"/>
                </a:solidFill>
                <a:latin typeface="微软雅黑" pitchFamily="34" charset="-122"/>
                <a:ea typeface="微软雅黑" pitchFamily="34" charset="-122"/>
              </a:rPr>
              <a:t>通</a:t>
            </a:r>
            <a:r>
              <a:rPr lang="zh-CN" altLang="en-US" kern="0" dirty="0">
                <a:solidFill>
                  <a:sysClr val="window" lastClr="FFFFFF"/>
                </a:solidFill>
                <a:latin typeface="微软雅黑" pitchFamily="34" charset="-122"/>
                <a:ea typeface="微软雅黑" pitchFamily="34" charset="-122"/>
              </a:rPr>
              <a:t>。</a:t>
            </a:r>
          </a:p>
        </p:txBody>
      </p:sp>
      <p:sp>
        <p:nvSpPr>
          <p:cNvPr id="29" name="矩形 28"/>
          <p:cNvSpPr/>
          <p:nvPr/>
        </p:nvSpPr>
        <p:spPr>
          <a:xfrm>
            <a:off x="8531225" y="2655888"/>
            <a:ext cx="1295400" cy="125412"/>
          </a:xfrm>
          <a:prstGeom prst="rect">
            <a:avLst/>
          </a:prstGeom>
          <a:solidFill>
            <a:sysClr val="window" lastClr="FFFFFF"/>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a:ea typeface="宋体"/>
            </a:endParaRPr>
          </a:p>
        </p:txBody>
      </p:sp>
      <p:sp>
        <p:nvSpPr>
          <p:cNvPr id="30" name="TextBox 41"/>
          <p:cNvSpPr txBox="1"/>
          <p:nvPr/>
        </p:nvSpPr>
        <p:spPr>
          <a:xfrm>
            <a:off x="10075863" y="1979613"/>
            <a:ext cx="1277937" cy="1084262"/>
          </a:xfrm>
          <a:prstGeom prst="rect">
            <a:avLst/>
          </a:prstGeom>
          <a:noFill/>
        </p:spPr>
        <p:txBody>
          <a:bodyPr>
            <a:spAutoFit/>
          </a:bodyPr>
          <a:lstStyle/>
          <a:p>
            <a:pPr algn="ctr" fontAlgn="auto">
              <a:lnSpc>
                <a:spcPct val="130000"/>
              </a:lnSpc>
              <a:spcBef>
                <a:spcPts val="0"/>
              </a:spcBef>
              <a:spcAft>
                <a:spcPts val="0"/>
              </a:spcAft>
              <a:defRPr/>
            </a:pPr>
            <a:r>
              <a:rPr lang="en-US" altLang="zh-CN" sz="5400" b="1" kern="0" dirty="0">
                <a:solidFill>
                  <a:sysClr val="window" lastClr="FFFFFF"/>
                </a:solidFill>
                <a:latin typeface="Arial Black" pitchFamily="34" charset="0"/>
                <a:ea typeface="微软雅黑" pitchFamily="34" charset="-122"/>
              </a:rPr>
              <a:t>04</a:t>
            </a:r>
            <a:endParaRPr lang="zh-CN" altLang="en-US" sz="5400" b="1" kern="0" dirty="0">
              <a:solidFill>
                <a:sysClr val="window" lastClr="FFFFFF"/>
              </a:solidFill>
              <a:latin typeface="Arial Black" pitchFamily="34" charset="0"/>
              <a:ea typeface="微软雅黑" pitchFamily="34" charset="-122"/>
            </a:endParaRPr>
          </a:p>
        </p:txBody>
      </p:sp>
      <p:sp>
        <p:nvSpPr>
          <p:cNvPr id="31" name="TextBox 42"/>
          <p:cNvSpPr txBox="1"/>
          <p:nvPr/>
        </p:nvSpPr>
        <p:spPr>
          <a:xfrm>
            <a:off x="10034588" y="3182938"/>
            <a:ext cx="1400175" cy="2252662"/>
          </a:xfrm>
          <a:prstGeom prst="rect">
            <a:avLst/>
          </a:prstGeom>
          <a:noFill/>
        </p:spPr>
        <p:txBody>
          <a:bodyPr>
            <a:spAutoFit/>
          </a:bodyPr>
          <a:lstStyle/>
          <a:p>
            <a:pPr algn="just" fontAlgn="auto">
              <a:lnSpc>
                <a:spcPct val="130000"/>
              </a:lnSpc>
              <a:spcBef>
                <a:spcPts val="0"/>
              </a:spcBef>
              <a:spcAft>
                <a:spcPts val="0"/>
              </a:spcAft>
              <a:defRPr/>
            </a:pPr>
            <a:r>
              <a:rPr lang="zh-CN" altLang="en-US" kern="0" dirty="0">
                <a:solidFill>
                  <a:sysClr val="window" lastClr="FFFFFF"/>
                </a:solidFill>
                <a:latin typeface="微软雅黑" pitchFamily="34" charset="-122"/>
                <a:ea typeface="微软雅黑" pitchFamily="34" charset="-122"/>
              </a:rPr>
              <a:t>数字化内容的增值服务。互联网增值业务，占据其公司总收入的</a:t>
            </a:r>
            <a:r>
              <a:rPr lang="en-US" altLang="zh-CN" kern="0" dirty="0">
                <a:solidFill>
                  <a:sysClr val="window" lastClr="FFFFFF"/>
                </a:solidFill>
                <a:latin typeface="微软雅黑" pitchFamily="34" charset="-122"/>
                <a:ea typeface="微软雅黑" pitchFamily="34" charset="-122"/>
              </a:rPr>
              <a:t>80</a:t>
            </a:r>
            <a:r>
              <a:rPr lang="en-US" altLang="zh-CN" kern="0" dirty="0">
                <a:solidFill>
                  <a:sysClr val="window" lastClr="FFFFFF"/>
                </a:solidFill>
                <a:latin typeface="微软雅黑" pitchFamily="34" charset="-122"/>
                <a:ea typeface="微软雅黑" pitchFamily="34" charset="-122"/>
              </a:rPr>
              <a:t>%</a:t>
            </a:r>
            <a:r>
              <a:rPr lang="zh-CN" altLang="en-US" kern="0" dirty="0">
                <a:solidFill>
                  <a:sysClr val="window" lastClr="FFFFFF"/>
                </a:solidFill>
                <a:latin typeface="微软雅黑" pitchFamily="34" charset="-122"/>
                <a:ea typeface="微软雅黑" pitchFamily="34" charset="-122"/>
              </a:rPr>
              <a:t>。</a:t>
            </a:r>
            <a:endParaRPr lang="zh-CN" altLang="en-US" kern="0" dirty="0">
              <a:solidFill>
                <a:sysClr val="window" lastClr="FFFFFF"/>
              </a:solidFill>
              <a:latin typeface="微软雅黑" pitchFamily="34" charset="-122"/>
              <a:ea typeface="微软雅黑" pitchFamily="34" charset="-122"/>
            </a:endParaRPr>
          </a:p>
        </p:txBody>
      </p:sp>
      <p:sp>
        <p:nvSpPr>
          <p:cNvPr id="32" name="矩形 31"/>
          <p:cNvSpPr/>
          <p:nvPr/>
        </p:nvSpPr>
        <p:spPr>
          <a:xfrm>
            <a:off x="10106025" y="3006725"/>
            <a:ext cx="1295400" cy="125413"/>
          </a:xfrm>
          <a:prstGeom prst="rect">
            <a:avLst/>
          </a:prstGeom>
          <a:solidFill>
            <a:sysClr val="window" lastClr="FFFFFF"/>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a:ea typeface="宋体"/>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Box 6"/>
          <p:cNvSpPr txBox="1">
            <a:spLocks noChangeArrowheads="1"/>
          </p:cNvSpPr>
          <p:nvPr/>
        </p:nvSpPr>
        <p:spPr bwMode="auto">
          <a:xfrm>
            <a:off x="2354263" y="1125538"/>
            <a:ext cx="6337300" cy="450850"/>
          </a:xfrm>
          <a:prstGeom prst="rect">
            <a:avLst/>
          </a:prstGeom>
          <a:noFill/>
          <a:ln w="9525">
            <a:noFill/>
            <a:miter lim="800000"/>
            <a:headEnd/>
            <a:tailEnd/>
          </a:ln>
        </p:spPr>
        <p:txBody>
          <a:bodyPr>
            <a:spAutoFit/>
          </a:bodyPr>
          <a:lstStyle/>
          <a:p>
            <a:pPr>
              <a:lnSpc>
                <a:spcPct val="130000"/>
              </a:lnSpc>
            </a:pPr>
            <a:r>
              <a:rPr lang="en-US" altLang="zh-CN" b="1">
                <a:solidFill>
                  <a:srgbClr val="5F5E5C"/>
                </a:solidFill>
                <a:latin typeface="微软雅黑"/>
                <a:ea typeface="微软雅黑"/>
                <a:cs typeface="微软雅黑"/>
              </a:rPr>
              <a:t>3.1.2 </a:t>
            </a:r>
            <a:r>
              <a:rPr lang="zh-CN" altLang="en-US" b="1">
                <a:solidFill>
                  <a:srgbClr val="5F5E5C"/>
                </a:solidFill>
                <a:latin typeface="微软雅黑"/>
                <a:ea typeface="微软雅黑"/>
                <a:cs typeface="微软雅黑"/>
              </a:rPr>
              <a:t>内部环境分析（企业资源、能力及核心竞争力分析）</a:t>
            </a:r>
            <a:endParaRPr lang="zh-CN" altLang="zh-CN" b="1">
              <a:solidFill>
                <a:srgbClr val="5F5E5C"/>
              </a:solidFill>
              <a:latin typeface="微软雅黑"/>
              <a:ea typeface="微软雅黑"/>
              <a:cs typeface="微软雅黑"/>
            </a:endParaRPr>
          </a:p>
        </p:txBody>
      </p:sp>
      <p:sp>
        <p:nvSpPr>
          <p:cNvPr id="15" name="矩形 14"/>
          <p:cNvSpPr/>
          <p:nvPr/>
        </p:nvSpPr>
        <p:spPr>
          <a:xfrm>
            <a:off x="2354263" y="1536700"/>
            <a:ext cx="5761037" cy="452438"/>
          </a:xfrm>
          <a:prstGeom prst="rect">
            <a:avLst/>
          </a:prstGeom>
        </p:spPr>
        <p:txBody>
          <a:bodyPr>
            <a:spAutoFit/>
          </a:bodyPr>
          <a:lstStyle/>
          <a:p>
            <a:pPr fontAlgn="auto">
              <a:lnSpc>
                <a:spcPct val="130000"/>
              </a:lnSpc>
              <a:spcBef>
                <a:spcPts val="0"/>
              </a:spcBef>
              <a:spcAft>
                <a:spcPts val="0"/>
              </a:spcAft>
              <a:defRPr/>
            </a:pPr>
            <a:r>
              <a:rPr lang="en-US" altLang="zh-CN" dirty="0">
                <a:solidFill>
                  <a:srgbClr val="D24726"/>
                </a:solidFill>
                <a:latin typeface="华康俪金黑W8(P)" pitchFamily="34" charset="-122"/>
                <a:ea typeface="华康俪金黑W8(P)" pitchFamily="34" charset="-122"/>
              </a:rPr>
              <a:t>3</a:t>
            </a:r>
            <a:r>
              <a:rPr lang="zh-CN" altLang="en-US" dirty="0">
                <a:solidFill>
                  <a:srgbClr val="D24726"/>
                </a:solidFill>
                <a:latin typeface="华康俪金黑W8(P)" pitchFamily="34" charset="-122"/>
                <a:ea typeface="华康俪金黑W8(P)" pitchFamily="34" charset="-122"/>
              </a:rPr>
              <a:t>）核心竞争力</a:t>
            </a:r>
            <a:r>
              <a:rPr lang="zh-CN" altLang="en-US" dirty="0">
                <a:solidFill>
                  <a:srgbClr val="D24726"/>
                </a:solidFill>
                <a:latin typeface="华康俪金黑W8(P)" pitchFamily="34" charset="-122"/>
                <a:ea typeface="华康俪金黑W8(P)" pitchFamily="34" charset="-122"/>
              </a:rPr>
              <a:t>概述</a:t>
            </a:r>
            <a:endParaRPr lang="zh-CN" altLang="en-US" dirty="0">
              <a:solidFill>
                <a:schemeClr val="tx1">
                  <a:lumMod val="65000"/>
                  <a:lumOff val="35000"/>
                </a:schemeClr>
              </a:solidFill>
              <a:latin typeface="华康俪金黑W8(P)" pitchFamily="34" charset="-122"/>
              <a:ea typeface="华康俪金黑W8(P)" pitchFamily="34" charset="-122"/>
            </a:endParaRPr>
          </a:p>
        </p:txBody>
      </p:sp>
      <p:grpSp>
        <p:nvGrpSpPr>
          <p:cNvPr id="45059" name="组合 32"/>
          <p:cNvGrpSpPr>
            <a:grpSpLocks/>
          </p:cNvGrpSpPr>
          <p:nvPr/>
        </p:nvGrpSpPr>
        <p:grpSpPr bwMode="auto">
          <a:xfrm>
            <a:off x="1000125" y="2133600"/>
            <a:ext cx="10860088" cy="460375"/>
            <a:chOff x="1000232" y="4346522"/>
            <a:chExt cx="10859583" cy="461665"/>
          </a:xfrm>
        </p:grpSpPr>
        <p:sp>
          <p:nvSpPr>
            <p:cNvPr id="34" name="矩形 33"/>
            <p:cNvSpPr/>
            <p:nvPr/>
          </p:nvSpPr>
          <p:spPr>
            <a:xfrm>
              <a:off x="1490747" y="4392689"/>
              <a:ext cx="10369068" cy="366148"/>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5074" name="矩形 34"/>
            <p:cNvSpPr>
              <a:spLocks noChangeArrowheads="1"/>
            </p:cNvSpPr>
            <p:nvPr/>
          </p:nvSpPr>
          <p:spPr bwMode="auto">
            <a:xfrm>
              <a:off x="1490663" y="4346522"/>
              <a:ext cx="7416824" cy="461665"/>
            </a:xfrm>
            <a:prstGeom prst="rect">
              <a:avLst/>
            </a:prstGeom>
            <a:noFill/>
            <a:ln w="9525">
              <a:noFill/>
              <a:miter lim="800000"/>
              <a:headEnd/>
              <a:tailEnd/>
            </a:ln>
          </p:spPr>
          <p:txBody>
            <a:bodyPr>
              <a:spAutoFit/>
            </a:bodyPr>
            <a:lstStyle/>
            <a:p>
              <a:pPr>
                <a:lnSpc>
                  <a:spcPct val="120000"/>
                </a:lnSpc>
                <a:spcAft>
                  <a:spcPts val="500"/>
                </a:spcAft>
              </a:pPr>
              <a:r>
                <a:rPr lang="zh-CN" altLang="en-US" sz="2000">
                  <a:solidFill>
                    <a:schemeClr val="bg1"/>
                  </a:solidFill>
                  <a:latin typeface="华康俪金黑W8(P)"/>
                  <a:ea typeface="华康俪金黑W8(P)"/>
                  <a:cs typeface="华康俪金黑W8(P)"/>
                </a:rPr>
                <a:t>核心竞争能力的评估</a:t>
              </a:r>
            </a:p>
          </p:txBody>
        </p:sp>
        <p:sp>
          <p:nvSpPr>
            <p:cNvPr id="36" name="TextBox 47"/>
            <p:cNvSpPr txBox="1"/>
            <p:nvPr/>
          </p:nvSpPr>
          <p:spPr>
            <a:xfrm>
              <a:off x="1000232" y="4392689"/>
              <a:ext cx="490515" cy="369332"/>
            </a:xfrm>
            <a:prstGeom prst="rect">
              <a:avLst/>
            </a:prstGeom>
            <a:solidFill>
              <a:schemeClr val="tx1">
                <a:lumMod val="75000"/>
                <a:lumOff val="25000"/>
              </a:schemeClr>
            </a:solidFill>
          </p:spPr>
          <p:txBody>
            <a:bodyPr>
              <a:spAutoFit/>
            </a:bodyPr>
            <a:lstStyle/>
            <a:p>
              <a:pPr algn="ctr" fontAlgn="auto">
                <a:spcBef>
                  <a:spcPts val="0"/>
                </a:spcBef>
                <a:spcAft>
                  <a:spcPts val="0"/>
                </a:spcAft>
                <a:defRPr/>
              </a:pPr>
              <a:r>
                <a:rPr lang="en-US" altLang="zh-CN" dirty="0">
                  <a:solidFill>
                    <a:schemeClr val="bg1"/>
                  </a:solidFill>
                  <a:latin typeface="Impact" pitchFamily="34" charset="0"/>
                  <a:ea typeface="Arial Unicode MS" pitchFamily="34" charset="-122"/>
                  <a:cs typeface="Arial Unicode MS" pitchFamily="34" charset="-122"/>
                </a:rPr>
                <a:t>02</a:t>
              </a:r>
              <a:endParaRPr lang="zh-CN" altLang="en-US" dirty="0">
                <a:solidFill>
                  <a:schemeClr val="bg1"/>
                </a:solidFill>
                <a:latin typeface="Impact" pitchFamily="34" charset="0"/>
                <a:ea typeface="Arial Unicode MS" pitchFamily="34" charset="-122"/>
                <a:cs typeface="Arial Unicode MS" pitchFamily="34" charset="-122"/>
              </a:endParaRPr>
            </a:p>
          </p:txBody>
        </p:sp>
      </p:grpSp>
      <p:sp>
        <p:nvSpPr>
          <p:cNvPr id="37" name="TextBox 6"/>
          <p:cNvSpPr txBox="1"/>
          <p:nvPr/>
        </p:nvSpPr>
        <p:spPr>
          <a:xfrm>
            <a:off x="966788" y="2708275"/>
            <a:ext cx="10985500" cy="777875"/>
          </a:xfrm>
          <a:prstGeom prst="rect">
            <a:avLst/>
          </a:prstGeom>
          <a:noFill/>
        </p:spPr>
        <p:txBody>
          <a:bodyPr>
            <a:spAutoFit/>
          </a:bodyPr>
          <a:lstStyle/>
          <a:p>
            <a:pPr fontAlgn="auto">
              <a:lnSpc>
                <a:spcPct val="130000"/>
              </a:lnSpc>
              <a:spcBef>
                <a:spcPts val="0"/>
              </a:spcBef>
              <a:spcAft>
                <a:spcPts val="600"/>
              </a:spcAft>
              <a:defRPr/>
            </a:pPr>
            <a:r>
              <a:rPr lang="zh-CN" altLang="en-US" sz="1600" dirty="0">
                <a:solidFill>
                  <a:srgbClr val="5F5E5C"/>
                </a:solidFill>
                <a:latin typeface="微软雅黑" pitchFamily="34" charset="-122"/>
                <a:ea typeface="微软雅黑" pitchFamily="34" charset="-122"/>
              </a:rPr>
              <a:t>一种能力要想成为企业的核心竞争力，必须是：“</a:t>
            </a:r>
            <a:r>
              <a:rPr lang="zh-CN" altLang="en-US" b="1" dirty="0">
                <a:solidFill>
                  <a:schemeClr val="tx1">
                    <a:lumMod val="65000"/>
                    <a:lumOff val="35000"/>
                  </a:schemeClr>
                </a:solidFill>
                <a:latin typeface="微软雅黑" pitchFamily="34" charset="-122"/>
                <a:ea typeface="微软雅黑" pitchFamily="34" charset="-122"/>
              </a:rPr>
              <a:t>从客户的角度出发，</a:t>
            </a:r>
            <a:r>
              <a:rPr lang="zh-CN" altLang="en-US" b="1" dirty="0">
                <a:solidFill>
                  <a:srgbClr val="D24726"/>
                </a:solidFill>
                <a:latin typeface="微软雅黑" pitchFamily="34" charset="-122"/>
                <a:ea typeface="微软雅黑" pitchFamily="34" charset="-122"/>
              </a:rPr>
              <a:t>是有价值并不可替代的</a:t>
            </a:r>
            <a:r>
              <a:rPr lang="zh-CN" altLang="en-US" b="1" dirty="0">
                <a:solidFill>
                  <a:schemeClr val="tx1">
                    <a:lumMod val="65000"/>
                    <a:lumOff val="35000"/>
                  </a:schemeClr>
                </a:solidFill>
                <a:latin typeface="微软雅黑" pitchFamily="34" charset="-122"/>
                <a:ea typeface="微软雅黑" pitchFamily="34" charset="-122"/>
              </a:rPr>
              <a:t>；从竞争者的角度出发，</a:t>
            </a:r>
            <a:r>
              <a:rPr lang="zh-CN" altLang="en-US" b="1" dirty="0">
                <a:solidFill>
                  <a:srgbClr val="D24726"/>
                </a:solidFill>
                <a:latin typeface="微软雅黑" pitchFamily="34" charset="-122"/>
                <a:ea typeface="微软雅黑" pitchFamily="34" charset="-122"/>
              </a:rPr>
              <a:t>是独特并难于模仿的</a:t>
            </a:r>
            <a:r>
              <a:rPr lang="zh-CN" altLang="en-US" sz="1600" dirty="0">
                <a:solidFill>
                  <a:srgbClr val="5F5E5C"/>
                </a:solidFill>
                <a:latin typeface="微软雅黑" pitchFamily="34" charset="-122"/>
                <a:ea typeface="微软雅黑" pitchFamily="34" charset="-122"/>
              </a:rPr>
              <a:t>”。核心竞争力可以从市场、技术和管理三个层面来评估</a:t>
            </a:r>
            <a:r>
              <a:rPr lang="zh-CN" altLang="en-US" sz="1600" dirty="0">
                <a:solidFill>
                  <a:srgbClr val="5F5E5C"/>
                </a:solidFill>
                <a:latin typeface="微软雅黑" pitchFamily="34" charset="-122"/>
                <a:ea typeface="微软雅黑" pitchFamily="34" charset="-122"/>
              </a:rPr>
              <a:t>。</a:t>
            </a:r>
            <a:endParaRPr lang="zh-CN" altLang="en-US" sz="1600" dirty="0">
              <a:solidFill>
                <a:srgbClr val="5F5E5C"/>
              </a:solidFill>
              <a:latin typeface="微软雅黑" pitchFamily="34" charset="-122"/>
              <a:ea typeface="微软雅黑" pitchFamily="34" charset="-122"/>
            </a:endParaRPr>
          </a:p>
        </p:txBody>
      </p:sp>
      <p:grpSp>
        <p:nvGrpSpPr>
          <p:cNvPr id="7" name="组合 6"/>
          <p:cNvGrpSpPr>
            <a:grpSpLocks/>
          </p:cNvGrpSpPr>
          <p:nvPr/>
        </p:nvGrpSpPr>
        <p:grpSpPr bwMode="auto">
          <a:xfrm>
            <a:off x="4551363" y="4098925"/>
            <a:ext cx="1943100" cy="973138"/>
            <a:chOff x="4731023" y="3895970"/>
            <a:chExt cx="1944216" cy="972000"/>
          </a:xfrm>
        </p:grpSpPr>
        <p:sp>
          <p:nvSpPr>
            <p:cNvPr id="48" name="Freeform 274"/>
            <p:cNvSpPr>
              <a:spLocks/>
            </p:cNvSpPr>
            <p:nvPr/>
          </p:nvSpPr>
          <p:spPr bwMode="auto">
            <a:xfrm>
              <a:off x="4731023" y="3895970"/>
              <a:ext cx="1944216" cy="972000"/>
            </a:xfrm>
            <a:prstGeom prst="round2DiagRect">
              <a:avLst/>
            </a:prstGeom>
            <a:solidFill>
              <a:srgbClr val="FF8500"/>
            </a:solidFill>
            <a:ln>
              <a:noFill/>
            </a:ln>
            <a:effectLst>
              <a:reflection endPos="21000" dist="50800" dir="5400000" sy="-100000" algn="bl" rotWithShape="0"/>
            </a:effectLst>
            <a:extLst/>
          </p:spPr>
          <p:txBody>
            <a:bodyPr/>
            <a:lstStyle/>
            <a:p>
              <a:pPr fontAlgn="auto">
                <a:spcBef>
                  <a:spcPts val="0"/>
                </a:spcBef>
                <a:spcAft>
                  <a:spcPts val="0"/>
                </a:spcAft>
                <a:defRPr/>
              </a:pPr>
              <a:endParaRPr lang="zh-CN" altLang="en-US" dirty="0">
                <a:latin typeface="+mn-lt"/>
                <a:ea typeface="+mn-ea"/>
              </a:endParaRPr>
            </a:p>
          </p:txBody>
        </p:sp>
        <p:sp>
          <p:nvSpPr>
            <p:cNvPr id="45072" name="TextBox 17"/>
            <p:cNvSpPr txBox="1">
              <a:spLocks noChangeArrowheads="1"/>
            </p:cNvSpPr>
            <p:nvPr/>
          </p:nvSpPr>
          <p:spPr bwMode="auto">
            <a:xfrm>
              <a:off x="4731023" y="4129916"/>
              <a:ext cx="1944216" cy="523220"/>
            </a:xfrm>
            <a:prstGeom prst="rect">
              <a:avLst/>
            </a:prstGeom>
            <a:noFill/>
            <a:ln w="9525">
              <a:noFill/>
              <a:miter lim="800000"/>
              <a:headEnd/>
              <a:tailEnd/>
            </a:ln>
          </p:spPr>
          <p:txBody>
            <a:bodyPr>
              <a:spAutoFit/>
            </a:bodyPr>
            <a:lstStyle/>
            <a:p>
              <a:pPr algn="ctr"/>
              <a:r>
                <a:rPr lang="zh-CN" altLang="en-US" sz="2800">
                  <a:solidFill>
                    <a:schemeClr val="bg1"/>
                  </a:solidFill>
                  <a:latin typeface="华康俪金黑W8(P)"/>
                  <a:ea typeface="华康俪金黑W8(P)"/>
                  <a:cs typeface="华康俪金黑W8(P)"/>
                </a:rPr>
                <a:t>市场层面</a:t>
              </a:r>
            </a:p>
          </p:txBody>
        </p:sp>
      </p:grpSp>
      <p:grpSp>
        <p:nvGrpSpPr>
          <p:cNvPr id="16" name="组合 15"/>
          <p:cNvGrpSpPr>
            <a:grpSpLocks/>
          </p:cNvGrpSpPr>
          <p:nvPr/>
        </p:nvGrpSpPr>
        <p:grpSpPr bwMode="auto">
          <a:xfrm>
            <a:off x="7143750" y="4098925"/>
            <a:ext cx="1943100" cy="973138"/>
            <a:chOff x="7377261" y="3895970"/>
            <a:chExt cx="1944000" cy="972000"/>
          </a:xfrm>
        </p:grpSpPr>
        <p:sp>
          <p:nvSpPr>
            <p:cNvPr id="49" name="Freeform 369"/>
            <p:cNvSpPr>
              <a:spLocks/>
            </p:cNvSpPr>
            <p:nvPr/>
          </p:nvSpPr>
          <p:spPr bwMode="auto">
            <a:xfrm>
              <a:off x="7377261" y="3895970"/>
              <a:ext cx="1944000" cy="972000"/>
            </a:xfrm>
            <a:prstGeom prst="round2DiagRect">
              <a:avLst/>
            </a:prstGeom>
            <a:solidFill>
              <a:srgbClr val="8BAB00"/>
            </a:solidFill>
            <a:ln>
              <a:noFill/>
            </a:ln>
            <a:effectLst>
              <a:reflection endPos="21000" dist="50800" dir="5400000" sy="-100000" algn="bl" rotWithShape="0"/>
            </a:effectLst>
            <a:extLst/>
          </p:spPr>
          <p:txBody>
            <a:bodyPr/>
            <a:lstStyle/>
            <a:p>
              <a:pPr fontAlgn="auto">
                <a:spcBef>
                  <a:spcPts val="0"/>
                </a:spcBef>
                <a:spcAft>
                  <a:spcPts val="0"/>
                </a:spcAft>
                <a:defRPr/>
              </a:pPr>
              <a:endParaRPr lang="zh-CN" altLang="en-US">
                <a:latin typeface="+mn-lt"/>
                <a:ea typeface="+mn-ea"/>
              </a:endParaRPr>
            </a:p>
          </p:txBody>
        </p:sp>
        <p:sp>
          <p:nvSpPr>
            <p:cNvPr id="45070" name="TextBox 17"/>
            <p:cNvSpPr txBox="1">
              <a:spLocks noChangeArrowheads="1"/>
            </p:cNvSpPr>
            <p:nvPr/>
          </p:nvSpPr>
          <p:spPr bwMode="auto">
            <a:xfrm>
              <a:off x="7377261" y="4129916"/>
              <a:ext cx="1944000" cy="523220"/>
            </a:xfrm>
            <a:prstGeom prst="rect">
              <a:avLst/>
            </a:prstGeom>
            <a:noFill/>
            <a:ln w="9525">
              <a:noFill/>
              <a:miter lim="800000"/>
              <a:headEnd/>
              <a:tailEnd/>
            </a:ln>
          </p:spPr>
          <p:txBody>
            <a:bodyPr>
              <a:spAutoFit/>
            </a:bodyPr>
            <a:lstStyle/>
            <a:p>
              <a:pPr algn="ctr"/>
              <a:r>
                <a:rPr lang="zh-CN" altLang="en-US" sz="2800">
                  <a:solidFill>
                    <a:schemeClr val="bg1"/>
                  </a:solidFill>
                  <a:latin typeface="华康俪金黑W8(P)"/>
                  <a:ea typeface="华康俪金黑W8(P)"/>
                  <a:cs typeface="华康俪金黑W8(P)"/>
                </a:rPr>
                <a:t>技术层面</a:t>
              </a:r>
            </a:p>
          </p:txBody>
        </p:sp>
      </p:grpSp>
      <p:grpSp>
        <p:nvGrpSpPr>
          <p:cNvPr id="17" name="组合 16"/>
          <p:cNvGrpSpPr>
            <a:grpSpLocks/>
          </p:cNvGrpSpPr>
          <p:nvPr/>
        </p:nvGrpSpPr>
        <p:grpSpPr bwMode="auto">
          <a:xfrm>
            <a:off x="9736138" y="4098925"/>
            <a:ext cx="1943100" cy="973138"/>
            <a:chOff x="10023283" y="3895970"/>
            <a:chExt cx="1944000" cy="972000"/>
          </a:xfrm>
        </p:grpSpPr>
        <p:sp>
          <p:nvSpPr>
            <p:cNvPr id="50" name="Freeform 369"/>
            <p:cNvSpPr>
              <a:spLocks/>
            </p:cNvSpPr>
            <p:nvPr/>
          </p:nvSpPr>
          <p:spPr bwMode="auto">
            <a:xfrm>
              <a:off x="10023283" y="3895970"/>
              <a:ext cx="1944000" cy="972000"/>
            </a:xfrm>
            <a:prstGeom prst="round2DiagRect">
              <a:avLst/>
            </a:prstGeom>
            <a:solidFill>
              <a:srgbClr val="0066FF"/>
            </a:solidFill>
            <a:ln>
              <a:noFill/>
            </a:ln>
            <a:effectLst>
              <a:reflection endPos="21000" dist="50800" dir="5400000" sy="-100000" algn="bl" rotWithShape="0"/>
            </a:effectLst>
            <a:extLst/>
          </p:spPr>
          <p:txBody>
            <a:bodyPr/>
            <a:lstStyle/>
            <a:p>
              <a:pPr fontAlgn="auto">
                <a:spcBef>
                  <a:spcPts val="0"/>
                </a:spcBef>
                <a:spcAft>
                  <a:spcPts val="0"/>
                </a:spcAft>
                <a:defRPr/>
              </a:pPr>
              <a:endParaRPr lang="zh-CN" altLang="en-US">
                <a:latin typeface="+mn-lt"/>
                <a:ea typeface="+mn-ea"/>
              </a:endParaRPr>
            </a:p>
          </p:txBody>
        </p:sp>
        <p:sp>
          <p:nvSpPr>
            <p:cNvPr id="45068" name="TextBox 17"/>
            <p:cNvSpPr txBox="1">
              <a:spLocks noChangeArrowheads="1"/>
            </p:cNvSpPr>
            <p:nvPr/>
          </p:nvSpPr>
          <p:spPr bwMode="auto">
            <a:xfrm>
              <a:off x="10023283" y="4129916"/>
              <a:ext cx="1944000" cy="523220"/>
            </a:xfrm>
            <a:prstGeom prst="rect">
              <a:avLst/>
            </a:prstGeom>
            <a:noFill/>
            <a:ln w="9525">
              <a:noFill/>
              <a:miter lim="800000"/>
              <a:headEnd/>
              <a:tailEnd/>
            </a:ln>
          </p:spPr>
          <p:txBody>
            <a:bodyPr>
              <a:spAutoFit/>
            </a:bodyPr>
            <a:lstStyle/>
            <a:p>
              <a:pPr algn="ctr"/>
              <a:r>
                <a:rPr lang="zh-CN" altLang="en-US" sz="2800">
                  <a:solidFill>
                    <a:schemeClr val="bg1"/>
                  </a:solidFill>
                  <a:latin typeface="华康俪金黑W8(P)"/>
                  <a:ea typeface="华康俪金黑W8(P)"/>
                  <a:cs typeface="华康俪金黑W8(P)"/>
                </a:rPr>
                <a:t>管理层面</a:t>
              </a:r>
            </a:p>
          </p:txBody>
        </p:sp>
      </p:grpSp>
      <p:sp>
        <p:nvSpPr>
          <p:cNvPr id="63" name="TextBox 6"/>
          <p:cNvSpPr txBox="1">
            <a:spLocks noChangeArrowheads="1"/>
          </p:cNvSpPr>
          <p:nvPr/>
        </p:nvSpPr>
        <p:spPr bwMode="auto">
          <a:xfrm>
            <a:off x="4298950" y="5432425"/>
            <a:ext cx="2447925" cy="733425"/>
          </a:xfrm>
          <a:prstGeom prst="rect">
            <a:avLst/>
          </a:prstGeom>
          <a:noFill/>
          <a:ln w="9525">
            <a:noFill/>
            <a:miter lim="800000"/>
            <a:headEnd/>
            <a:tailEnd/>
          </a:ln>
        </p:spPr>
        <p:txBody>
          <a:bodyPr>
            <a:spAutoFit/>
          </a:bodyPr>
          <a:lstStyle/>
          <a:p>
            <a:pPr>
              <a:lnSpc>
                <a:spcPct val="130000"/>
              </a:lnSpc>
              <a:spcAft>
                <a:spcPts val="600"/>
              </a:spcAft>
            </a:pPr>
            <a:r>
              <a:rPr lang="zh-CN" altLang="en-US" sz="1600">
                <a:solidFill>
                  <a:srgbClr val="5F5E5C"/>
                </a:solidFill>
                <a:latin typeface="微软雅黑"/>
                <a:ea typeface="微软雅黑"/>
                <a:cs typeface="微软雅黑"/>
              </a:rPr>
              <a:t>市场环境适应、营销拓展及渠道管理、企业及产品美誉度等</a:t>
            </a:r>
            <a:endParaRPr lang="zh-CN" altLang="zh-CN" b="1">
              <a:solidFill>
                <a:srgbClr val="D24726"/>
              </a:solidFill>
              <a:latin typeface="微软雅黑"/>
              <a:ea typeface="微软雅黑"/>
              <a:cs typeface="微软雅黑"/>
            </a:endParaRPr>
          </a:p>
        </p:txBody>
      </p:sp>
      <p:sp>
        <p:nvSpPr>
          <p:cNvPr id="64" name="TextBox 6"/>
          <p:cNvSpPr txBox="1">
            <a:spLocks noChangeArrowheads="1"/>
          </p:cNvSpPr>
          <p:nvPr/>
        </p:nvSpPr>
        <p:spPr bwMode="auto">
          <a:xfrm>
            <a:off x="6891338" y="5448300"/>
            <a:ext cx="2447925" cy="701675"/>
          </a:xfrm>
          <a:prstGeom prst="rect">
            <a:avLst/>
          </a:prstGeom>
          <a:noFill/>
          <a:ln w="9525">
            <a:noFill/>
            <a:miter lim="800000"/>
            <a:headEnd/>
            <a:tailEnd/>
          </a:ln>
        </p:spPr>
        <p:txBody>
          <a:bodyPr>
            <a:spAutoFit/>
          </a:bodyPr>
          <a:lstStyle/>
          <a:p>
            <a:pPr>
              <a:lnSpc>
                <a:spcPct val="130000"/>
              </a:lnSpc>
              <a:spcAft>
                <a:spcPts val="600"/>
              </a:spcAft>
            </a:pPr>
            <a:r>
              <a:rPr lang="zh-CN" altLang="en-US" sz="1600">
                <a:solidFill>
                  <a:srgbClr val="5F5E5C"/>
                </a:solidFill>
                <a:latin typeface="微软雅黑"/>
                <a:ea typeface="微软雅黑"/>
                <a:cs typeface="微软雅黑"/>
              </a:rPr>
              <a:t>技术研发、应用、整合、延展等</a:t>
            </a:r>
            <a:endParaRPr lang="zh-CN" altLang="zh-CN" b="1">
              <a:solidFill>
                <a:srgbClr val="D24726"/>
              </a:solidFill>
              <a:latin typeface="微软雅黑"/>
              <a:ea typeface="微软雅黑"/>
              <a:cs typeface="微软雅黑"/>
            </a:endParaRPr>
          </a:p>
        </p:txBody>
      </p:sp>
      <p:sp>
        <p:nvSpPr>
          <p:cNvPr id="65" name="TextBox 6"/>
          <p:cNvSpPr txBox="1">
            <a:spLocks noChangeArrowheads="1"/>
          </p:cNvSpPr>
          <p:nvPr/>
        </p:nvSpPr>
        <p:spPr bwMode="auto">
          <a:xfrm>
            <a:off x="9483725" y="5432425"/>
            <a:ext cx="2447925" cy="733425"/>
          </a:xfrm>
          <a:prstGeom prst="rect">
            <a:avLst/>
          </a:prstGeom>
          <a:noFill/>
          <a:ln w="9525">
            <a:noFill/>
            <a:miter lim="800000"/>
            <a:headEnd/>
            <a:tailEnd/>
          </a:ln>
        </p:spPr>
        <p:txBody>
          <a:bodyPr>
            <a:spAutoFit/>
          </a:bodyPr>
          <a:lstStyle/>
          <a:p>
            <a:pPr>
              <a:lnSpc>
                <a:spcPct val="130000"/>
              </a:lnSpc>
              <a:spcAft>
                <a:spcPts val="600"/>
              </a:spcAft>
            </a:pPr>
            <a:r>
              <a:rPr lang="zh-CN" altLang="en-US" sz="1600">
                <a:solidFill>
                  <a:srgbClr val="5F5E5C"/>
                </a:solidFill>
                <a:latin typeface="微软雅黑"/>
                <a:ea typeface="微软雅黑"/>
                <a:cs typeface="微软雅黑"/>
              </a:rPr>
              <a:t>战略决策、组织管理、企业文化、人事、财务等</a:t>
            </a:r>
            <a:endParaRPr lang="zh-CN" altLang="zh-CN" b="1">
              <a:solidFill>
                <a:srgbClr val="D24726"/>
              </a:solidFill>
              <a:latin typeface="微软雅黑"/>
              <a:ea typeface="微软雅黑"/>
              <a:cs typeface="微软雅黑"/>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20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750"/>
                                        <p:tgtEl>
                                          <p:spTgt spid="63"/>
                                        </p:tgtEl>
                                      </p:cBhvr>
                                    </p:animEffect>
                                    <p:anim calcmode="lin" valueType="num">
                                      <p:cBhvr>
                                        <p:cTn id="18" dur="750" fill="hold"/>
                                        <p:tgtEl>
                                          <p:spTgt spid="63"/>
                                        </p:tgtEl>
                                        <p:attrNameLst>
                                          <p:attrName>ppt_x</p:attrName>
                                        </p:attrNameLst>
                                      </p:cBhvr>
                                      <p:tavLst>
                                        <p:tav tm="0">
                                          <p:val>
                                            <p:strVal val="#ppt_x"/>
                                          </p:val>
                                        </p:tav>
                                        <p:tav tm="100000">
                                          <p:val>
                                            <p:strVal val="#ppt_x"/>
                                          </p:val>
                                        </p:tav>
                                      </p:tavLst>
                                    </p:anim>
                                    <p:anim calcmode="lin" valueType="num">
                                      <p:cBhvr>
                                        <p:cTn id="19" dur="750" fill="hold"/>
                                        <p:tgtEl>
                                          <p:spTgt spid="6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0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anim calcmode="lin" valueType="num">
                                      <p:cBhvr>
                                        <p:cTn id="23" dur="500" fill="hold"/>
                                        <p:tgtEl>
                                          <p:spTgt spid="16"/>
                                        </p:tgtEl>
                                        <p:attrNameLst>
                                          <p:attrName>ppt_x</p:attrName>
                                        </p:attrNameLst>
                                      </p:cBhvr>
                                      <p:tavLst>
                                        <p:tav tm="0">
                                          <p:val>
                                            <p:strVal val="#ppt_x"/>
                                          </p:val>
                                        </p:tav>
                                        <p:tav tm="100000">
                                          <p:val>
                                            <p:strVal val="#ppt_x"/>
                                          </p:val>
                                        </p:tav>
                                      </p:tavLst>
                                    </p:anim>
                                    <p:anim calcmode="lin" valueType="num">
                                      <p:cBhvr>
                                        <p:cTn id="24" dur="500" fill="hold"/>
                                        <p:tgtEl>
                                          <p:spTgt spid="16"/>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300"/>
                                  </p:stCondLst>
                                  <p:childTnLst>
                                    <p:set>
                                      <p:cBhvr>
                                        <p:cTn id="26" dur="1" fill="hold">
                                          <p:stCondLst>
                                            <p:cond delay="0"/>
                                          </p:stCondLst>
                                        </p:cTn>
                                        <p:tgtEl>
                                          <p:spTgt spid="64"/>
                                        </p:tgtEl>
                                        <p:attrNameLst>
                                          <p:attrName>style.visibility</p:attrName>
                                        </p:attrNameLst>
                                      </p:cBhvr>
                                      <p:to>
                                        <p:strVal val="visible"/>
                                      </p:to>
                                    </p:set>
                                    <p:animEffect transition="in" filter="fade">
                                      <p:cBhvr>
                                        <p:cTn id="27" dur="750"/>
                                        <p:tgtEl>
                                          <p:spTgt spid="64"/>
                                        </p:tgtEl>
                                      </p:cBhvr>
                                    </p:animEffect>
                                    <p:anim calcmode="lin" valueType="num">
                                      <p:cBhvr>
                                        <p:cTn id="28" dur="750" fill="hold"/>
                                        <p:tgtEl>
                                          <p:spTgt spid="64"/>
                                        </p:tgtEl>
                                        <p:attrNameLst>
                                          <p:attrName>ppt_x</p:attrName>
                                        </p:attrNameLst>
                                      </p:cBhvr>
                                      <p:tavLst>
                                        <p:tav tm="0">
                                          <p:val>
                                            <p:strVal val="#ppt_x"/>
                                          </p:val>
                                        </p:tav>
                                        <p:tav tm="100000">
                                          <p:val>
                                            <p:strVal val="#ppt_x"/>
                                          </p:val>
                                        </p:tav>
                                      </p:tavLst>
                                    </p:anim>
                                    <p:anim calcmode="lin" valueType="num">
                                      <p:cBhvr>
                                        <p:cTn id="29" dur="750" fill="hold"/>
                                        <p:tgtEl>
                                          <p:spTgt spid="64"/>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30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anim calcmode="lin" valueType="num">
                                      <p:cBhvr>
                                        <p:cTn id="33" dur="500" fill="hold"/>
                                        <p:tgtEl>
                                          <p:spTgt spid="17"/>
                                        </p:tgtEl>
                                        <p:attrNameLst>
                                          <p:attrName>ppt_x</p:attrName>
                                        </p:attrNameLst>
                                      </p:cBhvr>
                                      <p:tavLst>
                                        <p:tav tm="0">
                                          <p:val>
                                            <p:strVal val="#ppt_x"/>
                                          </p:val>
                                        </p:tav>
                                        <p:tav tm="100000">
                                          <p:val>
                                            <p:strVal val="#ppt_x"/>
                                          </p:val>
                                        </p:tav>
                                      </p:tavLst>
                                    </p:anim>
                                    <p:anim calcmode="lin" valueType="num">
                                      <p:cBhvr>
                                        <p:cTn id="34" dur="500" fill="hold"/>
                                        <p:tgtEl>
                                          <p:spTgt spid="17"/>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400"/>
                                  </p:stCondLst>
                                  <p:childTnLst>
                                    <p:set>
                                      <p:cBhvr>
                                        <p:cTn id="36" dur="1" fill="hold">
                                          <p:stCondLst>
                                            <p:cond delay="0"/>
                                          </p:stCondLst>
                                        </p:cTn>
                                        <p:tgtEl>
                                          <p:spTgt spid="65"/>
                                        </p:tgtEl>
                                        <p:attrNameLst>
                                          <p:attrName>style.visibility</p:attrName>
                                        </p:attrNameLst>
                                      </p:cBhvr>
                                      <p:to>
                                        <p:strVal val="visible"/>
                                      </p:to>
                                    </p:set>
                                    <p:animEffect transition="in" filter="fade">
                                      <p:cBhvr>
                                        <p:cTn id="37" dur="750"/>
                                        <p:tgtEl>
                                          <p:spTgt spid="65"/>
                                        </p:tgtEl>
                                      </p:cBhvr>
                                    </p:animEffect>
                                    <p:anim calcmode="lin" valueType="num">
                                      <p:cBhvr>
                                        <p:cTn id="38" dur="750" fill="hold"/>
                                        <p:tgtEl>
                                          <p:spTgt spid="65"/>
                                        </p:tgtEl>
                                        <p:attrNameLst>
                                          <p:attrName>ppt_x</p:attrName>
                                        </p:attrNameLst>
                                      </p:cBhvr>
                                      <p:tavLst>
                                        <p:tav tm="0">
                                          <p:val>
                                            <p:strVal val="#ppt_x"/>
                                          </p:val>
                                        </p:tav>
                                        <p:tav tm="100000">
                                          <p:val>
                                            <p:strVal val="#ppt_x"/>
                                          </p:val>
                                        </p:tav>
                                      </p:tavLst>
                                    </p:anim>
                                    <p:anim calcmode="lin" valueType="num">
                                      <p:cBhvr>
                                        <p:cTn id="39" dur="75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63" grpId="0"/>
      <p:bldP spid="64" grpId="0"/>
      <p:bldP spid="6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7045325" y="3827463"/>
            <a:ext cx="4741863" cy="2670175"/>
          </a:xfrm>
          <a:prstGeom prst="rect">
            <a:avLst/>
          </a:prstGeom>
          <a:noFill/>
          <a:ln w="28575">
            <a:solidFill>
              <a:schemeClr val="bg1"/>
            </a:solidFill>
          </a:ln>
          <a:effectLst>
            <a:outerShdw blurRad="63500" algn="ctr" rotWithShape="0">
              <a:prstClr val="black">
                <a:alpha val="40000"/>
              </a:prstClr>
            </a:outerShdw>
          </a:effectLst>
        </p:spPr>
      </p:pic>
      <p:sp>
        <p:nvSpPr>
          <p:cNvPr id="46082" name="TextBox 6"/>
          <p:cNvSpPr txBox="1">
            <a:spLocks noChangeArrowheads="1"/>
          </p:cNvSpPr>
          <p:nvPr/>
        </p:nvSpPr>
        <p:spPr bwMode="auto">
          <a:xfrm>
            <a:off x="2354263" y="1125538"/>
            <a:ext cx="6337300" cy="450850"/>
          </a:xfrm>
          <a:prstGeom prst="rect">
            <a:avLst/>
          </a:prstGeom>
          <a:noFill/>
          <a:ln w="9525">
            <a:noFill/>
            <a:miter lim="800000"/>
            <a:headEnd/>
            <a:tailEnd/>
          </a:ln>
        </p:spPr>
        <p:txBody>
          <a:bodyPr>
            <a:spAutoFit/>
          </a:bodyPr>
          <a:lstStyle/>
          <a:p>
            <a:pPr>
              <a:lnSpc>
                <a:spcPct val="130000"/>
              </a:lnSpc>
            </a:pPr>
            <a:r>
              <a:rPr lang="en-US" altLang="zh-CN" b="1">
                <a:solidFill>
                  <a:srgbClr val="5F5E5C"/>
                </a:solidFill>
                <a:latin typeface="微软雅黑"/>
                <a:ea typeface="微软雅黑"/>
                <a:cs typeface="微软雅黑"/>
              </a:rPr>
              <a:t>3.1.2 </a:t>
            </a:r>
            <a:r>
              <a:rPr lang="zh-CN" altLang="en-US" b="1">
                <a:solidFill>
                  <a:srgbClr val="5F5E5C"/>
                </a:solidFill>
                <a:latin typeface="微软雅黑"/>
                <a:ea typeface="微软雅黑"/>
                <a:cs typeface="微软雅黑"/>
              </a:rPr>
              <a:t>内部环境分析（企业资源、能力及核心竞争力分析）</a:t>
            </a:r>
            <a:endParaRPr lang="zh-CN" altLang="zh-CN" b="1">
              <a:solidFill>
                <a:srgbClr val="5F5E5C"/>
              </a:solidFill>
              <a:latin typeface="微软雅黑"/>
              <a:ea typeface="微软雅黑"/>
              <a:cs typeface="微软雅黑"/>
            </a:endParaRPr>
          </a:p>
        </p:txBody>
      </p:sp>
      <p:sp>
        <p:nvSpPr>
          <p:cNvPr id="15" name="矩形 14"/>
          <p:cNvSpPr/>
          <p:nvPr/>
        </p:nvSpPr>
        <p:spPr>
          <a:xfrm>
            <a:off x="2354263" y="1536700"/>
            <a:ext cx="5761037" cy="452438"/>
          </a:xfrm>
          <a:prstGeom prst="rect">
            <a:avLst/>
          </a:prstGeom>
        </p:spPr>
        <p:txBody>
          <a:bodyPr>
            <a:spAutoFit/>
          </a:bodyPr>
          <a:lstStyle/>
          <a:p>
            <a:pPr fontAlgn="auto">
              <a:lnSpc>
                <a:spcPct val="130000"/>
              </a:lnSpc>
              <a:spcBef>
                <a:spcPts val="0"/>
              </a:spcBef>
              <a:spcAft>
                <a:spcPts val="0"/>
              </a:spcAft>
              <a:defRPr/>
            </a:pPr>
            <a:r>
              <a:rPr lang="en-US" altLang="zh-CN" dirty="0">
                <a:solidFill>
                  <a:srgbClr val="D24726"/>
                </a:solidFill>
                <a:latin typeface="华康俪金黑W8(P)" pitchFamily="34" charset="-122"/>
                <a:ea typeface="华康俪金黑W8(P)" pitchFamily="34" charset="-122"/>
              </a:rPr>
              <a:t>3</a:t>
            </a:r>
            <a:r>
              <a:rPr lang="zh-CN" altLang="en-US" dirty="0">
                <a:solidFill>
                  <a:srgbClr val="D24726"/>
                </a:solidFill>
                <a:latin typeface="华康俪金黑W8(P)" pitchFamily="34" charset="-122"/>
                <a:ea typeface="华康俪金黑W8(P)" pitchFamily="34" charset="-122"/>
              </a:rPr>
              <a:t>）核心竞争力</a:t>
            </a:r>
            <a:r>
              <a:rPr lang="zh-CN" altLang="en-US" dirty="0">
                <a:solidFill>
                  <a:srgbClr val="D24726"/>
                </a:solidFill>
                <a:latin typeface="华康俪金黑W8(P)" pitchFamily="34" charset="-122"/>
                <a:ea typeface="华康俪金黑W8(P)" pitchFamily="34" charset="-122"/>
              </a:rPr>
              <a:t>概述</a:t>
            </a:r>
            <a:endParaRPr lang="zh-CN" altLang="en-US" dirty="0">
              <a:solidFill>
                <a:schemeClr val="tx1">
                  <a:lumMod val="65000"/>
                  <a:lumOff val="35000"/>
                </a:schemeClr>
              </a:solidFill>
              <a:latin typeface="华康俪金黑W8(P)" pitchFamily="34" charset="-122"/>
              <a:ea typeface="华康俪金黑W8(P)" pitchFamily="34" charset="-122"/>
            </a:endParaRPr>
          </a:p>
        </p:txBody>
      </p:sp>
      <p:grpSp>
        <p:nvGrpSpPr>
          <p:cNvPr id="46084" name="组合 32"/>
          <p:cNvGrpSpPr>
            <a:grpSpLocks/>
          </p:cNvGrpSpPr>
          <p:nvPr/>
        </p:nvGrpSpPr>
        <p:grpSpPr bwMode="auto">
          <a:xfrm>
            <a:off x="1000125" y="2133600"/>
            <a:ext cx="10860088" cy="460375"/>
            <a:chOff x="1000232" y="4346522"/>
            <a:chExt cx="10859583" cy="461665"/>
          </a:xfrm>
        </p:grpSpPr>
        <p:sp>
          <p:nvSpPr>
            <p:cNvPr id="34" name="矩形 33"/>
            <p:cNvSpPr/>
            <p:nvPr/>
          </p:nvSpPr>
          <p:spPr>
            <a:xfrm>
              <a:off x="1490747" y="4392689"/>
              <a:ext cx="10369068" cy="366148"/>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6089" name="矩形 34"/>
            <p:cNvSpPr>
              <a:spLocks noChangeArrowheads="1"/>
            </p:cNvSpPr>
            <p:nvPr/>
          </p:nvSpPr>
          <p:spPr bwMode="auto">
            <a:xfrm>
              <a:off x="1490663" y="4346522"/>
              <a:ext cx="7416824" cy="461665"/>
            </a:xfrm>
            <a:prstGeom prst="rect">
              <a:avLst/>
            </a:prstGeom>
            <a:noFill/>
            <a:ln w="9525">
              <a:noFill/>
              <a:miter lim="800000"/>
              <a:headEnd/>
              <a:tailEnd/>
            </a:ln>
          </p:spPr>
          <p:txBody>
            <a:bodyPr>
              <a:spAutoFit/>
            </a:bodyPr>
            <a:lstStyle/>
            <a:p>
              <a:pPr>
                <a:lnSpc>
                  <a:spcPct val="120000"/>
                </a:lnSpc>
                <a:spcAft>
                  <a:spcPts val="500"/>
                </a:spcAft>
              </a:pPr>
              <a:r>
                <a:rPr lang="zh-CN" altLang="en-US" sz="2000">
                  <a:solidFill>
                    <a:schemeClr val="bg1"/>
                  </a:solidFill>
                  <a:latin typeface="华康俪金黑W8(P)"/>
                  <a:ea typeface="华康俪金黑W8(P)"/>
                  <a:cs typeface="华康俪金黑W8(P)"/>
                </a:rPr>
                <a:t>核心竞争能力的评估</a:t>
              </a:r>
            </a:p>
          </p:txBody>
        </p:sp>
        <p:sp>
          <p:nvSpPr>
            <p:cNvPr id="36" name="TextBox 47"/>
            <p:cNvSpPr txBox="1"/>
            <p:nvPr/>
          </p:nvSpPr>
          <p:spPr>
            <a:xfrm>
              <a:off x="1000232" y="4392689"/>
              <a:ext cx="490515" cy="369332"/>
            </a:xfrm>
            <a:prstGeom prst="rect">
              <a:avLst/>
            </a:prstGeom>
            <a:solidFill>
              <a:schemeClr val="tx1">
                <a:lumMod val="75000"/>
                <a:lumOff val="25000"/>
              </a:schemeClr>
            </a:solidFill>
          </p:spPr>
          <p:txBody>
            <a:bodyPr>
              <a:spAutoFit/>
            </a:bodyPr>
            <a:lstStyle/>
            <a:p>
              <a:pPr algn="ctr" fontAlgn="auto">
                <a:spcBef>
                  <a:spcPts val="0"/>
                </a:spcBef>
                <a:spcAft>
                  <a:spcPts val="0"/>
                </a:spcAft>
                <a:defRPr/>
              </a:pPr>
              <a:r>
                <a:rPr lang="en-US" altLang="zh-CN" dirty="0">
                  <a:solidFill>
                    <a:schemeClr val="bg1"/>
                  </a:solidFill>
                  <a:latin typeface="Impact" pitchFamily="34" charset="0"/>
                  <a:ea typeface="Arial Unicode MS" pitchFamily="34" charset="-122"/>
                  <a:cs typeface="Arial Unicode MS" pitchFamily="34" charset="-122"/>
                </a:rPr>
                <a:t>02</a:t>
              </a:r>
              <a:endParaRPr lang="zh-CN" altLang="en-US" dirty="0">
                <a:solidFill>
                  <a:schemeClr val="bg1"/>
                </a:solidFill>
                <a:latin typeface="Impact" pitchFamily="34" charset="0"/>
                <a:ea typeface="Arial Unicode MS" pitchFamily="34" charset="-122"/>
                <a:cs typeface="Arial Unicode MS" pitchFamily="34" charset="-122"/>
              </a:endParaRPr>
            </a:p>
          </p:txBody>
        </p:sp>
      </p:grpSp>
      <p:sp>
        <p:nvSpPr>
          <p:cNvPr id="22" name="TextBox 6"/>
          <p:cNvSpPr txBox="1">
            <a:spLocks noChangeArrowheads="1"/>
          </p:cNvSpPr>
          <p:nvPr/>
        </p:nvSpPr>
        <p:spPr bwMode="auto">
          <a:xfrm>
            <a:off x="946150" y="2984500"/>
            <a:ext cx="11006138" cy="812800"/>
          </a:xfrm>
          <a:prstGeom prst="rect">
            <a:avLst/>
          </a:prstGeom>
          <a:noFill/>
          <a:ln w="9525">
            <a:noFill/>
            <a:miter lim="800000"/>
            <a:headEnd/>
            <a:tailEnd/>
          </a:ln>
        </p:spPr>
        <p:txBody>
          <a:bodyPr>
            <a:spAutoFit/>
          </a:bodyPr>
          <a:lstStyle/>
          <a:p>
            <a:pPr>
              <a:lnSpc>
                <a:spcPct val="130000"/>
              </a:lnSpc>
              <a:spcAft>
                <a:spcPts val="600"/>
              </a:spcAft>
            </a:pPr>
            <a:r>
              <a:rPr lang="zh-CN" altLang="en-US" sz="1600">
                <a:solidFill>
                  <a:srgbClr val="5F5E5C"/>
                </a:solidFill>
                <a:latin typeface="微软雅黑"/>
                <a:ea typeface="微软雅黑"/>
                <a:cs typeface="微软雅黑"/>
              </a:rPr>
              <a:t>企业的核心竞争能力</a:t>
            </a:r>
            <a:r>
              <a:rPr lang="zh-CN" altLang="en-US" b="1">
                <a:solidFill>
                  <a:srgbClr val="FF0000"/>
                </a:solidFill>
                <a:latin typeface="微软雅黑"/>
                <a:ea typeface="微软雅黑"/>
                <a:cs typeface="微软雅黑"/>
              </a:rPr>
              <a:t>不是一成不变的</a:t>
            </a:r>
            <a:r>
              <a:rPr lang="zh-CN" altLang="en-US" sz="1600">
                <a:solidFill>
                  <a:srgbClr val="5F5E5C"/>
                </a:solidFill>
                <a:latin typeface="微软雅黑"/>
                <a:ea typeface="微软雅黑"/>
                <a:cs typeface="微软雅黑"/>
              </a:rPr>
              <a:t>，某个企业的核心竞争能力</a:t>
            </a:r>
            <a:r>
              <a:rPr lang="zh-CN" altLang="en-US" b="1">
                <a:solidFill>
                  <a:srgbClr val="C00000"/>
                </a:solidFill>
                <a:latin typeface="微软雅黑"/>
                <a:ea typeface="微软雅黑"/>
                <a:cs typeface="微软雅黑"/>
              </a:rPr>
              <a:t>可能最终被竞争对手所成功模仿，并随着时间的推移，逐渐成为行业内的一种基本技能</a:t>
            </a:r>
            <a:r>
              <a:rPr lang="zh-CN" altLang="en-US" sz="1600">
                <a:solidFill>
                  <a:srgbClr val="5F5E5C"/>
                </a:solidFill>
                <a:latin typeface="微软雅黑"/>
                <a:ea typeface="微软雅黑"/>
                <a:cs typeface="微软雅黑"/>
              </a:rPr>
              <a:t>。</a:t>
            </a:r>
            <a:endParaRPr lang="zh-CN" altLang="zh-CN" b="1">
              <a:solidFill>
                <a:srgbClr val="D24726"/>
              </a:solidFill>
              <a:latin typeface="微软雅黑"/>
              <a:ea typeface="微软雅黑"/>
              <a:cs typeface="微软雅黑"/>
            </a:endParaRPr>
          </a:p>
        </p:txBody>
      </p:sp>
      <p:sp>
        <p:nvSpPr>
          <p:cNvPr id="23" name="TextBox 6"/>
          <p:cNvSpPr txBox="1">
            <a:spLocks noChangeArrowheads="1"/>
          </p:cNvSpPr>
          <p:nvPr/>
        </p:nvSpPr>
        <p:spPr bwMode="auto">
          <a:xfrm>
            <a:off x="946150" y="5445125"/>
            <a:ext cx="5945188" cy="1052513"/>
          </a:xfrm>
          <a:prstGeom prst="rect">
            <a:avLst/>
          </a:prstGeom>
          <a:noFill/>
          <a:ln w="9525">
            <a:noFill/>
            <a:miter lim="800000"/>
            <a:headEnd/>
            <a:tailEnd/>
          </a:ln>
        </p:spPr>
        <p:txBody>
          <a:bodyPr>
            <a:spAutoFit/>
          </a:bodyPr>
          <a:lstStyle/>
          <a:p>
            <a:pPr>
              <a:lnSpc>
                <a:spcPct val="130000"/>
              </a:lnSpc>
              <a:spcAft>
                <a:spcPts val="600"/>
              </a:spcAft>
            </a:pPr>
            <a:r>
              <a:rPr lang="zh-CN" altLang="en-US" sz="1600">
                <a:solidFill>
                  <a:srgbClr val="5F5E5C"/>
                </a:solidFill>
                <a:latin typeface="微软雅黑"/>
                <a:ea typeface="微软雅黑"/>
                <a:cs typeface="微软雅黑"/>
              </a:rPr>
              <a:t>因此，企业应该以动态的观点看待企业的核心竞争能力，随时对自身的能力与外界（如竞争对手和行业水平）进行比较和评估，</a:t>
            </a:r>
            <a:r>
              <a:rPr lang="zh-CN" altLang="en-US" sz="1600" b="1">
                <a:solidFill>
                  <a:srgbClr val="FF0000"/>
                </a:solidFill>
                <a:latin typeface="微软雅黑"/>
                <a:ea typeface="微软雅黑"/>
                <a:cs typeface="微软雅黑"/>
              </a:rPr>
              <a:t>并不断对优势进行加强，以保持持久的核心竞争能力</a:t>
            </a:r>
            <a:r>
              <a:rPr lang="zh-CN" altLang="en-US" sz="1600">
                <a:solidFill>
                  <a:srgbClr val="5F5E5C"/>
                </a:solidFill>
                <a:latin typeface="微软雅黑"/>
                <a:ea typeface="微软雅黑"/>
                <a:cs typeface="微软雅黑"/>
              </a:rPr>
              <a:t>。</a:t>
            </a:r>
            <a:endParaRPr lang="zh-CN" altLang="zh-CN" b="1">
              <a:solidFill>
                <a:srgbClr val="D24726"/>
              </a:solidFill>
              <a:latin typeface="微软雅黑"/>
              <a:ea typeface="微软雅黑"/>
              <a:cs typeface="微软雅黑"/>
            </a:endParaRPr>
          </a:p>
        </p:txBody>
      </p:sp>
      <p:sp>
        <p:nvSpPr>
          <p:cNvPr id="24" name="TextBox 6"/>
          <p:cNvSpPr txBox="1">
            <a:spLocks noChangeArrowheads="1"/>
          </p:cNvSpPr>
          <p:nvPr/>
        </p:nvSpPr>
        <p:spPr bwMode="auto">
          <a:xfrm>
            <a:off x="946150" y="3994150"/>
            <a:ext cx="5945188" cy="1371600"/>
          </a:xfrm>
          <a:prstGeom prst="rect">
            <a:avLst/>
          </a:prstGeom>
          <a:noFill/>
          <a:ln w="9525">
            <a:noFill/>
            <a:miter lim="800000"/>
            <a:headEnd/>
            <a:tailEnd/>
          </a:ln>
        </p:spPr>
        <p:txBody>
          <a:bodyPr>
            <a:spAutoFit/>
          </a:bodyPr>
          <a:lstStyle/>
          <a:p>
            <a:pPr>
              <a:lnSpc>
                <a:spcPct val="130000"/>
              </a:lnSpc>
              <a:spcAft>
                <a:spcPts val="600"/>
              </a:spcAft>
            </a:pPr>
            <a:r>
              <a:rPr lang="zh-CN" altLang="en-US" sz="1600">
                <a:solidFill>
                  <a:srgbClr val="5F5E5C"/>
                </a:solidFill>
                <a:latin typeface="微软雅黑"/>
                <a:ea typeface="微软雅黑"/>
                <a:cs typeface="微软雅黑"/>
              </a:rPr>
              <a:t>例如，在上世纪</a:t>
            </a:r>
            <a:r>
              <a:rPr lang="en-US" altLang="zh-CN" sz="1600">
                <a:solidFill>
                  <a:srgbClr val="5F5E5C"/>
                </a:solidFill>
                <a:latin typeface="微软雅黑"/>
                <a:ea typeface="微软雅黑"/>
                <a:cs typeface="微软雅黑"/>
              </a:rPr>
              <a:t>80</a:t>
            </a:r>
            <a:r>
              <a:rPr lang="zh-CN" altLang="en-US" sz="1600">
                <a:solidFill>
                  <a:srgbClr val="5F5E5C"/>
                </a:solidFill>
                <a:latin typeface="微软雅黑"/>
                <a:ea typeface="微软雅黑"/>
                <a:cs typeface="微软雅黑"/>
              </a:rPr>
              <a:t>年代，快捷优质的上门服务无疑是某家电企业的核心竞争能力。但是时到今日，各家电企业之间售后服务水平的差距已经大大缩小了，此时售后服务水平已经不是这家企业的核心竞争能力。这种变化在许多行业中都到处可见。</a:t>
            </a:r>
            <a:endParaRPr lang="zh-CN" altLang="zh-CN" b="1">
              <a:solidFill>
                <a:srgbClr val="D24726"/>
              </a:solidFill>
              <a:latin typeface="微软雅黑"/>
              <a:ea typeface="微软雅黑"/>
              <a:cs typeface="微软雅黑"/>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decel="100000"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1+#ppt_w/2"/>
                                          </p:val>
                                        </p:tav>
                                        <p:tav tm="100000">
                                          <p:val>
                                            <p:strVal val="#ppt_x"/>
                                          </p:val>
                                        </p:tav>
                                      </p:tavLst>
                                    </p:anim>
                                    <p:anim calcmode="lin" valueType="num">
                                      <p:cBhvr additive="base">
                                        <p:cTn id="13" dur="500" fill="hold"/>
                                        <p:tgtEl>
                                          <p:spTgt spid="23"/>
                                        </p:tgtEl>
                                        <p:attrNameLst>
                                          <p:attrName>ppt_y</p:attrName>
                                        </p:attrNameLst>
                                      </p:cBhvr>
                                      <p:tavLst>
                                        <p:tav tm="0">
                                          <p:val>
                                            <p:strVal val="#ppt_y"/>
                                          </p:val>
                                        </p:tav>
                                        <p:tav tm="100000">
                                          <p:val>
                                            <p:strVal val="#ppt_y"/>
                                          </p:val>
                                        </p:tav>
                                      </p:tavLst>
                                    </p:anim>
                                  </p:childTnLst>
                                </p:cTn>
                              </p:par>
                              <p:par>
                                <p:cTn id="14" presetID="2" presetClass="entr" presetSubtype="8" decel="10000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500" fill="hold"/>
                                        <p:tgtEl>
                                          <p:spTgt spid="24"/>
                                        </p:tgtEl>
                                        <p:attrNameLst>
                                          <p:attrName>ppt_x</p:attrName>
                                        </p:attrNameLst>
                                      </p:cBhvr>
                                      <p:tavLst>
                                        <p:tav tm="0">
                                          <p:val>
                                            <p:strVal val="0-#ppt_w/2"/>
                                          </p:val>
                                        </p:tav>
                                        <p:tav tm="100000">
                                          <p:val>
                                            <p:strVal val="#ppt_x"/>
                                          </p:val>
                                        </p:tav>
                                      </p:tavLst>
                                    </p:anim>
                                    <p:anim calcmode="lin" valueType="num">
                                      <p:cBhvr additive="base">
                                        <p:cTn id="1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Box 6"/>
          <p:cNvSpPr txBox="1">
            <a:spLocks noChangeArrowheads="1"/>
          </p:cNvSpPr>
          <p:nvPr/>
        </p:nvSpPr>
        <p:spPr bwMode="auto">
          <a:xfrm>
            <a:off x="2354263" y="1125538"/>
            <a:ext cx="6337300" cy="450850"/>
          </a:xfrm>
          <a:prstGeom prst="rect">
            <a:avLst/>
          </a:prstGeom>
          <a:noFill/>
          <a:ln w="9525">
            <a:noFill/>
            <a:miter lim="800000"/>
            <a:headEnd/>
            <a:tailEnd/>
          </a:ln>
        </p:spPr>
        <p:txBody>
          <a:bodyPr>
            <a:spAutoFit/>
          </a:bodyPr>
          <a:lstStyle/>
          <a:p>
            <a:pPr>
              <a:lnSpc>
                <a:spcPct val="130000"/>
              </a:lnSpc>
            </a:pPr>
            <a:r>
              <a:rPr lang="en-US" altLang="zh-CN" b="1">
                <a:solidFill>
                  <a:srgbClr val="5F5E5C"/>
                </a:solidFill>
                <a:latin typeface="微软雅黑"/>
                <a:ea typeface="微软雅黑"/>
                <a:cs typeface="微软雅黑"/>
              </a:rPr>
              <a:t>3.1.2 </a:t>
            </a:r>
            <a:r>
              <a:rPr lang="zh-CN" altLang="en-US" b="1">
                <a:solidFill>
                  <a:srgbClr val="5F5E5C"/>
                </a:solidFill>
                <a:latin typeface="微软雅黑"/>
                <a:ea typeface="微软雅黑"/>
                <a:cs typeface="微软雅黑"/>
              </a:rPr>
              <a:t>内部环境分析（企业资源、能力及核心竞争力分析）</a:t>
            </a:r>
            <a:endParaRPr lang="zh-CN" altLang="zh-CN" b="1">
              <a:solidFill>
                <a:srgbClr val="5F5E5C"/>
              </a:solidFill>
              <a:latin typeface="微软雅黑"/>
              <a:ea typeface="微软雅黑"/>
              <a:cs typeface="微软雅黑"/>
            </a:endParaRPr>
          </a:p>
        </p:txBody>
      </p:sp>
      <p:sp>
        <p:nvSpPr>
          <p:cNvPr id="15" name="矩形 14"/>
          <p:cNvSpPr/>
          <p:nvPr/>
        </p:nvSpPr>
        <p:spPr>
          <a:xfrm>
            <a:off x="2354263" y="1536700"/>
            <a:ext cx="5761037" cy="452438"/>
          </a:xfrm>
          <a:prstGeom prst="rect">
            <a:avLst/>
          </a:prstGeom>
        </p:spPr>
        <p:txBody>
          <a:bodyPr>
            <a:spAutoFit/>
          </a:bodyPr>
          <a:lstStyle/>
          <a:p>
            <a:pPr fontAlgn="auto">
              <a:lnSpc>
                <a:spcPct val="130000"/>
              </a:lnSpc>
              <a:spcBef>
                <a:spcPts val="0"/>
              </a:spcBef>
              <a:spcAft>
                <a:spcPts val="0"/>
              </a:spcAft>
              <a:defRPr/>
            </a:pPr>
            <a:r>
              <a:rPr lang="en-US" altLang="zh-CN" dirty="0">
                <a:solidFill>
                  <a:srgbClr val="D24726"/>
                </a:solidFill>
                <a:latin typeface="华康俪金黑W8(P)" pitchFamily="34" charset="-122"/>
                <a:ea typeface="华康俪金黑W8(P)" pitchFamily="34" charset="-122"/>
              </a:rPr>
              <a:t>3</a:t>
            </a:r>
            <a:r>
              <a:rPr lang="zh-CN" altLang="en-US" dirty="0">
                <a:solidFill>
                  <a:srgbClr val="D24726"/>
                </a:solidFill>
                <a:latin typeface="华康俪金黑W8(P)" pitchFamily="34" charset="-122"/>
                <a:ea typeface="华康俪金黑W8(P)" pitchFamily="34" charset="-122"/>
              </a:rPr>
              <a:t>）核心竞争力</a:t>
            </a:r>
            <a:r>
              <a:rPr lang="zh-CN" altLang="en-US" dirty="0">
                <a:solidFill>
                  <a:srgbClr val="D24726"/>
                </a:solidFill>
                <a:latin typeface="华康俪金黑W8(P)" pitchFamily="34" charset="-122"/>
                <a:ea typeface="华康俪金黑W8(P)" pitchFamily="34" charset="-122"/>
              </a:rPr>
              <a:t>概述</a:t>
            </a:r>
            <a:endParaRPr lang="zh-CN" altLang="en-US" dirty="0">
              <a:solidFill>
                <a:schemeClr val="tx1">
                  <a:lumMod val="65000"/>
                  <a:lumOff val="35000"/>
                </a:schemeClr>
              </a:solidFill>
              <a:latin typeface="华康俪金黑W8(P)" pitchFamily="34" charset="-122"/>
              <a:ea typeface="华康俪金黑W8(P)" pitchFamily="34" charset="-122"/>
            </a:endParaRPr>
          </a:p>
        </p:txBody>
      </p:sp>
      <p:grpSp>
        <p:nvGrpSpPr>
          <p:cNvPr id="47107" name="组合 32"/>
          <p:cNvGrpSpPr>
            <a:grpSpLocks/>
          </p:cNvGrpSpPr>
          <p:nvPr/>
        </p:nvGrpSpPr>
        <p:grpSpPr bwMode="auto">
          <a:xfrm>
            <a:off x="1000125" y="2133600"/>
            <a:ext cx="10860088" cy="460375"/>
            <a:chOff x="1000232" y="4346522"/>
            <a:chExt cx="10859583" cy="461665"/>
          </a:xfrm>
        </p:grpSpPr>
        <p:sp>
          <p:nvSpPr>
            <p:cNvPr id="34" name="矩形 33"/>
            <p:cNvSpPr/>
            <p:nvPr/>
          </p:nvSpPr>
          <p:spPr>
            <a:xfrm>
              <a:off x="1490747" y="4392689"/>
              <a:ext cx="10369068" cy="366148"/>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7122" name="矩形 34"/>
            <p:cNvSpPr>
              <a:spLocks noChangeArrowheads="1"/>
            </p:cNvSpPr>
            <p:nvPr/>
          </p:nvSpPr>
          <p:spPr bwMode="auto">
            <a:xfrm>
              <a:off x="1490663" y="4346522"/>
              <a:ext cx="7416824" cy="461665"/>
            </a:xfrm>
            <a:prstGeom prst="rect">
              <a:avLst/>
            </a:prstGeom>
            <a:noFill/>
            <a:ln w="9525">
              <a:noFill/>
              <a:miter lim="800000"/>
              <a:headEnd/>
              <a:tailEnd/>
            </a:ln>
          </p:spPr>
          <p:txBody>
            <a:bodyPr>
              <a:spAutoFit/>
            </a:bodyPr>
            <a:lstStyle/>
            <a:p>
              <a:pPr>
                <a:lnSpc>
                  <a:spcPct val="120000"/>
                </a:lnSpc>
                <a:spcAft>
                  <a:spcPts val="500"/>
                </a:spcAft>
              </a:pPr>
              <a:r>
                <a:rPr lang="zh-CN" altLang="en-US" sz="2000">
                  <a:solidFill>
                    <a:schemeClr val="bg1"/>
                  </a:solidFill>
                  <a:latin typeface="华康俪金黑W8(P)"/>
                  <a:ea typeface="华康俪金黑W8(P)"/>
                  <a:cs typeface="华康俪金黑W8(P)"/>
                </a:rPr>
                <a:t>核心竞争能力的培育</a:t>
              </a:r>
            </a:p>
          </p:txBody>
        </p:sp>
        <p:sp>
          <p:nvSpPr>
            <p:cNvPr id="36" name="TextBox 47"/>
            <p:cNvSpPr txBox="1"/>
            <p:nvPr/>
          </p:nvSpPr>
          <p:spPr>
            <a:xfrm>
              <a:off x="1000232" y="4392689"/>
              <a:ext cx="490515" cy="369332"/>
            </a:xfrm>
            <a:prstGeom prst="rect">
              <a:avLst/>
            </a:prstGeom>
            <a:solidFill>
              <a:schemeClr val="tx1">
                <a:lumMod val="75000"/>
                <a:lumOff val="25000"/>
              </a:schemeClr>
            </a:solidFill>
          </p:spPr>
          <p:txBody>
            <a:bodyPr>
              <a:spAutoFit/>
            </a:bodyPr>
            <a:lstStyle/>
            <a:p>
              <a:pPr algn="ctr" fontAlgn="auto">
                <a:spcBef>
                  <a:spcPts val="0"/>
                </a:spcBef>
                <a:spcAft>
                  <a:spcPts val="0"/>
                </a:spcAft>
                <a:defRPr/>
              </a:pPr>
              <a:r>
                <a:rPr lang="en-US" altLang="zh-CN" dirty="0">
                  <a:solidFill>
                    <a:schemeClr val="bg1"/>
                  </a:solidFill>
                  <a:latin typeface="Impact" pitchFamily="34" charset="0"/>
                  <a:ea typeface="Arial Unicode MS" pitchFamily="34" charset="-122"/>
                  <a:cs typeface="Arial Unicode MS" pitchFamily="34" charset="-122"/>
                </a:rPr>
                <a:t>03</a:t>
              </a:r>
              <a:endParaRPr lang="zh-CN" altLang="en-US" dirty="0">
                <a:solidFill>
                  <a:schemeClr val="bg1"/>
                </a:solidFill>
                <a:latin typeface="Impact" pitchFamily="34" charset="0"/>
                <a:ea typeface="Arial Unicode MS" pitchFamily="34" charset="-122"/>
                <a:cs typeface="Arial Unicode MS" pitchFamily="34" charset="-122"/>
              </a:endParaRPr>
            </a:p>
          </p:txBody>
        </p:sp>
      </p:grpSp>
      <p:sp>
        <p:nvSpPr>
          <p:cNvPr id="22" name="TextBox 6"/>
          <p:cNvSpPr txBox="1">
            <a:spLocks noChangeArrowheads="1"/>
          </p:cNvSpPr>
          <p:nvPr/>
        </p:nvSpPr>
        <p:spPr bwMode="auto">
          <a:xfrm>
            <a:off x="946150" y="2708275"/>
            <a:ext cx="11006138" cy="812800"/>
          </a:xfrm>
          <a:prstGeom prst="rect">
            <a:avLst/>
          </a:prstGeom>
          <a:noFill/>
          <a:ln w="9525">
            <a:noFill/>
            <a:miter lim="800000"/>
            <a:headEnd/>
            <a:tailEnd/>
          </a:ln>
        </p:spPr>
        <p:txBody>
          <a:bodyPr>
            <a:spAutoFit/>
          </a:bodyPr>
          <a:lstStyle/>
          <a:p>
            <a:pPr>
              <a:lnSpc>
                <a:spcPct val="130000"/>
              </a:lnSpc>
              <a:spcAft>
                <a:spcPts val="600"/>
              </a:spcAft>
            </a:pPr>
            <a:r>
              <a:rPr lang="zh-CN" altLang="en-US" sz="1600">
                <a:solidFill>
                  <a:srgbClr val="5F5E5C"/>
                </a:solidFill>
                <a:latin typeface="微软雅黑"/>
                <a:ea typeface="微软雅黑"/>
                <a:cs typeface="微软雅黑"/>
              </a:rPr>
              <a:t>建立核心竞争能力的关键在于</a:t>
            </a:r>
            <a:r>
              <a:rPr lang="zh-CN" altLang="en-US" b="1">
                <a:solidFill>
                  <a:srgbClr val="FF0000"/>
                </a:solidFill>
                <a:latin typeface="微软雅黑"/>
                <a:ea typeface="微软雅黑"/>
                <a:cs typeface="微软雅黑"/>
              </a:rPr>
              <a:t>持之以恒</a:t>
            </a:r>
            <a:r>
              <a:rPr lang="zh-CN" altLang="en-US" b="1">
                <a:solidFill>
                  <a:srgbClr val="5F5E5C"/>
                </a:solidFill>
                <a:latin typeface="微软雅黑"/>
                <a:ea typeface="微软雅黑"/>
                <a:cs typeface="微软雅黑"/>
              </a:rPr>
              <a:t>。</a:t>
            </a:r>
            <a:r>
              <a:rPr lang="zh-CN" altLang="en-US" sz="1600">
                <a:solidFill>
                  <a:srgbClr val="5F5E5C"/>
                </a:solidFill>
                <a:latin typeface="微软雅黑"/>
                <a:ea typeface="微软雅黑"/>
                <a:cs typeface="微软雅黑"/>
              </a:rPr>
              <a:t>而做到这一点，首先企业内部对建立与支持哪些能力应该</a:t>
            </a:r>
            <a:r>
              <a:rPr lang="zh-CN" altLang="en-US" b="1">
                <a:solidFill>
                  <a:srgbClr val="FF0000"/>
                </a:solidFill>
                <a:latin typeface="微软雅黑"/>
                <a:ea typeface="微软雅黑"/>
                <a:cs typeface="微软雅黑"/>
              </a:rPr>
              <a:t>意见一致</a:t>
            </a:r>
            <a:r>
              <a:rPr lang="zh-CN" altLang="en-US" sz="1600">
                <a:solidFill>
                  <a:srgbClr val="5F5E5C"/>
                </a:solidFill>
                <a:latin typeface="微软雅黑"/>
                <a:ea typeface="微软雅黑"/>
                <a:cs typeface="微软雅黑"/>
              </a:rPr>
              <a:t>。其次，负责建立能力的管理班子应保持</a:t>
            </a:r>
            <a:r>
              <a:rPr lang="zh-CN" altLang="en-US" b="1">
                <a:solidFill>
                  <a:srgbClr val="FF0000"/>
                </a:solidFill>
                <a:latin typeface="微软雅黑"/>
                <a:ea typeface="微软雅黑"/>
                <a:cs typeface="微软雅黑"/>
              </a:rPr>
              <a:t>相对稳定</a:t>
            </a:r>
            <a:r>
              <a:rPr lang="zh-CN" altLang="en-US" sz="1600">
                <a:solidFill>
                  <a:srgbClr val="5F5E5C"/>
                </a:solidFill>
                <a:latin typeface="微软雅黑"/>
                <a:ea typeface="微软雅黑"/>
                <a:cs typeface="微软雅黑"/>
              </a:rPr>
              <a:t>。培养新核心竞争能力的方法主要有以下四种：</a:t>
            </a:r>
            <a:endParaRPr lang="zh-CN" altLang="zh-CN" b="1">
              <a:solidFill>
                <a:srgbClr val="D24726"/>
              </a:solidFill>
              <a:latin typeface="微软雅黑"/>
              <a:ea typeface="微软雅黑"/>
              <a:cs typeface="微软雅黑"/>
            </a:endParaRPr>
          </a:p>
        </p:txBody>
      </p:sp>
      <p:sp>
        <p:nvSpPr>
          <p:cNvPr id="12" name="AutoShape 6"/>
          <p:cNvSpPr>
            <a:spLocks noChangeArrowheads="1"/>
          </p:cNvSpPr>
          <p:nvPr/>
        </p:nvSpPr>
        <p:spPr bwMode="ltGray">
          <a:xfrm>
            <a:off x="2643188" y="3695700"/>
            <a:ext cx="2071687" cy="527050"/>
          </a:xfrm>
          <a:prstGeom prst="roundRect">
            <a:avLst>
              <a:gd name="adj" fmla="val 5979"/>
            </a:avLst>
          </a:prstGeom>
          <a:solidFill>
            <a:srgbClr val="FF8500"/>
          </a:solidFill>
          <a:ln w="9525" cap="flat" cmpd="sng" algn="ctr">
            <a:noFill/>
            <a:prstDash val="solid"/>
            <a:headEnd/>
            <a:tailEnd/>
          </a:ln>
          <a:effectLst>
            <a:outerShdw blurRad="40000" dist="23000" dir="5400000" rotWithShape="0">
              <a:srgbClr val="000000">
                <a:alpha val="35000"/>
              </a:srgbClr>
            </a:outerShdw>
          </a:effectLst>
        </p:spPr>
        <p:txBody>
          <a:bodyPr wrap="none" lIns="91429" tIns="45715" rIns="91429" bIns="45715" anchor="ctr"/>
          <a:lstStyle/>
          <a:p>
            <a:pPr algn="ctr" eaLnBrk="0" fontAlgn="auto" hangingPunct="0">
              <a:spcBef>
                <a:spcPts val="0"/>
              </a:spcBef>
              <a:spcAft>
                <a:spcPts val="0"/>
              </a:spcAft>
              <a:defRPr/>
            </a:pPr>
            <a:r>
              <a:rPr lang="zh-CN" altLang="en-US" sz="2400" kern="0" dirty="0">
                <a:solidFill>
                  <a:sysClr val="window" lastClr="FFFFFF"/>
                </a:solidFill>
                <a:latin typeface="华康俪金黑W8(P)" panose="020B0800000000000000" pitchFamily="34" charset="-122"/>
                <a:ea typeface="华康俪金黑W8(P)" panose="020B0800000000000000" pitchFamily="34" charset="-122"/>
              </a:rPr>
              <a:t>集中法</a:t>
            </a:r>
            <a:endParaRPr lang="en-US" altLang="zh-CN" sz="2400" kern="0" dirty="0">
              <a:solidFill>
                <a:sysClr val="window" lastClr="FFFFFF"/>
              </a:solidFill>
              <a:latin typeface="华康俪金黑W8(P)" panose="020B0800000000000000" pitchFamily="34" charset="-122"/>
              <a:ea typeface="华康俪金黑W8(P)" panose="020B0800000000000000" pitchFamily="34" charset="-122"/>
            </a:endParaRPr>
          </a:p>
        </p:txBody>
      </p:sp>
      <p:sp>
        <p:nvSpPr>
          <p:cNvPr id="13" name="AutoShape 7"/>
          <p:cNvSpPr>
            <a:spLocks noChangeArrowheads="1"/>
          </p:cNvSpPr>
          <p:nvPr/>
        </p:nvSpPr>
        <p:spPr bwMode="ltGray">
          <a:xfrm>
            <a:off x="5018088" y="3695700"/>
            <a:ext cx="2071687" cy="527050"/>
          </a:xfrm>
          <a:prstGeom prst="roundRect">
            <a:avLst>
              <a:gd name="adj" fmla="val 5979"/>
            </a:avLst>
          </a:prstGeom>
          <a:solidFill>
            <a:srgbClr val="8BAB00"/>
          </a:solidFill>
          <a:ln w="9525" cap="flat" cmpd="sng" algn="ctr">
            <a:noFill/>
            <a:prstDash val="solid"/>
            <a:headEnd/>
            <a:tailEnd/>
          </a:ln>
          <a:effectLst>
            <a:outerShdw blurRad="40000" dist="23000" dir="5400000" rotWithShape="0">
              <a:srgbClr val="000000">
                <a:alpha val="35000"/>
              </a:srgbClr>
            </a:outerShdw>
          </a:effectLst>
        </p:spPr>
        <p:txBody>
          <a:bodyPr wrap="none" lIns="91429" tIns="45715" rIns="91429" bIns="45715" anchor="ctr"/>
          <a:lstStyle/>
          <a:p>
            <a:pPr algn="ctr" eaLnBrk="0" fontAlgn="auto" hangingPunct="0">
              <a:spcBef>
                <a:spcPts val="0"/>
              </a:spcBef>
              <a:spcAft>
                <a:spcPts val="0"/>
              </a:spcAft>
              <a:defRPr/>
            </a:pPr>
            <a:r>
              <a:rPr lang="zh-CN" altLang="en-US" sz="2400" kern="0" dirty="0">
                <a:solidFill>
                  <a:sysClr val="window" lastClr="FFFFFF"/>
                </a:solidFill>
                <a:latin typeface="华康俪金黑W8(P)" panose="020B0800000000000000" pitchFamily="34" charset="-122"/>
                <a:ea typeface="华康俪金黑W8(P)" panose="020B0800000000000000" pitchFamily="34" charset="-122"/>
              </a:rPr>
              <a:t>借用</a:t>
            </a:r>
            <a:r>
              <a:rPr lang="zh-CN" altLang="en-US" sz="2400" kern="0" dirty="0">
                <a:solidFill>
                  <a:sysClr val="window" lastClr="FFFFFF"/>
                </a:solidFill>
                <a:latin typeface="华康俪金黑W8(P)" panose="020B0800000000000000" pitchFamily="34" charset="-122"/>
                <a:ea typeface="华康俪金黑W8(P)" panose="020B0800000000000000" pitchFamily="34" charset="-122"/>
              </a:rPr>
              <a:t>法</a:t>
            </a:r>
            <a:endParaRPr lang="en-US" altLang="zh-CN" sz="2400" kern="0" dirty="0">
              <a:solidFill>
                <a:sysClr val="window" lastClr="FFFFFF"/>
              </a:solidFill>
              <a:latin typeface="华康俪金黑W8(P)" panose="020B0800000000000000" pitchFamily="34" charset="-122"/>
              <a:ea typeface="华康俪金黑W8(P)" panose="020B0800000000000000" pitchFamily="34" charset="-122"/>
            </a:endParaRPr>
          </a:p>
        </p:txBody>
      </p:sp>
      <p:sp>
        <p:nvSpPr>
          <p:cNvPr id="14" name="AutoShape 8"/>
          <p:cNvSpPr>
            <a:spLocks noChangeArrowheads="1"/>
          </p:cNvSpPr>
          <p:nvPr/>
        </p:nvSpPr>
        <p:spPr bwMode="ltGray">
          <a:xfrm>
            <a:off x="7391400" y="3695700"/>
            <a:ext cx="2071688" cy="527050"/>
          </a:xfrm>
          <a:prstGeom prst="roundRect">
            <a:avLst>
              <a:gd name="adj" fmla="val 5979"/>
            </a:avLst>
          </a:prstGeom>
          <a:solidFill>
            <a:srgbClr val="0066FF"/>
          </a:solidFill>
          <a:ln w="9525" cap="flat" cmpd="sng" algn="ctr">
            <a:noFill/>
            <a:prstDash val="solid"/>
            <a:headEnd/>
            <a:tailEnd/>
          </a:ln>
          <a:effectLst>
            <a:outerShdw blurRad="40000" dist="23000" dir="5400000" rotWithShape="0">
              <a:srgbClr val="000000">
                <a:alpha val="35000"/>
              </a:srgbClr>
            </a:outerShdw>
          </a:effectLst>
        </p:spPr>
        <p:txBody>
          <a:bodyPr wrap="none" lIns="91429" tIns="45715" rIns="91429" bIns="45715" anchor="ctr"/>
          <a:lstStyle/>
          <a:p>
            <a:pPr algn="ctr" eaLnBrk="0" fontAlgn="auto" hangingPunct="0">
              <a:spcBef>
                <a:spcPts val="0"/>
              </a:spcBef>
              <a:spcAft>
                <a:spcPts val="0"/>
              </a:spcAft>
              <a:defRPr/>
            </a:pPr>
            <a:r>
              <a:rPr lang="zh-CN" altLang="en-US" sz="2400" kern="0" dirty="0">
                <a:solidFill>
                  <a:sysClr val="window" lastClr="FFFFFF"/>
                </a:solidFill>
                <a:latin typeface="华康俪金黑W8(P)" panose="020B0800000000000000" pitchFamily="34" charset="-122"/>
                <a:ea typeface="华康俪金黑W8(P)" panose="020B0800000000000000" pitchFamily="34" charset="-122"/>
              </a:rPr>
              <a:t>收购</a:t>
            </a:r>
            <a:r>
              <a:rPr lang="zh-CN" altLang="en-US" sz="2400" kern="0" dirty="0">
                <a:solidFill>
                  <a:sysClr val="window" lastClr="FFFFFF"/>
                </a:solidFill>
                <a:latin typeface="华康俪金黑W8(P)" panose="020B0800000000000000" pitchFamily="34" charset="-122"/>
                <a:ea typeface="华康俪金黑W8(P)" panose="020B0800000000000000" pitchFamily="34" charset="-122"/>
              </a:rPr>
              <a:t>法</a:t>
            </a:r>
            <a:endParaRPr lang="en-US" altLang="zh-CN" sz="2400" kern="0" dirty="0">
              <a:solidFill>
                <a:sysClr val="window" lastClr="FFFFFF"/>
              </a:solidFill>
              <a:latin typeface="华康俪金黑W8(P)" panose="020B0800000000000000" pitchFamily="34" charset="-122"/>
              <a:ea typeface="华康俪金黑W8(P)" panose="020B0800000000000000" pitchFamily="34" charset="-122"/>
            </a:endParaRPr>
          </a:p>
        </p:txBody>
      </p:sp>
      <p:sp>
        <p:nvSpPr>
          <p:cNvPr id="16" name="圆角矩形 15"/>
          <p:cNvSpPr/>
          <p:nvPr/>
        </p:nvSpPr>
        <p:spPr>
          <a:xfrm>
            <a:off x="2643188" y="4370388"/>
            <a:ext cx="2071687" cy="2227262"/>
          </a:xfrm>
          <a:prstGeom prst="roundRect">
            <a:avLst>
              <a:gd name="adj" fmla="val 1280"/>
            </a:avLst>
          </a:prstGeom>
          <a:solidFill>
            <a:srgbClr val="FF8500"/>
          </a:solidFill>
          <a:ln w="9525" cap="flat" cmpd="sng" algn="ctr">
            <a:noFill/>
            <a:prstDash val="solid"/>
            <a:headEnd/>
            <a:tailEnd/>
          </a:ln>
          <a:effectLst>
            <a:outerShdw blurRad="40000" dist="23000" dir="5400000" rotWithShape="0">
              <a:srgbClr val="000000">
                <a:alpha val="35000"/>
              </a:srgbClr>
            </a:outerShdw>
          </a:effectLst>
        </p:spPr>
        <p:txBody>
          <a:bodyPr wrap="none" lIns="91429" tIns="45715" rIns="91429" bIns="45715" anchor="ctr"/>
          <a:lstStyle/>
          <a:p>
            <a:pPr algn="ctr" eaLnBrk="0" fontAlgn="auto" hangingPunct="0">
              <a:spcBef>
                <a:spcPts val="0"/>
              </a:spcBef>
              <a:spcAft>
                <a:spcPts val="0"/>
              </a:spcAft>
              <a:defRPr/>
            </a:pPr>
            <a:endParaRPr lang="zh-CN" altLang="en-US" sz="2400" kern="0" dirty="0">
              <a:solidFill>
                <a:sysClr val="window" lastClr="FFFFFF"/>
              </a:solidFill>
              <a:latin typeface="华康俪金黑W8(P)" panose="020B0800000000000000" pitchFamily="34" charset="-122"/>
              <a:ea typeface="华康俪金黑W8(P)" panose="020B0800000000000000" pitchFamily="34" charset="-122"/>
            </a:endParaRPr>
          </a:p>
        </p:txBody>
      </p:sp>
      <p:sp>
        <p:nvSpPr>
          <p:cNvPr id="17" name="圆角矩形 16"/>
          <p:cNvSpPr/>
          <p:nvPr/>
        </p:nvSpPr>
        <p:spPr>
          <a:xfrm>
            <a:off x="5013325" y="4370388"/>
            <a:ext cx="2071688" cy="2227262"/>
          </a:xfrm>
          <a:prstGeom prst="roundRect">
            <a:avLst>
              <a:gd name="adj" fmla="val 1939"/>
            </a:avLst>
          </a:prstGeom>
          <a:solidFill>
            <a:srgbClr val="8BAB00"/>
          </a:solidFill>
          <a:ln w="9525" cap="flat" cmpd="sng" algn="ctr">
            <a:noFill/>
            <a:prstDash val="solid"/>
            <a:headEnd/>
            <a:tailEnd/>
          </a:ln>
          <a:effectLst>
            <a:outerShdw blurRad="40000" dist="23000" dir="5400000" rotWithShape="0">
              <a:srgbClr val="000000">
                <a:alpha val="35000"/>
              </a:srgbClr>
            </a:outerShdw>
          </a:effectLst>
        </p:spPr>
        <p:txBody>
          <a:bodyPr wrap="none" lIns="91429" tIns="45715" rIns="91429" bIns="45715" anchor="ctr"/>
          <a:lstStyle/>
          <a:p>
            <a:pPr algn="ctr" eaLnBrk="0" fontAlgn="auto" hangingPunct="0">
              <a:spcBef>
                <a:spcPts val="0"/>
              </a:spcBef>
              <a:spcAft>
                <a:spcPts val="0"/>
              </a:spcAft>
              <a:defRPr/>
            </a:pPr>
            <a:endParaRPr lang="zh-CN" altLang="en-US" sz="2400" kern="0" dirty="0">
              <a:solidFill>
                <a:sysClr val="window" lastClr="FFFFFF"/>
              </a:solidFill>
              <a:latin typeface="华康俪金黑W8(P)" panose="020B0800000000000000" pitchFamily="34" charset="-122"/>
              <a:ea typeface="华康俪金黑W8(P)" panose="020B0800000000000000" pitchFamily="34" charset="-122"/>
            </a:endParaRPr>
          </a:p>
        </p:txBody>
      </p:sp>
      <p:sp>
        <p:nvSpPr>
          <p:cNvPr id="18" name="圆角矩形 17"/>
          <p:cNvSpPr/>
          <p:nvPr/>
        </p:nvSpPr>
        <p:spPr>
          <a:xfrm>
            <a:off x="7391400" y="4370388"/>
            <a:ext cx="2071688" cy="2227262"/>
          </a:xfrm>
          <a:prstGeom prst="roundRect">
            <a:avLst>
              <a:gd name="adj" fmla="val 1280"/>
            </a:avLst>
          </a:prstGeom>
          <a:solidFill>
            <a:srgbClr val="0066FF"/>
          </a:solidFill>
          <a:ln w="9525" cap="flat" cmpd="sng" algn="ctr">
            <a:noFill/>
            <a:prstDash val="solid"/>
            <a:headEnd/>
            <a:tailEnd/>
          </a:ln>
          <a:effectLst>
            <a:outerShdw blurRad="40000" dist="23000" dir="5400000" rotWithShape="0">
              <a:srgbClr val="000000">
                <a:alpha val="35000"/>
              </a:srgbClr>
            </a:outerShdw>
          </a:effectLst>
        </p:spPr>
        <p:txBody>
          <a:bodyPr wrap="none" lIns="91429" tIns="45715" rIns="91429" bIns="45715" anchor="ctr"/>
          <a:lstStyle/>
          <a:p>
            <a:pPr algn="ctr" eaLnBrk="0" fontAlgn="auto" hangingPunct="0">
              <a:spcBef>
                <a:spcPts val="0"/>
              </a:spcBef>
              <a:spcAft>
                <a:spcPts val="0"/>
              </a:spcAft>
              <a:defRPr/>
            </a:pPr>
            <a:endParaRPr lang="zh-CN" altLang="en-US" sz="2400" kern="0" dirty="0">
              <a:solidFill>
                <a:sysClr val="window" lastClr="FFFFFF"/>
              </a:solidFill>
              <a:latin typeface="华康俪金黑W8(P)" panose="020B0800000000000000" pitchFamily="34" charset="-122"/>
              <a:ea typeface="华康俪金黑W8(P)" panose="020B0800000000000000" pitchFamily="34" charset="-122"/>
            </a:endParaRPr>
          </a:p>
        </p:txBody>
      </p:sp>
      <p:sp>
        <p:nvSpPr>
          <p:cNvPr id="21" name="AutoShape 8"/>
          <p:cNvSpPr>
            <a:spLocks noChangeArrowheads="1"/>
          </p:cNvSpPr>
          <p:nvPr/>
        </p:nvSpPr>
        <p:spPr bwMode="ltGray">
          <a:xfrm>
            <a:off x="9766300" y="3695700"/>
            <a:ext cx="2071688" cy="527050"/>
          </a:xfrm>
          <a:prstGeom prst="roundRect">
            <a:avLst>
              <a:gd name="adj" fmla="val 5979"/>
            </a:avLst>
          </a:prstGeom>
          <a:solidFill>
            <a:srgbClr val="8A3CC4"/>
          </a:solidFill>
          <a:ln w="9525" cap="flat" cmpd="sng" algn="ctr">
            <a:noFill/>
            <a:prstDash val="solid"/>
            <a:headEnd/>
            <a:tailEnd/>
          </a:ln>
          <a:effectLst>
            <a:outerShdw blurRad="40000" dist="23000" dir="5400000" rotWithShape="0">
              <a:srgbClr val="000000">
                <a:alpha val="35000"/>
              </a:srgbClr>
            </a:outerShdw>
          </a:effectLst>
        </p:spPr>
        <p:txBody>
          <a:bodyPr wrap="none" lIns="91429" tIns="45715" rIns="91429" bIns="45715" anchor="ctr"/>
          <a:lstStyle/>
          <a:p>
            <a:pPr algn="ctr" eaLnBrk="0" fontAlgn="auto" hangingPunct="0">
              <a:spcBef>
                <a:spcPts val="0"/>
              </a:spcBef>
              <a:spcAft>
                <a:spcPts val="0"/>
              </a:spcAft>
              <a:defRPr/>
            </a:pPr>
            <a:r>
              <a:rPr lang="zh-CN" altLang="en-US" sz="2400" kern="0" dirty="0">
                <a:solidFill>
                  <a:sysClr val="window" lastClr="FFFFFF"/>
                </a:solidFill>
                <a:latin typeface="华康俪金黑W8(P)" panose="020B0800000000000000" pitchFamily="34" charset="-122"/>
                <a:ea typeface="华康俪金黑W8(P)" panose="020B0800000000000000" pitchFamily="34" charset="-122"/>
              </a:rPr>
              <a:t>融合</a:t>
            </a:r>
            <a:r>
              <a:rPr lang="zh-CN" altLang="en-US" sz="2400" kern="0" dirty="0">
                <a:solidFill>
                  <a:sysClr val="window" lastClr="FFFFFF"/>
                </a:solidFill>
                <a:latin typeface="华康俪金黑W8(P)" panose="020B0800000000000000" pitchFamily="34" charset="-122"/>
                <a:ea typeface="华康俪金黑W8(P)" panose="020B0800000000000000" pitchFamily="34" charset="-122"/>
              </a:rPr>
              <a:t>法</a:t>
            </a:r>
            <a:endParaRPr lang="en-US" altLang="zh-CN" sz="2400" kern="0" dirty="0">
              <a:solidFill>
                <a:sysClr val="window" lastClr="FFFFFF"/>
              </a:solidFill>
              <a:latin typeface="华康俪金黑W8(P)" panose="020B0800000000000000" pitchFamily="34" charset="-122"/>
              <a:ea typeface="华康俪金黑W8(P)" panose="020B0800000000000000" pitchFamily="34" charset="-122"/>
            </a:endParaRPr>
          </a:p>
        </p:txBody>
      </p:sp>
      <p:sp>
        <p:nvSpPr>
          <p:cNvPr id="25" name="圆角矩形 24"/>
          <p:cNvSpPr/>
          <p:nvPr/>
        </p:nvSpPr>
        <p:spPr>
          <a:xfrm>
            <a:off x="9766300" y="4370388"/>
            <a:ext cx="2071688" cy="2227262"/>
          </a:xfrm>
          <a:prstGeom prst="roundRect">
            <a:avLst>
              <a:gd name="adj" fmla="val 1280"/>
            </a:avLst>
          </a:prstGeom>
          <a:solidFill>
            <a:srgbClr val="8A3CC4"/>
          </a:solidFill>
          <a:ln w="9525" cap="flat" cmpd="sng" algn="ctr">
            <a:noFill/>
            <a:prstDash val="solid"/>
            <a:headEnd/>
            <a:tailEnd/>
          </a:ln>
          <a:effectLst>
            <a:outerShdw blurRad="40000" dist="23000" dir="5400000" rotWithShape="0">
              <a:srgbClr val="000000">
                <a:alpha val="35000"/>
              </a:srgbClr>
            </a:outerShdw>
          </a:effectLst>
        </p:spPr>
        <p:txBody>
          <a:bodyPr wrap="none" lIns="91429" tIns="45715" rIns="91429" bIns="45715" anchor="ctr"/>
          <a:lstStyle/>
          <a:p>
            <a:pPr algn="ctr" eaLnBrk="0" fontAlgn="auto" hangingPunct="0">
              <a:spcBef>
                <a:spcPts val="0"/>
              </a:spcBef>
              <a:spcAft>
                <a:spcPts val="0"/>
              </a:spcAft>
              <a:defRPr/>
            </a:pPr>
            <a:endParaRPr lang="zh-CN" altLang="en-US" sz="2400" kern="0" dirty="0">
              <a:solidFill>
                <a:sysClr val="window" lastClr="FFFFFF"/>
              </a:solidFill>
              <a:latin typeface="华康俪金黑W8(P)" panose="020B0800000000000000" pitchFamily="34" charset="-122"/>
              <a:ea typeface="华康俪金黑W8(P)" panose="020B0800000000000000" pitchFamily="34" charset="-122"/>
            </a:endParaRPr>
          </a:p>
        </p:txBody>
      </p:sp>
      <p:sp>
        <p:nvSpPr>
          <p:cNvPr id="27" name="矩形 26"/>
          <p:cNvSpPr/>
          <p:nvPr/>
        </p:nvSpPr>
        <p:spPr>
          <a:xfrm>
            <a:off x="2655888" y="4567238"/>
            <a:ext cx="2058987" cy="1865312"/>
          </a:xfrm>
          <a:prstGeom prst="rect">
            <a:avLst/>
          </a:prstGeom>
        </p:spPr>
        <p:txBody>
          <a:bodyPr>
            <a:spAutoFit/>
          </a:bodyPr>
          <a:lstStyle/>
          <a:p>
            <a:pPr fontAlgn="auto">
              <a:lnSpc>
                <a:spcPct val="120000"/>
              </a:lnSpc>
              <a:spcBef>
                <a:spcPts val="0"/>
              </a:spcBef>
              <a:spcAft>
                <a:spcPts val="0"/>
              </a:spcAft>
              <a:defRPr/>
            </a:pPr>
            <a:r>
              <a:rPr lang="zh-CN" altLang="en-US" sz="1600" kern="0" dirty="0">
                <a:solidFill>
                  <a:schemeClr val="bg1"/>
                </a:solidFill>
                <a:latin typeface="微软雅黑" panose="020B0503020204020204" pitchFamily="34" charset="-122"/>
                <a:ea typeface="微软雅黑" panose="020B0503020204020204" pitchFamily="34" charset="-122"/>
              </a:rPr>
              <a:t>通过统一目标，加大对核心技术、技能的资金投入与人才配置，组建竞争能力开发团队等方法提高内部资源配置的效率。</a:t>
            </a:r>
          </a:p>
        </p:txBody>
      </p:sp>
      <p:sp>
        <p:nvSpPr>
          <p:cNvPr id="28" name="矩形 27"/>
          <p:cNvSpPr/>
          <p:nvPr/>
        </p:nvSpPr>
        <p:spPr>
          <a:xfrm>
            <a:off x="5027613" y="4567238"/>
            <a:ext cx="2058987" cy="1839912"/>
          </a:xfrm>
          <a:prstGeom prst="rect">
            <a:avLst/>
          </a:prstGeom>
        </p:spPr>
        <p:txBody>
          <a:bodyPr>
            <a:spAutoFit/>
          </a:bodyPr>
          <a:lstStyle/>
          <a:p>
            <a:pPr fontAlgn="auto">
              <a:lnSpc>
                <a:spcPct val="120000"/>
              </a:lnSpc>
              <a:spcBef>
                <a:spcPts val="0"/>
              </a:spcBef>
              <a:spcAft>
                <a:spcPts val="0"/>
              </a:spcAft>
              <a:defRPr/>
            </a:pPr>
            <a:r>
              <a:rPr lang="zh-CN" altLang="en-US" sz="1600" kern="0" dirty="0">
                <a:solidFill>
                  <a:schemeClr val="bg1"/>
                </a:solidFill>
                <a:latin typeface="微软雅黑" panose="020B0503020204020204" pitchFamily="34" charset="-122"/>
                <a:ea typeface="微软雅黑" panose="020B0503020204020204" pitchFamily="34" charset="-122"/>
              </a:rPr>
              <a:t>通过</a:t>
            </a:r>
            <a:r>
              <a:rPr lang="zh-CN" altLang="en-US" sz="1600" kern="0" dirty="0">
                <a:solidFill>
                  <a:schemeClr val="bg1"/>
                </a:solidFill>
                <a:latin typeface="微软雅黑" panose="020B0503020204020204" pitchFamily="34" charset="-122"/>
                <a:ea typeface="微软雅黑" panose="020B0503020204020204" pitchFamily="34" charset="-122"/>
              </a:rPr>
              <a:t>与其他厂商、研究机构、主要客户形成联盟，如合资、合营、授权等，从中获得并消化吸收合作伙伴的技术和技能。</a:t>
            </a:r>
          </a:p>
        </p:txBody>
      </p:sp>
      <p:sp>
        <p:nvSpPr>
          <p:cNvPr id="29" name="矩形 28"/>
          <p:cNvSpPr/>
          <p:nvPr/>
        </p:nvSpPr>
        <p:spPr>
          <a:xfrm>
            <a:off x="7399338" y="4567238"/>
            <a:ext cx="2058987" cy="1839912"/>
          </a:xfrm>
          <a:prstGeom prst="rect">
            <a:avLst/>
          </a:prstGeom>
        </p:spPr>
        <p:txBody>
          <a:bodyPr>
            <a:spAutoFit/>
          </a:bodyPr>
          <a:lstStyle/>
          <a:p>
            <a:pPr fontAlgn="auto">
              <a:lnSpc>
                <a:spcPct val="120000"/>
              </a:lnSpc>
              <a:spcBef>
                <a:spcPts val="0"/>
              </a:spcBef>
              <a:spcAft>
                <a:spcPts val="0"/>
              </a:spcAft>
              <a:defRPr/>
            </a:pPr>
            <a:r>
              <a:rPr lang="zh-CN" altLang="en-US" sz="1600" kern="0" dirty="0">
                <a:solidFill>
                  <a:schemeClr val="bg1"/>
                </a:solidFill>
                <a:latin typeface="微软雅黑" panose="020B0503020204020204" pitchFamily="34" charset="-122"/>
                <a:ea typeface="微软雅黑" panose="020B0503020204020204" pitchFamily="34" charset="-122"/>
              </a:rPr>
              <a:t>通过</a:t>
            </a:r>
            <a:r>
              <a:rPr lang="zh-CN" altLang="en-US" sz="1600" kern="0" dirty="0">
                <a:solidFill>
                  <a:schemeClr val="bg1"/>
                </a:solidFill>
                <a:latin typeface="微软雅黑" panose="020B0503020204020204" pitchFamily="34" charset="-122"/>
                <a:ea typeface="微软雅黑" panose="020B0503020204020204" pitchFamily="34" charset="-122"/>
              </a:rPr>
              <a:t>收购具有相关核心技术或竞争能力的企业或组织（并确保其在收购后不流失），而快速强化目标专长或竞争能力。</a:t>
            </a:r>
          </a:p>
        </p:txBody>
      </p:sp>
      <p:sp>
        <p:nvSpPr>
          <p:cNvPr id="30" name="矩形 29"/>
          <p:cNvSpPr/>
          <p:nvPr/>
        </p:nvSpPr>
        <p:spPr>
          <a:xfrm>
            <a:off x="9771063" y="4567238"/>
            <a:ext cx="2058987" cy="1865312"/>
          </a:xfrm>
          <a:prstGeom prst="rect">
            <a:avLst/>
          </a:prstGeom>
        </p:spPr>
        <p:txBody>
          <a:bodyPr>
            <a:spAutoFit/>
          </a:bodyPr>
          <a:lstStyle/>
          <a:p>
            <a:pPr fontAlgn="auto">
              <a:lnSpc>
                <a:spcPct val="120000"/>
              </a:lnSpc>
              <a:spcBef>
                <a:spcPts val="0"/>
              </a:spcBef>
              <a:spcAft>
                <a:spcPts val="0"/>
              </a:spcAft>
              <a:defRPr/>
            </a:pPr>
            <a:r>
              <a:rPr lang="zh-CN" altLang="en-US" sz="1600" kern="0" dirty="0">
                <a:solidFill>
                  <a:schemeClr val="bg1"/>
                </a:solidFill>
                <a:latin typeface="微软雅黑" panose="020B0503020204020204" pitchFamily="34" charset="-122"/>
                <a:ea typeface="微软雅黑" panose="020B0503020204020204" pitchFamily="34" charset="-122"/>
              </a:rPr>
              <a:t>将</a:t>
            </a:r>
            <a:r>
              <a:rPr lang="zh-CN" altLang="en-US" sz="1600" kern="0" dirty="0">
                <a:solidFill>
                  <a:schemeClr val="bg1"/>
                </a:solidFill>
                <a:latin typeface="微软雅黑" panose="020B0503020204020204" pitchFamily="34" charset="-122"/>
                <a:ea typeface="微软雅黑" panose="020B0503020204020204" pitchFamily="34" charset="-122"/>
              </a:rPr>
              <a:t>若干相关生产技术、各功能领域技术（</a:t>
            </a:r>
            <a:r>
              <a:rPr lang="zh-CN" altLang="en-US" sz="1600" kern="0" dirty="0">
                <a:solidFill>
                  <a:schemeClr val="bg1"/>
                </a:solidFill>
                <a:latin typeface="微软雅黑" panose="020B0503020204020204" pitchFamily="34" charset="-122"/>
                <a:ea typeface="微软雅黑" panose="020B0503020204020204" pitchFamily="34" charset="-122"/>
              </a:rPr>
              <a:t>研发</a:t>
            </a:r>
            <a:r>
              <a:rPr lang="zh-CN" altLang="en-US" sz="1600" kern="0" dirty="0">
                <a:solidFill>
                  <a:schemeClr val="bg1"/>
                </a:solidFill>
                <a:latin typeface="微软雅黑" panose="020B0503020204020204" pitchFamily="34" charset="-122"/>
                <a:ea typeface="微软雅黑" panose="020B0503020204020204" pitchFamily="34" charset="-122"/>
              </a:rPr>
              <a:t>、生产、营销和服务等）、</a:t>
            </a:r>
            <a:r>
              <a:rPr lang="zh-CN" altLang="en-US" sz="1600" kern="0" dirty="0">
                <a:solidFill>
                  <a:schemeClr val="bg1"/>
                </a:solidFill>
                <a:latin typeface="微软雅黑" panose="020B0503020204020204" pitchFamily="34" charset="-122"/>
                <a:ea typeface="微软雅黑" panose="020B0503020204020204" pitchFamily="34" charset="-122"/>
              </a:rPr>
              <a:t>自有</a:t>
            </a:r>
            <a:r>
              <a:rPr lang="zh-CN" altLang="en-US" sz="1600" kern="0" dirty="0">
                <a:solidFill>
                  <a:schemeClr val="bg1"/>
                </a:solidFill>
                <a:latin typeface="微软雅黑" panose="020B0503020204020204" pitchFamily="34" charset="-122"/>
                <a:ea typeface="微软雅黑" panose="020B0503020204020204" pitchFamily="34" charset="-122"/>
              </a:rPr>
              <a:t>的和借用或收购的技术等</a:t>
            </a:r>
            <a:r>
              <a:rPr lang="zh-CN" altLang="en-US" sz="1600" kern="0" dirty="0">
                <a:solidFill>
                  <a:schemeClr val="bg1"/>
                </a:solidFill>
                <a:latin typeface="微软雅黑" panose="020B0503020204020204" pitchFamily="34" charset="-122"/>
                <a:ea typeface="微软雅黑" panose="020B0503020204020204" pitchFamily="34" charset="-122"/>
              </a:rPr>
              <a:t>加以有效整合</a:t>
            </a:r>
            <a:r>
              <a:rPr lang="zh-CN" altLang="en-US" sz="1600" kern="0" dirty="0">
                <a:solidFill>
                  <a:schemeClr val="bg1"/>
                </a:solidFill>
                <a:latin typeface="微软雅黑" panose="020B0503020204020204" pitchFamily="34" charset="-122"/>
                <a:ea typeface="微软雅黑" panose="020B0503020204020204" pitchFamily="34" charset="-122"/>
              </a:rPr>
              <a: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37" presetClass="entr" presetSubtype="0"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900" decel="100000" fill="hold"/>
                                        <p:tgtEl>
                                          <p:spTgt spid="27"/>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6" presetID="37" presetClass="entr" presetSubtype="0" fill="hold" grpId="0" nodeType="withEffect">
                                  <p:stCondLst>
                                    <p:cond delay="15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900" decel="100000" fill="hold"/>
                                        <p:tgtEl>
                                          <p:spTgt spid="28"/>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30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1000"/>
                                        <p:tgtEl>
                                          <p:spTgt spid="29"/>
                                        </p:tgtEl>
                                      </p:cBhvr>
                                    </p:animEffect>
                                    <p:anim calcmode="lin" valueType="num">
                                      <p:cBhvr>
                                        <p:cTn id="25" dur="1000" fill="hold"/>
                                        <p:tgtEl>
                                          <p:spTgt spid="29"/>
                                        </p:tgtEl>
                                        <p:attrNameLst>
                                          <p:attrName>ppt_x</p:attrName>
                                        </p:attrNameLst>
                                      </p:cBhvr>
                                      <p:tavLst>
                                        <p:tav tm="0">
                                          <p:val>
                                            <p:strVal val="#ppt_x"/>
                                          </p:val>
                                        </p:tav>
                                        <p:tav tm="100000">
                                          <p:val>
                                            <p:strVal val="#ppt_x"/>
                                          </p:val>
                                        </p:tav>
                                      </p:tavLst>
                                    </p:anim>
                                    <p:anim calcmode="lin" valueType="num">
                                      <p:cBhvr>
                                        <p:cTn id="26" dur="900" decel="100000" fill="hold"/>
                                        <p:tgtEl>
                                          <p:spTgt spid="2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45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900" decel="100000" fill="hold"/>
                                        <p:tgtEl>
                                          <p:spTgt spid="3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Box 6"/>
          <p:cNvSpPr txBox="1">
            <a:spLocks noChangeArrowheads="1"/>
          </p:cNvSpPr>
          <p:nvPr/>
        </p:nvSpPr>
        <p:spPr bwMode="auto">
          <a:xfrm>
            <a:off x="2354263" y="1125538"/>
            <a:ext cx="6337300" cy="450850"/>
          </a:xfrm>
          <a:prstGeom prst="rect">
            <a:avLst/>
          </a:prstGeom>
          <a:noFill/>
          <a:ln w="9525">
            <a:noFill/>
            <a:miter lim="800000"/>
            <a:headEnd/>
            <a:tailEnd/>
          </a:ln>
        </p:spPr>
        <p:txBody>
          <a:bodyPr>
            <a:spAutoFit/>
          </a:bodyPr>
          <a:lstStyle/>
          <a:p>
            <a:pPr>
              <a:lnSpc>
                <a:spcPct val="130000"/>
              </a:lnSpc>
            </a:pPr>
            <a:r>
              <a:rPr lang="en-US" altLang="zh-CN" b="1">
                <a:solidFill>
                  <a:srgbClr val="5F5E5C"/>
                </a:solidFill>
                <a:latin typeface="微软雅黑"/>
                <a:ea typeface="微软雅黑"/>
                <a:cs typeface="微软雅黑"/>
              </a:rPr>
              <a:t>3.1.2 </a:t>
            </a:r>
            <a:r>
              <a:rPr lang="zh-CN" altLang="en-US" b="1">
                <a:solidFill>
                  <a:srgbClr val="5F5E5C"/>
                </a:solidFill>
                <a:latin typeface="微软雅黑"/>
                <a:ea typeface="微软雅黑"/>
                <a:cs typeface="微软雅黑"/>
              </a:rPr>
              <a:t>内部环境分析（企业资源、能力及核心竞争力分析）</a:t>
            </a:r>
            <a:endParaRPr lang="zh-CN" altLang="zh-CN" b="1">
              <a:solidFill>
                <a:srgbClr val="5F5E5C"/>
              </a:solidFill>
              <a:latin typeface="微软雅黑"/>
              <a:ea typeface="微软雅黑"/>
              <a:cs typeface="微软雅黑"/>
            </a:endParaRPr>
          </a:p>
        </p:txBody>
      </p:sp>
      <p:sp>
        <p:nvSpPr>
          <p:cNvPr id="15" name="矩形 14"/>
          <p:cNvSpPr/>
          <p:nvPr/>
        </p:nvSpPr>
        <p:spPr>
          <a:xfrm>
            <a:off x="2354263" y="1536700"/>
            <a:ext cx="5761037" cy="452438"/>
          </a:xfrm>
          <a:prstGeom prst="rect">
            <a:avLst/>
          </a:prstGeom>
        </p:spPr>
        <p:txBody>
          <a:bodyPr>
            <a:spAutoFit/>
          </a:bodyPr>
          <a:lstStyle/>
          <a:p>
            <a:pPr fontAlgn="auto">
              <a:lnSpc>
                <a:spcPct val="130000"/>
              </a:lnSpc>
              <a:spcBef>
                <a:spcPts val="0"/>
              </a:spcBef>
              <a:spcAft>
                <a:spcPts val="0"/>
              </a:spcAft>
              <a:defRPr/>
            </a:pPr>
            <a:r>
              <a:rPr lang="en-US" altLang="zh-CN" dirty="0">
                <a:solidFill>
                  <a:srgbClr val="D24726"/>
                </a:solidFill>
                <a:latin typeface="华康俪金黑W8(P)" pitchFamily="34" charset="-122"/>
                <a:ea typeface="华康俪金黑W8(P)" pitchFamily="34" charset="-122"/>
              </a:rPr>
              <a:t>3</a:t>
            </a:r>
            <a:r>
              <a:rPr lang="zh-CN" altLang="en-US" dirty="0">
                <a:solidFill>
                  <a:srgbClr val="D24726"/>
                </a:solidFill>
                <a:latin typeface="华康俪金黑W8(P)" pitchFamily="34" charset="-122"/>
                <a:ea typeface="华康俪金黑W8(P)" pitchFamily="34" charset="-122"/>
              </a:rPr>
              <a:t>）核心竞争力</a:t>
            </a:r>
            <a:r>
              <a:rPr lang="zh-CN" altLang="en-US" dirty="0">
                <a:solidFill>
                  <a:srgbClr val="D24726"/>
                </a:solidFill>
                <a:latin typeface="华康俪金黑W8(P)" pitchFamily="34" charset="-122"/>
                <a:ea typeface="华康俪金黑W8(P)" pitchFamily="34" charset="-122"/>
              </a:rPr>
              <a:t>概述</a:t>
            </a:r>
            <a:endParaRPr lang="zh-CN" altLang="en-US" dirty="0">
              <a:solidFill>
                <a:schemeClr val="tx1">
                  <a:lumMod val="65000"/>
                  <a:lumOff val="35000"/>
                </a:schemeClr>
              </a:solidFill>
              <a:latin typeface="华康俪金黑W8(P)" pitchFamily="34" charset="-122"/>
              <a:ea typeface="华康俪金黑W8(P)" pitchFamily="34" charset="-122"/>
            </a:endParaRPr>
          </a:p>
        </p:txBody>
      </p:sp>
      <p:grpSp>
        <p:nvGrpSpPr>
          <p:cNvPr id="48131" name="组合 32"/>
          <p:cNvGrpSpPr>
            <a:grpSpLocks/>
          </p:cNvGrpSpPr>
          <p:nvPr/>
        </p:nvGrpSpPr>
        <p:grpSpPr bwMode="auto">
          <a:xfrm>
            <a:off x="1000125" y="2133600"/>
            <a:ext cx="10860088" cy="460375"/>
            <a:chOff x="1000232" y="4346522"/>
            <a:chExt cx="10859583" cy="461665"/>
          </a:xfrm>
        </p:grpSpPr>
        <p:sp>
          <p:nvSpPr>
            <p:cNvPr id="34" name="矩形 33"/>
            <p:cNvSpPr/>
            <p:nvPr/>
          </p:nvSpPr>
          <p:spPr>
            <a:xfrm>
              <a:off x="1490747" y="4392689"/>
              <a:ext cx="10369068" cy="366148"/>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8145" name="矩形 34"/>
            <p:cNvSpPr>
              <a:spLocks noChangeArrowheads="1"/>
            </p:cNvSpPr>
            <p:nvPr/>
          </p:nvSpPr>
          <p:spPr bwMode="auto">
            <a:xfrm>
              <a:off x="1490663" y="4346522"/>
              <a:ext cx="7416824" cy="461665"/>
            </a:xfrm>
            <a:prstGeom prst="rect">
              <a:avLst/>
            </a:prstGeom>
            <a:noFill/>
            <a:ln w="9525">
              <a:noFill/>
              <a:miter lim="800000"/>
              <a:headEnd/>
              <a:tailEnd/>
            </a:ln>
          </p:spPr>
          <p:txBody>
            <a:bodyPr>
              <a:spAutoFit/>
            </a:bodyPr>
            <a:lstStyle/>
            <a:p>
              <a:pPr>
                <a:lnSpc>
                  <a:spcPct val="120000"/>
                </a:lnSpc>
                <a:spcAft>
                  <a:spcPts val="500"/>
                </a:spcAft>
              </a:pPr>
              <a:r>
                <a:rPr lang="zh-CN" altLang="en-US" sz="2000">
                  <a:solidFill>
                    <a:schemeClr val="bg1"/>
                  </a:solidFill>
                  <a:latin typeface="华康俪金黑W8(P)"/>
                  <a:ea typeface="华康俪金黑W8(P)"/>
                  <a:cs typeface="华康俪金黑W8(P)"/>
                </a:rPr>
                <a:t>核心竞争能力的保持</a:t>
              </a:r>
            </a:p>
          </p:txBody>
        </p:sp>
        <p:sp>
          <p:nvSpPr>
            <p:cNvPr id="36" name="TextBox 47"/>
            <p:cNvSpPr txBox="1"/>
            <p:nvPr/>
          </p:nvSpPr>
          <p:spPr>
            <a:xfrm>
              <a:off x="1000232" y="4392689"/>
              <a:ext cx="490515" cy="369332"/>
            </a:xfrm>
            <a:prstGeom prst="rect">
              <a:avLst/>
            </a:prstGeom>
            <a:solidFill>
              <a:schemeClr val="tx1">
                <a:lumMod val="75000"/>
                <a:lumOff val="25000"/>
              </a:schemeClr>
            </a:solidFill>
          </p:spPr>
          <p:txBody>
            <a:bodyPr>
              <a:spAutoFit/>
            </a:bodyPr>
            <a:lstStyle/>
            <a:p>
              <a:pPr algn="ctr" fontAlgn="auto">
                <a:spcBef>
                  <a:spcPts val="0"/>
                </a:spcBef>
                <a:spcAft>
                  <a:spcPts val="0"/>
                </a:spcAft>
                <a:defRPr/>
              </a:pPr>
              <a:r>
                <a:rPr lang="en-US" altLang="zh-CN" dirty="0">
                  <a:solidFill>
                    <a:schemeClr val="bg1"/>
                  </a:solidFill>
                  <a:latin typeface="Impact" pitchFamily="34" charset="0"/>
                  <a:ea typeface="Arial Unicode MS" pitchFamily="34" charset="-122"/>
                  <a:cs typeface="Arial Unicode MS" pitchFamily="34" charset="-122"/>
                </a:rPr>
                <a:t>04</a:t>
              </a:r>
              <a:endParaRPr lang="zh-CN" altLang="en-US" dirty="0">
                <a:solidFill>
                  <a:schemeClr val="bg1"/>
                </a:solidFill>
                <a:latin typeface="Impact" pitchFamily="34" charset="0"/>
                <a:ea typeface="Arial Unicode MS" pitchFamily="34" charset="-122"/>
                <a:cs typeface="Arial Unicode MS" pitchFamily="34" charset="-122"/>
              </a:endParaRPr>
            </a:p>
          </p:txBody>
        </p:sp>
      </p:grpSp>
      <p:grpSp>
        <p:nvGrpSpPr>
          <p:cNvPr id="23" name="组合 22"/>
          <p:cNvGrpSpPr>
            <a:grpSpLocks/>
          </p:cNvGrpSpPr>
          <p:nvPr/>
        </p:nvGrpSpPr>
        <p:grpSpPr bwMode="auto">
          <a:xfrm>
            <a:off x="2498725" y="2870200"/>
            <a:ext cx="4473575" cy="3582988"/>
            <a:chOff x="4504410" y="1516287"/>
            <a:chExt cx="3330370" cy="1998222"/>
          </a:xfrm>
        </p:grpSpPr>
        <p:sp>
          <p:nvSpPr>
            <p:cNvPr id="24" name="任意多边形 23"/>
            <p:cNvSpPr/>
            <p:nvPr/>
          </p:nvSpPr>
          <p:spPr>
            <a:xfrm>
              <a:off x="4504410" y="1516287"/>
              <a:ext cx="3330370" cy="1998222"/>
            </a:xfrm>
            <a:custGeom>
              <a:avLst/>
              <a:gdLst>
                <a:gd name="connsiteX0" fmla="*/ 0 w 3330369"/>
                <a:gd name="connsiteY0" fmla="*/ 0 h 1998222"/>
                <a:gd name="connsiteX1" fmla="*/ 3330369 w 3330369"/>
                <a:gd name="connsiteY1" fmla="*/ 0 h 1998222"/>
                <a:gd name="connsiteX2" fmla="*/ 3330369 w 3330369"/>
                <a:gd name="connsiteY2" fmla="*/ 1998222 h 1998222"/>
                <a:gd name="connsiteX3" fmla="*/ 0 w 3330369"/>
                <a:gd name="connsiteY3" fmla="*/ 1998222 h 1998222"/>
                <a:gd name="connsiteX4" fmla="*/ 0 w 3330369"/>
                <a:gd name="connsiteY4" fmla="*/ 0 h 1998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0369" h="1998222">
                  <a:moveTo>
                    <a:pt x="0" y="0"/>
                  </a:moveTo>
                  <a:lnTo>
                    <a:pt x="3330369" y="0"/>
                  </a:lnTo>
                  <a:lnTo>
                    <a:pt x="3330369" y="1998222"/>
                  </a:lnTo>
                  <a:lnTo>
                    <a:pt x="0" y="1998222"/>
                  </a:lnTo>
                  <a:lnTo>
                    <a:pt x="0" y="0"/>
                  </a:lnTo>
                  <a:close/>
                </a:path>
              </a:pathLst>
            </a:custGeom>
            <a:solidFill>
              <a:srgbClr val="FD7A2A"/>
            </a:solidFill>
            <a:ln>
              <a:noFill/>
            </a:ln>
            <a:effectLst>
              <a:outerShdw blurRad="40000" dist="23000" dir="5400000" rotWithShape="0">
                <a:srgbClr val="000000">
                  <a:alpha val="35000"/>
                </a:srgbClr>
              </a:outerShdw>
            </a:effectLst>
          </p:spPr>
          <p:style>
            <a:lnRef idx="0">
              <a:scrgbClr r="0" g="0" b="0"/>
            </a:lnRef>
            <a:fillRef idx="3">
              <a:scrgbClr r="0" g="0" b="0"/>
            </a:fillRef>
            <a:effectRef idx="2">
              <a:scrgbClr r="0" g="0" b="0"/>
            </a:effectRef>
            <a:fontRef idx="minor">
              <a:schemeClr val="lt1"/>
            </a:fontRef>
          </p:style>
          <p:txBody>
            <a:bodyPr lIns="121920" tIns="121920" rIns="121920" bIns="121920" spcCol="1270" anchor="ctr"/>
            <a:lstStyle/>
            <a:p>
              <a:pPr algn="ctr" defTabSz="1422400" fontAlgn="auto">
                <a:lnSpc>
                  <a:spcPct val="90000"/>
                </a:lnSpc>
                <a:spcAft>
                  <a:spcPct val="35000"/>
                </a:spcAft>
                <a:defRPr/>
              </a:pPr>
              <a:endParaRPr lang="en-US" sz="3200" dirty="0">
                <a:solidFill>
                  <a:srgbClr val="FFFFFF"/>
                </a:solidFill>
                <a:latin typeface="Segoe UI"/>
              </a:endParaRPr>
            </a:p>
          </p:txBody>
        </p:sp>
        <p:grpSp>
          <p:nvGrpSpPr>
            <p:cNvPr id="48140" name="组合 25"/>
            <p:cNvGrpSpPr>
              <a:grpSpLocks/>
            </p:cNvGrpSpPr>
            <p:nvPr/>
          </p:nvGrpSpPr>
          <p:grpSpPr bwMode="auto">
            <a:xfrm>
              <a:off x="4504410" y="1628801"/>
              <a:ext cx="3330370" cy="319263"/>
              <a:chOff x="841001" y="1628801"/>
              <a:chExt cx="3330370" cy="319263"/>
            </a:xfrm>
          </p:grpSpPr>
          <p:sp>
            <p:nvSpPr>
              <p:cNvPr id="32" name="矩形 31"/>
              <p:cNvSpPr/>
              <p:nvPr/>
            </p:nvSpPr>
            <p:spPr>
              <a:xfrm>
                <a:off x="841001" y="1628726"/>
                <a:ext cx="3330370" cy="319609"/>
              </a:xfrm>
              <a:prstGeom prst="rect">
                <a:avLst/>
              </a:prstGeom>
              <a:solidFill>
                <a:schemeClr val="bg1">
                  <a:lumMod val="95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7" name="TextBox 6"/>
              <p:cNvSpPr txBox="1"/>
              <p:nvPr/>
            </p:nvSpPr>
            <p:spPr>
              <a:xfrm>
                <a:off x="841001" y="1655286"/>
                <a:ext cx="3330370" cy="275342"/>
              </a:xfrm>
              <a:prstGeom prst="rect">
                <a:avLst/>
              </a:prstGeom>
              <a:noFill/>
            </p:spPr>
            <p:txBody>
              <a:bodyPr>
                <a:spAutoFit/>
              </a:bodyPr>
              <a:lstStyle/>
              <a:p>
                <a:pPr algn="ctr" fontAlgn="auto">
                  <a:lnSpc>
                    <a:spcPct val="130000"/>
                  </a:lnSpc>
                  <a:spcBef>
                    <a:spcPts val="0"/>
                  </a:spcBef>
                  <a:spcAft>
                    <a:spcPts val="0"/>
                  </a:spcAft>
                  <a:defRPr/>
                </a:pPr>
                <a:r>
                  <a:rPr lang="zh-CN" altLang="en-US" sz="2000" b="1" dirty="0">
                    <a:solidFill>
                      <a:schemeClr val="tx1">
                        <a:lumMod val="65000"/>
                        <a:lumOff val="35000"/>
                      </a:schemeClr>
                    </a:solidFill>
                    <a:latin typeface="微软雅黑" pitchFamily="34" charset="-122"/>
                    <a:ea typeface="微软雅黑" pitchFamily="34" charset="-122"/>
                  </a:rPr>
                  <a:t>核心竞争能力丧失的原因</a:t>
                </a:r>
              </a:p>
            </p:txBody>
          </p:sp>
        </p:grpSp>
        <p:sp>
          <p:nvSpPr>
            <p:cNvPr id="48141" name="TextBox 6"/>
            <p:cNvSpPr txBox="1">
              <a:spLocks noChangeArrowheads="1"/>
            </p:cNvSpPr>
            <p:nvPr/>
          </p:nvSpPr>
          <p:spPr bwMode="auto">
            <a:xfrm>
              <a:off x="4576419" y="1988229"/>
              <a:ext cx="3186352" cy="1479833"/>
            </a:xfrm>
            <a:prstGeom prst="rect">
              <a:avLst/>
            </a:prstGeom>
            <a:noFill/>
            <a:ln w="9525">
              <a:noFill/>
              <a:miter lim="800000"/>
              <a:headEnd/>
              <a:tailEnd/>
            </a:ln>
          </p:spPr>
          <p:txBody>
            <a:bodyPr>
              <a:spAutoFit/>
            </a:bodyPr>
            <a:lstStyle/>
            <a:p>
              <a:pPr>
                <a:lnSpc>
                  <a:spcPct val="130000"/>
                </a:lnSpc>
              </a:pPr>
              <a:r>
                <a:rPr lang="en-US" altLang="zh-CN" sz="1600">
                  <a:solidFill>
                    <a:schemeClr val="bg1"/>
                  </a:solidFill>
                  <a:latin typeface="微软雅黑"/>
                  <a:ea typeface="微软雅黑"/>
                  <a:cs typeface="微软雅黑"/>
                </a:rPr>
                <a:t>a.</a:t>
              </a:r>
              <a:r>
                <a:rPr lang="zh-CN" altLang="en-US" sz="1600">
                  <a:solidFill>
                    <a:schemeClr val="bg1"/>
                  </a:solidFill>
                  <a:latin typeface="微软雅黑"/>
                  <a:ea typeface="微软雅黑"/>
                  <a:cs typeface="微软雅黑"/>
                </a:rPr>
                <a:t>核心竞争能力携带者的流失。</a:t>
              </a:r>
            </a:p>
            <a:p>
              <a:pPr>
                <a:lnSpc>
                  <a:spcPct val="130000"/>
                </a:lnSpc>
              </a:pPr>
              <a:r>
                <a:rPr lang="en-US" altLang="zh-CN" sz="1600">
                  <a:solidFill>
                    <a:schemeClr val="bg1"/>
                  </a:solidFill>
                  <a:latin typeface="微软雅黑"/>
                  <a:ea typeface="微软雅黑"/>
                  <a:cs typeface="微软雅黑"/>
                </a:rPr>
                <a:t>b.</a:t>
              </a:r>
              <a:r>
                <a:rPr lang="zh-CN" altLang="en-US" sz="1600">
                  <a:solidFill>
                    <a:schemeClr val="bg1"/>
                  </a:solidFill>
                  <a:latin typeface="微软雅黑"/>
                  <a:ea typeface="微软雅黑"/>
                  <a:cs typeface="微软雅黑"/>
                </a:rPr>
                <a:t>与其他企业的合作。如日本一些企业通过战略联盟从西方获得大量的技术能力。</a:t>
              </a:r>
            </a:p>
            <a:p>
              <a:pPr>
                <a:lnSpc>
                  <a:spcPct val="130000"/>
                </a:lnSpc>
              </a:pPr>
              <a:r>
                <a:rPr lang="en-US" altLang="zh-CN" sz="1600">
                  <a:solidFill>
                    <a:schemeClr val="bg1"/>
                  </a:solidFill>
                  <a:latin typeface="微软雅黑"/>
                  <a:ea typeface="微软雅黑"/>
                  <a:cs typeface="微软雅黑"/>
                </a:rPr>
                <a:t>c.</a:t>
              </a:r>
              <a:r>
                <a:rPr lang="zh-CN" altLang="en-US" sz="1600">
                  <a:solidFill>
                    <a:schemeClr val="bg1"/>
                  </a:solidFill>
                  <a:latin typeface="微软雅黑"/>
                  <a:ea typeface="微软雅黑"/>
                  <a:cs typeface="微软雅黑"/>
                </a:rPr>
                <a:t>放弃某些经营业务。如通用电气、摩托罗拉等公司从</a:t>
              </a:r>
              <a:r>
                <a:rPr lang="en-US" altLang="zh-CN" sz="1600">
                  <a:solidFill>
                    <a:schemeClr val="bg1"/>
                  </a:solidFill>
                  <a:latin typeface="微软雅黑"/>
                  <a:ea typeface="微软雅黑"/>
                  <a:cs typeface="微软雅黑"/>
                </a:rPr>
                <a:t>1970</a:t>
              </a:r>
              <a:r>
                <a:rPr lang="zh-CN" altLang="en-US" sz="1600">
                  <a:solidFill>
                    <a:schemeClr val="bg1"/>
                  </a:solidFill>
                  <a:latin typeface="微软雅黑"/>
                  <a:ea typeface="微软雅黑"/>
                  <a:cs typeface="微软雅黑"/>
                </a:rPr>
                <a:t>年至</a:t>
              </a:r>
              <a:r>
                <a:rPr lang="en-US" altLang="zh-CN" sz="1600">
                  <a:solidFill>
                    <a:schemeClr val="bg1"/>
                  </a:solidFill>
                  <a:latin typeface="微软雅黑"/>
                  <a:ea typeface="微软雅黑"/>
                  <a:cs typeface="微软雅黑"/>
                </a:rPr>
                <a:t>1980</a:t>
              </a:r>
              <a:r>
                <a:rPr lang="zh-CN" altLang="en-US" sz="1600">
                  <a:solidFill>
                    <a:schemeClr val="bg1"/>
                  </a:solidFill>
                  <a:latin typeface="微软雅黑"/>
                  <a:ea typeface="微软雅黑"/>
                  <a:cs typeface="微软雅黑"/>
                </a:rPr>
                <a:t>年间先后退出彩电行业，从而失去各自在影视像技术方面的优势。</a:t>
              </a:r>
            </a:p>
            <a:p>
              <a:pPr>
                <a:lnSpc>
                  <a:spcPct val="130000"/>
                </a:lnSpc>
              </a:pPr>
              <a:r>
                <a:rPr lang="en-US" altLang="zh-CN" sz="1600">
                  <a:solidFill>
                    <a:schemeClr val="bg1"/>
                  </a:solidFill>
                  <a:latin typeface="微软雅黑"/>
                  <a:ea typeface="微软雅黑"/>
                  <a:cs typeface="微软雅黑"/>
                </a:rPr>
                <a:t>d.</a:t>
              </a:r>
              <a:r>
                <a:rPr lang="zh-CN" altLang="en-US" sz="1600">
                  <a:solidFill>
                    <a:schemeClr val="bg1"/>
                  </a:solidFill>
                  <a:latin typeface="微软雅黑"/>
                  <a:ea typeface="微软雅黑"/>
                  <a:cs typeface="微软雅黑"/>
                </a:rPr>
                <a:t>核心竞争能力逐渐被竞争对手所模仿，成为行业中必备的能力。</a:t>
              </a:r>
            </a:p>
          </p:txBody>
        </p:sp>
      </p:grpSp>
      <p:grpSp>
        <p:nvGrpSpPr>
          <p:cNvPr id="38" name="组合 37"/>
          <p:cNvGrpSpPr>
            <a:grpSpLocks/>
          </p:cNvGrpSpPr>
          <p:nvPr/>
        </p:nvGrpSpPr>
        <p:grpSpPr bwMode="auto">
          <a:xfrm>
            <a:off x="7361238" y="2870200"/>
            <a:ext cx="4473575" cy="3582988"/>
            <a:chOff x="8167815" y="1516287"/>
            <a:chExt cx="3330371" cy="1998222"/>
          </a:xfrm>
        </p:grpSpPr>
        <p:sp>
          <p:nvSpPr>
            <p:cNvPr id="39" name="任意多边形 38"/>
            <p:cNvSpPr/>
            <p:nvPr/>
          </p:nvSpPr>
          <p:spPr>
            <a:xfrm>
              <a:off x="8167815" y="1516287"/>
              <a:ext cx="3330371" cy="1998222"/>
            </a:xfrm>
            <a:custGeom>
              <a:avLst/>
              <a:gdLst>
                <a:gd name="connsiteX0" fmla="*/ 0 w 3330369"/>
                <a:gd name="connsiteY0" fmla="*/ 0 h 1998222"/>
                <a:gd name="connsiteX1" fmla="*/ 3330369 w 3330369"/>
                <a:gd name="connsiteY1" fmla="*/ 0 h 1998222"/>
                <a:gd name="connsiteX2" fmla="*/ 3330369 w 3330369"/>
                <a:gd name="connsiteY2" fmla="*/ 1998222 h 1998222"/>
                <a:gd name="connsiteX3" fmla="*/ 0 w 3330369"/>
                <a:gd name="connsiteY3" fmla="*/ 1998222 h 1998222"/>
                <a:gd name="connsiteX4" fmla="*/ 0 w 3330369"/>
                <a:gd name="connsiteY4" fmla="*/ 0 h 1998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0369" h="1998222">
                  <a:moveTo>
                    <a:pt x="0" y="0"/>
                  </a:moveTo>
                  <a:lnTo>
                    <a:pt x="3330369" y="0"/>
                  </a:lnTo>
                  <a:lnTo>
                    <a:pt x="3330369" y="1998222"/>
                  </a:lnTo>
                  <a:lnTo>
                    <a:pt x="0" y="1998222"/>
                  </a:lnTo>
                  <a:lnTo>
                    <a:pt x="0" y="0"/>
                  </a:lnTo>
                  <a:close/>
                </a:path>
              </a:pathLst>
            </a:custGeom>
            <a:solidFill>
              <a:srgbClr val="0066FF"/>
            </a:solidFill>
            <a:ln/>
          </p:spPr>
          <p:style>
            <a:lnRef idx="1">
              <a:schemeClr val="accent5"/>
            </a:lnRef>
            <a:fillRef idx="3">
              <a:schemeClr val="accent5"/>
            </a:fillRef>
            <a:effectRef idx="2">
              <a:schemeClr val="accent5"/>
            </a:effectRef>
            <a:fontRef idx="minor">
              <a:schemeClr val="lt1"/>
            </a:fontRef>
          </p:style>
          <p:txBody>
            <a:bodyPr lIns="121920" tIns="121920" rIns="121920" bIns="121920" spcCol="1270" anchor="ctr"/>
            <a:lstStyle/>
            <a:p>
              <a:pPr algn="ctr" defTabSz="1422400" fontAlgn="auto">
                <a:lnSpc>
                  <a:spcPct val="90000"/>
                </a:lnSpc>
                <a:spcAft>
                  <a:spcPct val="35000"/>
                </a:spcAft>
                <a:defRPr/>
              </a:pPr>
              <a:endParaRPr lang="en-US" sz="3200" dirty="0">
                <a:solidFill>
                  <a:srgbClr val="FFFFFF"/>
                </a:solidFill>
                <a:latin typeface="Segoe UI"/>
              </a:endParaRPr>
            </a:p>
          </p:txBody>
        </p:sp>
        <p:grpSp>
          <p:nvGrpSpPr>
            <p:cNvPr id="48135" name="组合 39"/>
            <p:cNvGrpSpPr>
              <a:grpSpLocks/>
            </p:cNvGrpSpPr>
            <p:nvPr/>
          </p:nvGrpSpPr>
          <p:grpSpPr bwMode="auto">
            <a:xfrm>
              <a:off x="8167815" y="1628801"/>
              <a:ext cx="3330371" cy="319263"/>
              <a:chOff x="841000" y="1628801"/>
              <a:chExt cx="3330371" cy="319263"/>
            </a:xfrm>
          </p:grpSpPr>
          <p:sp>
            <p:nvSpPr>
              <p:cNvPr id="42" name="矩形 41"/>
              <p:cNvSpPr/>
              <p:nvPr/>
            </p:nvSpPr>
            <p:spPr>
              <a:xfrm>
                <a:off x="841000" y="1628726"/>
                <a:ext cx="3330371" cy="319609"/>
              </a:xfrm>
              <a:prstGeom prst="rect">
                <a:avLst/>
              </a:prstGeom>
              <a:solidFill>
                <a:schemeClr val="bg1">
                  <a:lumMod val="95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3" name="TextBox 6"/>
              <p:cNvSpPr txBox="1"/>
              <p:nvPr/>
            </p:nvSpPr>
            <p:spPr>
              <a:xfrm>
                <a:off x="841000" y="1655286"/>
                <a:ext cx="3330371" cy="275342"/>
              </a:xfrm>
              <a:prstGeom prst="rect">
                <a:avLst/>
              </a:prstGeom>
              <a:noFill/>
            </p:spPr>
            <p:txBody>
              <a:bodyPr>
                <a:spAutoFit/>
              </a:bodyPr>
              <a:lstStyle/>
              <a:p>
                <a:pPr algn="ctr" fontAlgn="auto">
                  <a:lnSpc>
                    <a:spcPct val="130000"/>
                  </a:lnSpc>
                  <a:spcBef>
                    <a:spcPts val="0"/>
                  </a:spcBef>
                  <a:spcAft>
                    <a:spcPts val="0"/>
                  </a:spcAft>
                  <a:defRPr/>
                </a:pPr>
                <a:r>
                  <a:rPr lang="zh-CN" altLang="en-US" sz="2000" b="1" dirty="0">
                    <a:solidFill>
                      <a:schemeClr val="tx1">
                        <a:lumMod val="65000"/>
                        <a:lumOff val="35000"/>
                      </a:schemeClr>
                    </a:solidFill>
                    <a:latin typeface="微软雅黑" pitchFamily="34" charset="-122"/>
                    <a:ea typeface="微软雅黑" pitchFamily="34" charset="-122"/>
                  </a:rPr>
                  <a:t>保护核心竞争能力的措施</a:t>
                </a:r>
              </a:p>
            </p:txBody>
          </p:sp>
        </p:grpSp>
        <p:sp>
          <p:nvSpPr>
            <p:cNvPr id="48136" name="TextBox 6"/>
            <p:cNvSpPr txBox="1">
              <a:spLocks noChangeArrowheads="1"/>
            </p:cNvSpPr>
            <p:nvPr/>
          </p:nvSpPr>
          <p:spPr bwMode="auto">
            <a:xfrm>
              <a:off x="8239827" y="1988229"/>
              <a:ext cx="3186352" cy="1479833"/>
            </a:xfrm>
            <a:prstGeom prst="rect">
              <a:avLst/>
            </a:prstGeom>
            <a:noFill/>
            <a:ln w="9525">
              <a:noFill/>
              <a:miter lim="800000"/>
              <a:headEnd/>
              <a:tailEnd/>
            </a:ln>
          </p:spPr>
          <p:txBody>
            <a:bodyPr>
              <a:spAutoFit/>
            </a:bodyPr>
            <a:lstStyle/>
            <a:p>
              <a:pPr>
                <a:lnSpc>
                  <a:spcPct val="130000"/>
                </a:lnSpc>
              </a:pPr>
              <a:r>
                <a:rPr lang="en-US" altLang="zh-CN" sz="1600">
                  <a:solidFill>
                    <a:schemeClr val="bg1"/>
                  </a:solidFill>
                  <a:latin typeface="微软雅黑"/>
                  <a:ea typeface="微软雅黑"/>
                  <a:cs typeface="微软雅黑"/>
                </a:rPr>
                <a:t>a.</a:t>
              </a:r>
              <a:r>
                <a:rPr lang="zh-CN" altLang="en-US" sz="1600">
                  <a:solidFill>
                    <a:schemeClr val="bg1"/>
                  </a:solidFill>
                  <a:latin typeface="微软雅黑"/>
                  <a:ea typeface="微软雅黑"/>
                  <a:cs typeface="微软雅黑"/>
                </a:rPr>
                <a:t>培养对核心竞争能力携带者的忠诚度。</a:t>
              </a:r>
            </a:p>
            <a:p>
              <a:pPr>
                <a:lnSpc>
                  <a:spcPct val="130000"/>
                </a:lnSpc>
              </a:pPr>
              <a:r>
                <a:rPr lang="en-US" altLang="zh-CN" sz="1600">
                  <a:solidFill>
                    <a:schemeClr val="bg1"/>
                  </a:solidFill>
                  <a:latin typeface="微软雅黑"/>
                  <a:ea typeface="微软雅黑"/>
                  <a:cs typeface="微软雅黑"/>
                </a:rPr>
                <a:t>b.</a:t>
              </a:r>
              <a:r>
                <a:rPr lang="zh-CN" altLang="en-US" sz="1600">
                  <a:solidFill>
                    <a:schemeClr val="bg1"/>
                  </a:solidFill>
                  <a:latin typeface="微软雅黑"/>
                  <a:ea typeface="微软雅黑"/>
                  <a:cs typeface="微软雅黑"/>
                </a:rPr>
                <a:t>自行设计和生产核心产品。可口可乐公司自行配制糖浆就是一个很好的例子。</a:t>
              </a:r>
            </a:p>
            <a:p>
              <a:pPr>
                <a:lnSpc>
                  <a:spcPct val="130000"/>
                </a:lnSpc>
              </a:pPr>
              <a:r>
                <a:rPr lang="en-US" altLang="zh-CN" sz="1600">
                  <a:solidFill>
                    <a:schemeClr val="bg1"/>
                  </a:solidFill>
                  <a:latin typeface="微软雅黑"/>
                  <a:ea typeface="微软雅黑"/>
                  <a:cs typeface="微软雅黑"/>
                </a:rPr>
                <a:t>c.</a:t>
              </a:r>
              <a:r>
                <a:rPr lang="zh-CN" altLang="en-US" sz="1600">
                  <a:solidFill>
                    <a:schemeClr val="bg1"/>
                  </a:solidFill>
                  <a:latin typeface="微软雅黑"/>
                  <a:ea typeface="微软雅黑"/>
                  <a:cs typeface="微软雅黑"/>
                </a:rPr>
                <a:t>谨慎处理某些经营不善的业务，要充分考虑到业务的放弃或转让所造成的影响。</a:t>
              </a:r>
            </a:p>
            <a:p>
              <a:pPr>
                <a:lnSpc>
                  <a:spcPct val="130000"/>
                </a:lnSpc>
              </a:pPr>
              <a:r>
                <a:rPr lang="en-US" altLang="zh-CN" sz="1600">
                  <a:solidFill>
                    <a:schemeClr val="bg1"/>
                  </a:solidFill>
                  <a:latin typeface="微软雅黑"/>
                  <a:ea typeface="微软雅黑"/>
                  <a:cs typeface="微软雅黑"/>
                </a:rPr>
                <a:t>d.</a:t>
              </a:r>
              <a:r>
                <a:rPr lang="zh-CN" altLang="en-US" sz="1600">
                  <a:solidFill>
                    <a:schemeClr val="bg1"/>
                  </a:solidFill>
                  <a:latin typeface="微软雅黑"/>
                  <a:ea typeface="微软雅黑"/>
                  <a:cs typeface="微软雅黑"/>
                </a:rPr>
                <a:t>加强对企业核心技术的保密措施与管理制度。</a:t>
              </a:r>
            </a:p>
            <a:p>
              <a:pPr>
                <a:lnSpc>
                  <a:spcPct val="130000"/>
                </a:lnSpc>
              </a:pPr>
              <a:r>
                <a:rPr lang="en-US" altLang="zh-CN" sz="1600">
                  <a:solidFill>
                    <a:schemeClr val="bg1"/>
                  </a:solidFill>
                  <a:latin typeface="微软雅黑"/>
                  <a:ea typeface="微软雅黑"/>
                  <a:cs typeface="微软雅黑"/>
                </a:rPr>
                <a:t>e.</a:t>
              </a:r>
              <a:r>
                <a:rPr lang="zh-CN" altLang="en-US" sz="1600">
                  <a:solidFill>
                    <a:schemeClr val="bg1"/>
                  </a:solidFill>
                  <a:latin typeface="微软雅黑"/>
                  <a:ea typeface="微软雅黑"/>
                  <a:cs typeface="微软雅黑"/>
                </a:rPr>
                <a:t>不断对现有核心技术或技能进行改良与改进，保持其在行业内的领先地位。</a:t>
              </a: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0-#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0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extBox 6"/>
          <p:cNvSpPr txBox="1">
            <a:spLocks noChangeArrowheads="1"/>
          </p:cNvSpPr>
          <p:nvPr/>
        </p:nvSpPr>
        <p:spPr bwMode="auto">
          <a:xfrm>
            <a:off x="2354263" y="1125538"/>
            <a:ext cx="6337300" cy="450850"/>
          </a:xfrm>
          <a:prstGeom prst="rect">
            <a:avLst/>
          </a:prstGeom>
          <a:noFill/>
          <a:ln w="9525">
            <a:noFill/>
            <a:miter lim="800000"/>
            <a:headEnd/>
            <a:tailEnd/>
          </a:ln>
        </p:spPr>
        <p:txBody>
          <a:bodyPr>
            <a:spAutoFit/>
          </a:bodyPr>
          <a:lstStyle/>
          <a:p>
            <a:pPr>
              <a:lnSpc>
                <a:spcPct val="130000"/>
              </a:lnSpc>
            </a:pPr>
            <a:r>
              <a:rPr lang="en-US" altLang="zh-CN" b="1">
                <a:solidFill>
                  <a:srgbClr val="5F5E5C"/>
                </a:solidFill>
                <a:latin typeface="微软雅黑"/>
                <a:ea typeface="微软雅黑"/>
                <a:cs typeface="微软雅黑"/>
              </a:rPr>
              <a:t>3.1.3 </a:t>
            </a:r>
            <a:r>
              <a:rPr lang="zh-CN" altLang="en-US" b="1">
                <a:solidFill>
                  <a:srgbClr val="5F5E5C"/>
                </a:solidFill>
                <a:latin typeface="微软雅黑"/>
                <a:ea typeface="微软雅黑"/>
                <a:cs typeface="微软雅黑"/>
              </a:rPr>
              <a:t>内外环境结合分析：</a:t>
            </a:r>
            <a:r>
              <a:rPr lang="en-US" altLang="zh-CN" b="1">
                <a:solidFill>
                  <a:srgbClr val="5F5E5C"/>
                </a:solidFill>
                <a:latin typeface="微软雅黑"/>
                <a:ea typeface="微软雅黑"/>
                <a:cs typeface="微软雅黑"/>
              </a:rPr>
              <a:t>SWOT</a:t>
            </a:r>
            <a:r>
              <a:rPr lang="zh-CN" altLang="en-US" b="1">
                <a:solidFill>
                  <a:srgbClr val="5F5E5C"/>
                </a:solidFill>
                <a:latin typeface="微软雅黑"/>
                <a:ea typeface="微软雅黑"/>
                <a:cs typeface="微软雅黑"/>
              </a:rPr>
              <a:t>分析</a:t>
            </a:r>
            <a:endParaRPr lang="zh-CN" altLang="zh-CN" b="1">
              <a:solidFill>
                <a:srgbClr val="5F5E5C"/>
              </a:solidFill>
              <a:latin typeface="微软雅黑"/>
              <a:ea typeface="微软雅黑"/>
              <a:cs typeface="微软雅黑"/>
            </a:endParaRPr>
          </a:p>
        </p:txBody>
      </p:sp>
      <p:sp>
        <p:nvSpPr>
          <p:cNvPr id="44" name="TextBox 6"/>
          <p:cNvSpPr txBox="1">
            <a:spLocks noChangeArrowheads="1"/>
          </p:cNvSpPr>
          <p:nvPr/>
        </p:nvSpPr>
        <p:spPr bwMode="auto">
          <a:xfrm>
            <a:off x="966788" y="2276475"/>
            <a:ext cx="5203825" cy="1893888"/>
          </a:xfrm>
          <a:prstGeom prst="rect">
            <a:avLst/>
          </a:prstGeom>
          <a:noFill/>
          <a:ln w="9525">
            <a:noFill/>
            <a:miter lim="800000"/>
            <a:headEnd/>
            <a:tailEnd/>
          </a:ln>
        </p:spPr>
        <p:txBody>
          <a:bodyPr>
            <a:spAutoFit/>
          </a:bodyPr>
          <a:lstStyle/>
          <a:p>
            <a:pPr>
              <a:lnSpc>
                <a:spcPct val="130000"/>
              </a:lnSpc>
              <a:spcAft>
                <a:spcPts val="600"/>
              </a:spcAft>
            </a:pPr>
            <a:r>
              <a:rPr lang="zh-CN" altLang="en-US">
                <a:solidFill>
                  <a:srgbClr val="5F5E5C"/>
                </a:solidFill>
                <a:latin typeface="微软雅黑"/>
                <a:ea typeface="微软雅黑"/>
                <a:cs typeface="微软雅黑"/>
              </a:rPr>
              <a:t>来源于内部和外部分析的结果通常和</a:t>
            </a:r>
            <a:r>
              <a:rPr lang="en-US" altLang="zh-CN">
                <a:solidFill>
                  <a:srgbClr val="5F5E5C"/>
                </a:solidFill>
                <a:latin typeface="微软雅黑"/>
                <a:ea typeface="微软雅黑"/>
                <a:cs typeface="微软雅黑"/>
              </a:rPr>
              <a:t>SWOT</a:t>
            </a:r>
            <a:r>
              <a:rPr lang="zh-CN" altLang="en-US">
                <a:solidFill>
                  <a:srgbClr val="5F5E5C"/>
                </a:solidFill>
                <a:latin typeface="微软雅黑"/>
                <a:ea typeface="微软雅黑"/>
                <a:cs typeface="微软雅黑"/>
              </a:rPr>
              <a:t>分析法结合在一起。一般而言，一个组织应该选择如下战略：</a:t>
            </a:r>
            <a:r>
              <a:rPr lang="en-US" altLang="zh-CN" b="1">
                <a:solidFill>
                  <a:srgbClr val="5F5E5C"/>
                </a:solidFill>
                <a:latin typeface="微软雅黑"/>
                <a:ea typeface="微软雅黑"/>
                <a:cs typeface="微软雅黑"/>
              </a:rPr>
              <a:t>1</a:t>
            </a:r>
            <a:r>
              <a:rPr lang="zh-CN" altLang="en-US" b="1">
                <a:solidFill>
                  <a:srgbClr val="5F5E5C"/>
                </a:solidFill>
                <a:latin typeface="微软雅黑"/>
                <a:ea typeface="微软雅黑"/>
                <a:cs typeface="微软雅黑"/>
              </a:rPr>
              <a:t>）利用组织优势和外部机会；</a:t>
            </a:r>
            <a:r>
              <a:rPr lang="en-US" altLang="zh-CN" b="1">
                <a:solidFill>
                  <a:srgbClr val="5F5E5C"/>
                </a:solidFill>
                <a:latin typeface="微软雅黑"/>
                <a:ea typeface="微软雅黑"/>
                <a:cs typeface="微软雅黑"/>
              </a:rPr>
              <a:t>2</a:t>
            </a:r>
            <a:r>
              <a:rPr lang="zh-CN" altLang="en-US" b="1">
                <a:solidFill>
                  <a:srgbClr val="5F5E5C"/>
                </a:solidFill>
                <a:latin typeface="微软雅黑"/>
                <a:ea typeface="微软雅黑"/>
                <a:cs typeface="微软雅黑"/>
              </a:rPr>
              <a:t>）化解和克服内部劣势和外部威胁。即是：</a:t>
            </a:r>
            <a:r>
              <a:rPr lang="zh-CN" altLang="en-US" b="1">
                <a:solidFill>
                  <a:srgbClr val="D24726"/>
                </a:solidFill>
                <a:latin typeface="微软雅黑"/>
                <a:ea typeface="微软雅黑"/>
                <a:cs typeface="微软雅黑"/>
              </a:rPr>
              <a:t>发挥优势，克服劣势，利用机会，避免威胁。</a:t>
            </a:r>
            <a:endParaRPr lang="zh-CN" altLang="zh-CN" sz="2000" b="1">
              <a:solidFill>
                <a:srgbClr val="D24726"/>
              </a:solidFill>
              <a:latin typeface="微软雅黑"/>
              <a:ea typeface="微软雅黑"/>
              <a:cs typeface="微软雅黑"/>
            </a:endParaRPr>
          </a:p>
        </p:txBody>
      </p:sp>
      <p:sp>
        <p:nvSpPr>
          <p:cNvPr id="61" name="TextBox 8"/>
          <p:cNvSpPr txBox="1">
            <a:spLocks noChangeArrowheads="1"/>
          </p:cNvSpPr>
          <p:nvPr/>
        </p:nvSpPr>
        <p:spPr bwMode="auto">
          <a:xfrm>
            <a:off x="966788" y="4456113"/>
            <a:ext cx="4916487" cy="417512"/>
          </a:xfrm>
          <a:prstGeom prst="rect">
            <a:avLst/>
          </a:prstGeom>
          <a:noFill/>
          <a:ln w="9525">
            <a:noFill/>
            <a:miter lim="800000"/>
            <a:headEnd/>
            <a:tailEnd/>
          </a:ln>
        </p:spPr>
        <p:txBody>
          <a:bodyPr tIns="0" bIns="0" anchor="ctr">
            <a:spAutoFit/>
          </a:bodyPr>
          <a:lstStyle/>
          <a:p>
            <a:pPr>
              <a:lnSpc>
                <a:spcPct val="139000"/>
              </a:lnSpc>
            </a:pPr>
            <a:r>
              <a:rPr lang="en-US" altLang="zh-CN" sz="2200" b="1">
                <a:solidFill>
                  <a:srgbClr val="D24726"/>
                </a:solidFill>
                <a:latin typeface="Impact" pitchFamily="34" charset="0"/>
                <a:ea typeface="微软雅黑"/>
                <a:cs typeface="微软雅黑"/>
              </a:rPr>
              <a:t>【SWOT</a:t>
            </a:r>
            <a:r>
              <a:rPr lang="zh-CN" altLang="en-US" sz="2200" b="1">
                <a:solidFill>
                  <a:srgbClr val="D24726"/>
                </a:solidFill>
                <a:latin typeface="Impact" pitchFamily="34" charset="0"/>
                <a:ea typeface="微软雅黑"/>
                <a:cs typeface="微软雅黑"/>
              </a:rPr>
              <a:t>分析的步骤</a:t>
            </a:r>
            <a:r>
              <a:rPr lang="en-US" altLang="zh-CN" sz="2200" b="1">
                <a:solidFill>
                  <a:srgbClr val="D24726"/>
                </a:solidFill>
                <a:latin typeface="Impact" pitchFamily="34" charset="0"/>
                <a:ea typeface="微软雅黑"/>
                <a:cs typeface="微软雅黑"/>
              </a:rPr>
              <a:t>】</a:t>
            </a:r>
            <a:endParaRPr lang="zh-CN" altLang="en-US" sz="2200" b="1">
              <a:solidFill>
                <a:srgbClr val="D24726"/>
              </a:solidFill>
              <a:latin typeface="微软雅黑"/>
              <a:ea typeface="微软雅黑"/>
              <a:cs typeface="微软雅黑"/>
            </a:endParaRPr>
          </a:p>
        </p:txBody>
      </p:sp>
      <p:sp>
        <p:nvSpPr>
          <p:cNvPr id="62" name="矩形 6"/>
          <p:cNvSpPr>
            <a:spLocks noChangeArrowheads="1"/>
          </p:cNvSpPr>
          <p:nvPr/>
        </p:nvSpPr>
        <p:spPr bwMode="auto">
          <a:xfrm>
            <a:off x="966788" y="5043488"/>
            <a:ext cx="10490200" cy="1265237"/>
          </a:xfrm>
          <a:prstGeom prst="rect">
            <a:avLst/>
          </a:prstGeom>
          <a:noFill/>
          <a:ln w="9525">
            <a:noFill/>
            <a:miter lim="800000"/>
            <a:headEnd/>
            <a:tailEnd/>
          </a:ln>
        </p:spPr>
        <p:txBody>
          <a:bodyPr>
            <a:spAutoFit/>
          </a:bodyPr>
          <a:lstStyle/>
          <a:p>
            <a:pPr>
              <a:lnSpc>
                <a:spcPct val="132000"/>
              </a:lnSpc>
              <a:spcAft>
                <a:spcPts val="300"/>
              </a:spcAft>
            </a:pPr>
            <a:r>
              <a:rPr lang="zh-CN" altLang="en-US" b="1">
                <a:solidFill>
                  <a:srgbClr val="D24726"/>
                </a:solidFill>
                <a:latin typeface="微软雅黑"/>
                <a:ea typeface="微软雅黑"/>
                <a:cs typeface="微软雅黑"/>
              </a:rPr>
              <a:t>第一步：</a:t>
            </a:r>
            <a:r>
              <a:rPr lang="zh-CN" altLang="en-US" b="1">
                <a:solidFill>
                  <a:srgbClr val="5F5E5C"/>
                </a:solidFill>
                <a:latin typeface="微软雅黑"/>
                <a:ea typeface="微软雅黑"/>
                <a:cs typeface="微软雅黑"/>
              </a:rPr>
              <a:t>罗列企业的优势和劣势，可能的机会与威胁；</a:t>
            </a:r>
            <a:endParaRPr lang="en-US" altLang="zh-CN" b="1">
              <a:solidFill>
                <a:srgbClr val="5F5E5C"/>
              </a:solidFill>
              <a:latin typeface="微软雅黑"/>
              <a:ea typeface="微软雅黑"/>
              <a:cs typeface="微软雅黑"/>
            </a:endParaRPr>
          </a:p>
          <a:p>
            <a:pPr>
              <a:lnSpc>
                <a:spcPct val="132000"/>
              </a:lnSpc>
              <a:spcAft>
                <a:spcPts val="300"/>
              </a:spcAft>
            </a:pPr>
            <a:r>
              <a:rPr lang="zh-CN" altLang="en-US" b="1">
                <a:solidFill>
                  <a:srgbClr val="D24726"/>
                </a:solidFill>
                <a:latin typeface="微软雅黑"/>
                <a:ea typeface="微软雅黑"/>
                <a:cs typeface="微软雅黑"/>
              </a:rPr>
              <a:t>第二步：</a:t>
            </a:r>
            <a:r>
              <a:rPr lang="zh-CN" altLang="en-US" b="1">
                <a:solidFill>
                  <a:srgbClr val="5F5E5C"/>
                </a:solidFill>
                <a:latin typeface="微软雅黑"/>
                <a:ea typeface="微软雅黑"/>
                <a:cs typeface="微软雅黑"/>
              </a:rPr>
              <a:t>优势、劣势与机会、威胁相组合，形成</a:t>
            </a:r>
            <a:r>
              <a:rPr lang="en-US" altLang="zh-CN" b="1">
                <a:solidFill>
                  <a:srgbClr val="5F5E5C"/>
                </a:solidFill>
                <a:latin typeface="微软雅黑"/>
                <a:ea typeface="微软雅黑"/>
                <a:cs typeface="微软雅黑"/>
              </a:rPr>
              <a:t>SO</a:t>
            </a:r>
            <a:r>
              <a:rPr lang="zh-CN" altLang="en-US" b="1">
                <a:solidFill>
                  <a:srgbClr val="5F5E5C"/>
                </a:solidFill>
                <a:latin typeface="微软雅黑"/>
                <a:ea typeface="微软雅黑"/>
                <a:cs typeface="微软雅黑"/>
              </a:rPr>
              <a:t>、</a:t>
            </a:r>
            <a:r>
              <a:rPr lang="en-US" altLang="zh-CN" b="1">
                <a:solidFill>
                  <a:srgbClr val="5F5E5C"/>
                </a:solidFill>
                <a:latin typeface="微软雅黑"/>
                <a:ea typeface="微软雅黑"/>
                <a:cs typeface="微软雅黑"/>
              </a:rPr>
              <a:t>ST</a:t>
            </a:r>
            <a:r>
              <a:rPr lang="zh-CN" altLang="en-US" b="1">
                <a:solidFill>
                  <a:srgbClr val="5F5E5C"/>
                </a:solidFill>
                <a:latin typeface="微软雅黑"/>
                <a:ea typeface="微软雅黑"/>
                <a:cs typeface="微软雅黑"/>
              </a:rPr>
              <a:t>、</a:t>
            </a:r>
            <a:r>
              <a:rPr lang="en-US" altLang="zh-CN" b="1">
                <a:solidFill>
                  <a:srgbClr val="5F5E5C"/>
                </a:solidFill>
                <a:latin typeface="微软雅黑"/>
                <a:ea typeface="微软雅黑"/>
                <a:cs typeface="微软雅黑"/>
              </a:rPr>
              <a:t>WO</a:t>
            </a:r>
            <a:r>
              <a:rPr lang="zh-CN" altLang="en-US" b="1">
                <a:solidFill>
                  <a:srgbClr val="5F5E5C"/>
                </a:solidFill>
                <a:latin typeface="微软雅黑"/>
                <a:ea typeface="微软雅黑"/>
                <a:cs typeface="微软雅黑"/>
              </a:rPr>
              <a:t>、</a:t>
            </a:r>
            <a:r>
              <a:rPr lang="en-US" altLang="zh-CN" b="1">
                <a:solidFill>
                  <a:srgbClr val="5F5E5C"/>
                </a:solidFill>
                <a:latin typeface="微软雅黑"/>
                <a:ea typeface="微软雅黑"/>
                <a:cs typeface="微软雅黑"/>
              </a:rPr>
              <a:t>WT</a:t>
            </a:r>
            <a:r>
              <a:rPr lang="zh-CN" altLang="en-US" b="1">
                <a:solidFill>
                  <a:srgbClr val="5F5E5C"/>
                </a:solidFill>
                <a:latin typeface="微软雅黑"/>
                <a:ea typeface="微软雅黑"/>
                <a:cs typeface="微软雅黑"/>
              </a:rPr>
              <a:t>策略；</a:t>
            </a:r>
            <a:endParaRPr lang="en-US" altLang="zh-CN" b="1">
              <a:solidFill>
                <a:srgbClr val="5F5E5C"/>
              </a:solidFill>
              <a:latin typeface="微软雅黑"/>
              <a:ea typeface="微软雅黑"/>
              <a:cs typeface="微软雅黑"/>
            </a:endParaRPr>
          </a:p>
          <a:p>
            <a:pPr>
              <a:lnSpc>
                <a:spcPct val="132000"/>
              </a:lnSpc>
              <a:spcAft>
                <a:spcPts val="300"/>
              </a:spcAft>
            </a:pPr>
            <a:r>
              <a:rPr lang="zh-CN" altLang="en-US" b="1">
                <a:solidFill>
                  <a:srgbClr val="D24726"/>
                </a:solidFill>
                <a:latin typeface="微软雅黑"/>
                <a:ea typeface="微软雅黑"/>
                <a:cs typeface="微软雅黑"/>
              </a:rPr>
              <a:t>第三步：</a:t>
            </a:r>
            <a:r>
              <a:rPr lang="zh-CN" altLang="en-US" b="1">
                <a:solidFill>
                  <a:srgbClr val="5F5E5C"/>
                </a:solidFill>
                <a:latin typeface="微软雅黑"/>
                <a:ea typeface="微软雅黑"/>
                <a:cs typeface="微软雅黑"/>
              </a:rPr>
              <a:t>对</a:t>
            </a:r>
            <a:r>
              <a:rPr lang="en-US" altLang="zh-CN" b="1">
                <a:solidFill>
                  <a:srgbClr val="5F5E5C"/>
                </a:solidFill>
                <a:latin typeface="微软雅黑"/>
                <a:ea typeface="微软雅黑"/>
                <a:cs typeface="微软雅黑"/>
              </a:rPr>
              <a:t>SO</a:t>
            </a:r>
            <a:r>
              <a:rPr lang="zh-CN" altLang="en-US" b="1">
                <a:solidFill>
                  <a:srgbClr val="5F5E5C"/>
                </a:solidFill>
                <a:latin typeface="微软雅黑"/>
                <a:ea typeface="微软雅黑"/>
                <a:cs typeface="微软雅黑"/>
              </a:rPr>
              <a:t>、</a:t>
            </a:r>
            <a:r>
              <a:rPr lang="en-US" altLang="zh-CN" b="1">
                <a:solidFill>
                  <a:srgbClr val="5F5E5C"/>
                </a:solidFill>
                <a:latin typeface="微软雅黑"/>
                <a:ea typeface="微软雅黑"/>
                <a:cs typeface="微软雅黑"/>
              </a:rPr>
              <a:t>ST</a:t>
            </a:r>
            <a:r>
              <a:rPr lang="zh-CN" altLang="en-US" b="1">
                <a:solidFill>
                  <a:srgbClr val="5F5E5C"/>
                </a:solidFill>
                <a:latin typeface="微软雅黑"/>
                <a:ea typeface="微软雅黑"/>
                <a:cs typeface="微软雅黑"/>
              </a:rPr>
              <a:t>、</a:t>
            </a:r>
            <a:r>
              <a:rPr lang="en-US" altLang="zh-CN" b="1">
                <a:solidFill>
                  <a:srgbClr val="5F5E5C"/>
                </a:solidFill>
                <a:latin typeface="微软雅黑"/>
                <a:ea typeface="微软雅黑"/>
                <a:cs typeface="微软雅黑"/>
              </a:rPr>
              <a:t>WO</a:t>
            </a:r>
            <a:r>
              <a:rPr lang="zh-CN" altLang="en-US" b="1">
                <a:solidFill>
                  <a:srgbClr val="5F5E5C"/>
                </a:solidFill>
                <a:latin typeface="微软雅黑"/>
                <a:ea typeface="微软雅黑"/>
                <a:cs typeface="微软雅黑"/>
              </a:rPr>
              <a:t>、</a:t>
            </a:r>
            <a:r>
              <a:rPr lang="en-US" altLang="zh-CN" b="1">
                <a:solidFill>
                  <a:srgbClr val="5F5E5C"/>
                </a:solidFill>
                <a:latin typeface="微软雅黑"/>
                <a:ea typeface="微软雅黑"/>
                <a:cs typeface="微软雅黑"/>
              </a:rPr>
              <a:t>WT</a:t>
            </a:r>
            <a:r>
              <a:rPr lang="zh-CN" altLang="en-US" b="1">
                <a:solidFill>
                  <a:srgbClr val="5F5E5C"/>
                </a:solidFill>
                <a:latin typeface="微软雅黑"/>
                <a:ea typeface="微软雅黑"/>
                <a:cs typeface="微软雅黑"/>
              </a:rPr>
              <a:t>策略进行甄别和选择，制定目前应该采取的具体战略与策略。</a:t>
            </a:r>
          </a:p>
        </p:txBody>
      </p:sp>
      <p:grpSp>
        <p:nvGrpSpPr>
          <p:cNvPr id="23" name="Gruppieren 33"/>
          <p:cNvGrpSpPr/>
          <p:nvPr/>
        </p:nvGrpSpPr>
        <p:grpSpPr bwMode="gray">
          <a:xfrm>
            <a:off x="7170116" y="305666"/>
            <a:ext cx="4401667" cy="4348418"/>
            <a:chOff x="2255520" y="2068512"/>
            <a:chExt cx="3972355" cy="3924300"/>
          </a:xfrm>
          <a:scene3d>
            <a:camera prst="perspectiveRelaxed">
              <a:rot lat="18437077" lon="1557584" rev="19810781"/>
            </a:camera>
            <a:lightRig rig="balanced" dir="t">
              <a:rot lat="0" lon="0" rev="17400000"/>
            </a:lightRig>
          </a:scene3d>
        </p:grpSpPr>
        <p:sp>
          <p:nvSpPr>
            <p:cNvPr id="24" name="Rechteck 16"/>
            <p:cNvSpPr/>
            <p:nvPr/>
          </p:nvSpPr>
          <p:spPr bwMode="gray">
            <a:xfrm>
              <a:off x="2255520" y="2068512"/>
              <a:ext cx="1836420" cy="1836420"/>
            </a:xfrm>
            <a:prstGeom prst="rect">
              <a:avLst/>
            </a:prstGeom>
            <a:gradFill>
              <a:gsLst>
                <a:gs pos="0">
                  <a:srgbClr val="F2F2F2"/>
                </a:gs>
                <a:gs pos="100000">
                  <a:srgbClr val="D9D9D9"/>
                </a:gs>
              </a:gsLst>
              <a:lin ang="5400000" scaled="0"/>
            </a:gradFill>
            <a:ln w="12700">
              <a:noFill/>
              <a:round/>
              <a:headEnd/>
              <a:tailEnd/>
            </a:ln>
            <a:effectLst>
              <a:outerShdw blurRad="317500" sx="102000" sy="102000" algn="ctr" rotWithShape="0">
                <a:prstClr val="black">
                  <a:alpha val="81000"/>
                </a:prstClr>
              </a:outerShdw>
            </a:effectLst>
            <a:sp3d extrusionH="762000">
              <a:bevelT w="38100" h="38100"/>
            </a:sp3d>
          </p:spPr>
          <p:txBody>
            <a:bodyPr anchor="ctr"/>
            <a:lstStyle/>
            <a:p>
              <a:pPr algn="ctr" fontAlgn="auto">
                <a:spcBef>
                  <a:spcPts val="0"/>
                </a:spcBef>
                <a:spcAft>
                  <a:spcPts val="0"/>
                </a:spcAft>
                <a:defRPr/>
              </a:pPr>
              <a:endParaRPr lang="de-DE" sz="2000" kern="0" dirty="0">
                <a:solidFill>
                  <a:prstClr val="black"/>
                </a:solidFill>
                <a:latin typeface="+mn-lt"/>
                <a:ea typeface="+mn-ea"/>
              </a:endParaRPr>
            </a:p>
          </p:txBody>
        </p:sp>
        <p:sp>
          <p:nvSpPr>
            <p:cNvPr id="25" name="Rechteck 17"/>
            <p:cNvSpPr/>
            <p:nvPr/>
          </p:nvSpPr>
          <p:spPr bwMode="gray">
            <a:xfrm>
              <a:off x="4351020" y="2068512"/>
              <a:ext cx="1836420" cy="1836420"/>
            </a:xfrm>
            <a:prstGeom prst="rect">
              <a:avLst/>
            </a:prstGeom>
            <a:solidFill>
              <a:srgbClr val="FF0000"/>
            </a:solidFill>
            <a:ln w="12700">
              <a:noFill/>
              <a:round/>
              <a:headEnd/>
              <a:tailEnd/>
            </a:ln>
            <a:effectLst>
              <a:outerShdw blurRad="317500" sx="102000" sy="102000" algn="ctr" rotWithShape="0">
                <a:prstClr val="black">
                  <a:alpha val="81000"/>
                </a:prstClr>
              </a:outerShdw>
            </a:effectLst>
            <a:sp3d extrusionH="762000">
              <a:bevelT w="38100" h="38100"/>
            </a:sp3d>
          </p:spPr>
          <p:txBody>
            <a:bodyPr anchor="ctr"/>
            <a:lstStyle/>
            <a:p>
              <a:pPr algn="ctr" fontAlgn="auto">
                <a:spcBef>
                  <a:spcPts val="0"/>
                </a:spcBef>
                <a:spcAft>
                  <a:spcPts val="0"/>
                </a:spcAft>
                <a:defRPr/>
              </a:pPr>
              <a:endParaRPr lang="de-DE" sz="2000" kern="0" dirty="0">
                <a:solidFill>
                  <a:prstClr val="black"/>
                </a:solidFill>
                <a:latin typeface="+mn-lt"/>
                <a:ea typeface="+mn-ea"/>
              </a:endParaRPr>
            </a:p>
          </p:txBody>
        </p:sp>
        <p:sp>
          <p:nvSpPr>
            <p:cNvPr id="26" name="Rechteck 18"/>
            <p:cNvSpPr/>
            <p:nvPr/>
          </p:nvSpPr>
          <p:spPr bwMode="gray">
            <a:xfrm>
              <a:off x="2255520" y="4156392"/>
              <a:ext cx="1836420" cy="1836420"/>
            </a:xfrm>
            <a:prstGeom prst="rect">
              <a:avLst/>
            </a:prstGeom>
            <a:solidFill>
              <a:srgbClr val="FF5B5B"/>
            </a:solidFill>
            <a:ln w="12700">
              <a:noFill/>
              <a:round/>
              <a:headEnd/>
              <a:tailEnd/>
            </a:ln>
            <a:effectLst>
              <a:outerShdw blurRad="317500" sx="102000" sy="102000" algn="ctr" rotWithShape="0">
                <a:prstClr val="black">
                  <a:alpha val="81000"/>
                </a:prstClr>
              </a:outerShdw>
            </a:effectLst>
            <a:sp3d extrusionH="762000">
              <a:bevelT w="38100" h="38100"/>
            </a:sp3d>
          </p:spPr>
          <p:txBody>
            <a:bodyPr lIns="0" tIns="0" rIns="0" bIns="0" anchor="ctr"/>
            <a:lstStyle/>
            <a:p>
              <a:pPr algn="ctr" fontAlgn="auto">
                <a:spcBef>
                  <a:spcPts val="0"/>
                </a:spcBef>
                <a:spcAft>
                  <a:spcPts val="0"/>
                </a:spcAft>
                <a:defRPr/>
              </a:pPr>
              <a:endParaRPr lang="de-DE" sz="2000" kern="0" dirty="0">
                <a:solidFill>
                  <a:prstClr val="black"/>
                </a:solidFill>
                <a:effectLst>
                  <a:outerShdw blurRad="50800" dist="38100" dir="2700000" algn="tl" rotWithShape="0">
                    <a:prstClr val="black">
                      <a:alpha val="40000"/>
                    </a:prstClr>
                  </a:outerShdw>
                </a:effectLst>
                <a:latin typeface="+mn-lt"/>
                <a:ea typeface="+mn-ea"/>
              </a:endParaRPr>
            </a:p>
          </p:txBody>
        </p:sp>
        <p:sp>
          <p:nvSpPr>
            <p:cNvPr id="27" name="Rechteck 19"/>
            <p:cNvSpPr/>
            <p:nvPr/>
          </p:nvSpPr>
          <p:spPr bwMode="gray">
            <a:xfrm>
              <a:off x="4351020" y="4156392"/>
              <a:ext cx="1836420" cy="1836420"/>
            </a:xfrm>
            <a:prstGeom prst="rect">
              <a:avLst/>
            </a:prstGeom>
            <a:gradFill>
              <a:gsLst>
                <a:gs pos="0">
                  <a:srgbClr val="F2F2F2"/>
                </a:gs>
                <a:gs pos="100000">
                  <a:srgbClr val="D9D9D9"/>
                </a:gs>
              </a:gsLst>
              <a:lin ang="5400000" scaled="0"/>
            </a:gradFill>
            <a:ln w="12700">
              <a:noFill/>
              <a:round/>
              <a:headEnd/>
              <a:tailEnd/>
            </a:ln>
            <a:effectLst>
              <a:outerShdw blurRad="317500" sx="102000" sy="102000" algn="ctr" rotWithShape="0">
                <a:prstClr val="black">
                  <a:alpha val="81000"/>
                </a:prstClr>
              </a:outerShdw>
            </a:effectLst>
            <a:sp3d extrusionH="762000">
              <a:bevelT w="38100" h="38100"/>
            </a:sp3d>
          </p:spPr>
          <p:txBody>
            <a:bodyPr anchor="ctr"/>
            <a:lstStyle/>
            <a:p>
              <a:pPr algn="ctr" fontAlgn="auto">
                <a:spcBef>
                  <a:spcPts val="0"/>
                </a:spcBef>
                <a:spcAft>
                  <a:spcPts val="0"/>
                </a:spcAft>
                <a:defRPr/>
              </a:pPr>
              <a:endParaRPr lang="de-DE" sz="2000" kern="0" dirty="0">
                <a:solidFill>
                  <a:prstClr val="black"/>
                </a:solidFill>
                <a:latin typeface="+mn-lt"/>
                <a:ea typeface="+mn-ea"/>
              </a:endParaRPr>
            </a:p>
          </p:txBody>
        </p:sp>
        <p:grpSp>
          <p:nvGrpSpPr>
            <p:cNvPr id="28" name="Gruppieren 21"/>
            <p:cNvGrpSpPr/>
            <p:nvPr/>
          </p:nvGrpSpPr>
          <p:grpSpPr bwMode="gray">
            <a:xfrm>
              <a:off x="2400300" y="2323069"/>
              <a:ext cx="1501240" cy="1269154"/>
              <a:chOff x="541020" y="1877870"/>
              <a:chExt cx="1501240" cy="1269154"/>
            </a:xfrm>
          </p:grpSpPr>
          <p:sp>
            <p:nvSpPr>
              <p:cNvPr id="38" name="Rechteck 22"/>
              <p:cNvSpPr/>
              <p:nvPr/>
            </p:nvSpPr>
            <p:spPr bwMode="gray">
              <a:xfrm>
                <a:off x="918260" y="1877870"/>
                <a:ext cx="746760" cy="1083256"/>
              </a:xfrm>
              <a:prstGeom prst="rect">
                <a:avLst/>
              </a:prstGeom>
              <a:sp3d/>
            </p:spPr>
            <p:txBody>
              <a:bodyPr>
                <a:spAutoFit/>
              </a:bodyPr>
              <a:lstStyle/>
              <a:p>
                <a:pPr algn="ctr" fontAlgn="auto">
                  <a:spcBef>
                    <a:spcPts val="0"/>
                  </a:spcBef>
                  <a:spcAft>
                    <a:spcPts val="0"/>
                  </a:spcAft>
                  <a:defRPr/>
                </a:pPr>
                <a:r>
                  <a:rPr lang="de-DE" sz="7200" b="1" kern="0" noProof="1">
                    <a:solidFill>
                      <a:srgbClr val="404040"/>
                    </a:solidFill>
                    <a:effectLst>
                      <a:innerShdw blurRad="63500" dist="50800" dir="10800000">
                        <a:prstClr val="black">
                          <a:alpha val="50000"/>
                        </a:prstClr>
                      </a:innerShdw>
                    </a:effectLst>
                    <a:latin typeface="+mn-lt"/>
                    <a:ea typeface="+mn-ea"/>
                  </a:rPr>
                  <a:t>S</a:t>
                </a:r>
                <a:endParaRPr lang="de-DE" sz="4400" b="1" kern="0" dirty="0">
                  <a:solidFill>
                    <a:srgbClr val="404040"/>
                  </a:solidFill>
                  <a:effectLst>
                    <a:innerShdw blurRad="63500" dist="50800" dir="10800000">
                      <a:prstClr val="black">
                        <a:alpha val="50000"/>
                      </a:prstClr>
                    </a:innerShdw>
                  </a:effectLst>
                  <a:latin typeface="+mn-lt"/>
                  <a:ea typeface="+mn-ea"/>
                </a:endParaRPr>
              </a:p>
            </p:txBody>
          </p:sp>
          <p:sp>
            <p:nvSpPr>
              <p:cNvPr id="39" name="Rechteck 23"/>
              <p:cNvSpPr/>
              <p:nvPr/>
            </p:nvSpPr>
            <p:spPr bwMode="gray">
              <a:xfrm>
                <a:off x="541020" y="2730387"/>
                <a:ext cx="1501240" cy="416637"/>
              </a:xfrm>
              <a:prstGeom prst="rect">
                <a:avLst/>
              </a:prstGeom>
              <a:sp3d/>
            </p:spPr>
            <p:txBody>
              <a:bodyPr>
                <a:spAutoFit/>
              </a:bodyPr>
              <a:lstStyle/>
              <a:p>
                <a:pPr algn="ctr" fontAlgn="auto">
                  <a:spcBef>
                    <a:spcPts val="0"/>
                  </a:spcBef>
                  <a:spcAft>
                    <a:spcPts val="0"/>
                  </a:spcAft>
                  <a:defRPr/>
                </a:pPr>
                <a:r>
                  <a:rPr lang="de-DE" sz="2400" b="1" kern="0" noProof="1">
                    <a:solidFill>
                      <a:srgbClr val="404040"/>
                    </a:solidFill>
                    <a:effectLst>
                      <a:innerShdw blurRad="63500" dist="50800" dir="10800000">
                        <a:prstClr val="black">
                          <a:alpha val="50000"/>
                        </a:prstClr>
                      </a:innerShdw>
                    </a:effectLst>
                    <a:latin typeface="+mn-lt"/>
                    <a:ea typeface="+mn-ea"/>
                  </a:rPr>
                  <a:t>Strength</a:t>
                </a:r>
                <a:endParaRPr lang="de-DE" sz="1600" b="1" kern="0" dirty="0">
                  <a:solidFill>
                    <a:srgbClr val="404040"/>
                  </a:solidFill>
                  <a:effectLst>
                    <a:innerShdw blurRad="63500" dist="50800" dir="10800000">
                      <a:prstClr val="black">
                        <a:alpha val="50000"/>
                      </a:prstClr>
                    </a:innerShdw>
                  </a:effectLst>
                  <a:latin typeface="+mn-lt"/>
                  <a:ea typeface="+mn-ea"/>
                </a:endParaRPr>
              </a:p>
            </p:txBody>
          </p:sp>
        </p:grpSp>
        <p:grpSp>
          <p:nvGrpSpPr>
            <p:cNvPr id="29" name="Gruppieren 24"/>
            <p:cNvGrpSpPr/>
            <p:nvPr/>
          </p:nvGrpSpPr>
          <p:grpSpPr bwMode="gray">
            <a:xfrm>
              <a:off x="4302965" y="2323069"/>
              <a:ext cx="1924910" cy="1269154"/>
              <a:chOff x="329185" y="1877870"/>
              <a:chExt cx="1924910" cy="1269154"/>
            </a:xfrm>
          </p:grpSpPr>
          <p:sp>
            <p:nvSpPr>
              <p:cNvPr id="36" name="Rechteck 25"/>
              <p:cNvSpPr/>
              <p:nvPr/>
            </p:nvSpPr>
            <p:spPr bwMode="gray">
              <a:xfrm>
                <a:off x="918260" y="1877870"/>
                <a:ext cx="746760" cy="1083256"/>
              </a:xfrm>
              <a:prstGeom prst="rect">
                <a:avLst/>
              </a:prstGeom>
              <a:sp3d/>
            </p:spPr>
            <p:txBody>
              <a:bodyPr>
                <a:spAutoFit/>
                <a:sp3d extrusionH="25400">
                  <a:bevelT w="0" h="0"/>
                </a:sp3d>
              </a:bodyPr>
              <a:lstStyle/>
              <a:p>
                <a:pPr algn="ctr" fontAlgn="auto">
                  <a:spcBef>
                    <a:spcPts val="0"/>
                  </a:spcBef>
                  <a:spcAft>
                    <a:spcPts val="0"/>
                  </a:spcAft>
                  <a:defRPr/>
                </a:pPr>
                <a:r>
                  <a:rPr lang="de-DE" sz="7200" b="1" kern="0" noProof="1">
                    <a:solidFill>
                      <a:srgbClr val="FFFFFF"/>
                    </a:solidFill>
                    <a:effectLst>
                      <a:outerShdw blurRad="50800" dist="38100" dir="2700000" algn="tl" rotWithShape="0">
                        <a:prstClr val="black">
                          <a:alpha val="40000"/>
                        </a:prstClr>
                      </a:outerShdw>
                    </a:effectLst>
                    <a:latin typeface="+mn-lt"/>
                    <a:ea typeface="+mn-ea"/>
                  </a:rPr>
                  <a:t>W</a:t>
                </a:r>
                <a:endParaRPr lang="de-DE" sz="7200" b="1" kern="0" dirty="0">
                  <a:solidFill>
                    <a:srgbClr val="FFFFFF"/>
                  </a:solidFill>
                  <a:effectLst>
                    <a:outerShdw blurRad="50800" dist="38100" dir="2700000" algn="tl" rotWithShape="0">
                      <a:prstClr val="black">
                        <a:alpha val="40000"/>
                      </a:prstClr>
                    </a:outerShdw>
                  </a:effectLst>
                  <a:latin typeface="+mn-lt"/>
                  <a:ea typeface="+mn-ea"/>
                </a:endParaRPr>
              </a:p>
            </p:txBody>
          </p:sp>
          <p:sp>
            <p:nvSpPr>
              <p:cNvPr id="37" name="Rechteck 26"/>
              <p:cNvSpPr/>
              <p:nvPr/>
            </p:nvSpPr>
            <p:spPr bwMode="gray">
              <a:xfrm>
                <a:off x="329185" y="2730387"/>
                <a:ext cx="1924910" cy="416637"/>
              </a:xfrm>
              <a:prstGeom prst="rect">
                <a:avLst/>
              </a:prstGeom>
              <a:sp3d/>
            </p:spPr>
            <p:txBody>
              <a:bodyPr>
                <a:spAutoFit/>
                <a:sp3d extrusionH="12700">
                  <a:bevelT w="6350" h="6350"/>
                </a:sp3d>
              </a:bodyPr>
              <a:lstStyle/>
              <a:p>
                <a:pPr algn="ctr" fontAlgn="auto">
                  <a:spcBef>
                    <a:spcPts val="0"/>
                  </a:spcBef>
                  <a:spcAft>
                    <a:spcPts val="0"/>
                  </a:spcAft>
                  <a:defRPr/>
                </a:pPr>
                <a:r>
                  <a:rPr lang="de-DE" sz="2400" b="1" kern="0" noProof="1">
                    <a:solidFill>
                      <a:srgbClr val="FFFFFF"/>
                    </a:solidFill>
                    <a:latin typeface="+mn-lt"/>
                    <a:ea typeface="+mn-ea"/>
                  </a:rPr>
                  <a:t>Weaknesses</a:t>
                </a:r>
                <a:endParaRPr lang="de-DE" sz="2400" b="1" kern="0" dirty="0">
                  <a:solidFill>
                    <a:srgbClr val="FFFFFF"/>
                  </a:solidFill>
                  <a:latin typeface="+mn-lt"/>
                  <a:ea typeface="+mn-ea"/>
                </a:endParaRPr>
              </a:p>
            </p:txBody>
          </p:sp>
        </p:grpSp>
        <p:grpSp>
          <p:nvGrpSpPr>
            <p:cNvPr id="30" name="Gruppieren 27"/>
            <p:cNvGrpSpPr/>
            <p:nvPr/>
          </p:nvGrpSpPr>
          <p:grpSpPr bwMode="gray">
            <a:xfrm>
              <a:off x="2423110" y="4450625"/>
              <a:ext cx="1501240" cy="1241378"/>
              <a:chOff x="541020" y="1877870"/>
              <a:chExt cx="1501240" cy="1241378"/>
            </a:xfrm>
          </p:grpSpPr>
          <p:sp>
            <p:nvSpPr>
              <p:cNvPr id="34" name="Rechteck 28"/>
              <p:cNvSpPr/>
              <p:nvPr/>
            </p:nvSpPr>
            <p:spPr bwMode="gray">
              <a:xfrm>
                <a:off x="918260" y="1877870"/>
                <a:ext cx="746760" cy="1083256"/>
              </a:xfrm>
              <a:prstGeom prst="rect">
                <a:avLst/>
              </a:prstGeom>
              <a:sp3d/>
            </p:spPr>
            <p:txBody>
              <a:bodyPr>
                <a:spAutoFit/>
                <a:sp3d extrusionH="25400">
                  <a:bevelT w="0" h="0"/>
                </a:sp3d>
              </a:bodyPr>
              <a:lstStyle/>
              <a:p>
                <a:pPr algn="ctr" fontAlgn="auto">
                  <a:spcBef>
                    <a:spcPts val="0"/>
                  </a:spcBef>
                  <a:spcAft>
                    <a:spcPts val="0"/>
                  </a:spcAft>
                  <a:defRPr/>
                </a:pPr>
                <a:r>
                  <a:rPr lang="de-DE" sz="7200" b="1" kern="0" noProof="1">
                    <a:solidFill>
                      <a:srgbClr val="FFFFFF"/>
                    </a:solidFill>
                    <a:effectLst>
                      <a:outerShdw blurRad="50800" dist="38100" dir="2700000" algn="tl" rotWithShape="0">
                        <a:prstClr val="black">
                          <a:alpha val="40000"/>
                        </a:prstClr>
                      </a:outerShdw>
                    </a:effectLst>
                    <a:latin typeface="+mn-lt"/>
                    <a:ea typeface="+mn-ea"/>
                  </a:rPr>
                  <a:t>O</a:t>
                </a:r>
                <a:endParaRPr lang="de-DE" sz="4400" b="1" kern="0" dirty="0">
                  <a:solidFill>
                    <a:srgbClr val="FFFFFF"/>
                  </a:solidFill>
                  <a:effectLst>
                    <a:outerShdw blurRad="50800" dist="38100" dir="2700000" algn="tl" rotWithShape="0">
                      <a:prstClr val="black">
                        <a:alpha val="40000"/>
                      </a:prstClr>
                    </a:outerShdw>
                  </a:effectLst>
                  <a:latin typeface="+mn-lt"/>
                  <a:ea typeface="+mn-ea"/>
                </a:endParaRPr>
              </a:p>
            </p:txBody>
          </p:sp>
          <p:sp>
            <p:nvSpPr>
              <p:cNvPr id="35" name="Rechteck 29"/>
              <p:cNvSpPr/>
              <p:nvPr/>
            </p:nvSpPr>
            <p:spPr bwMode="gray">
              <a:xfrm>
                <a:off x="541020" y="2730387"/>
                <a:ext cx="1501240" cy="388861"/>
              </a:xfrm>
              <a:prstGeom prst="rect">
                <a:avLst/>
              </a:prstGeom>
              <a:sp3d/>
            </p:spPr>
            <p:txBody>
              <a:bodyPr lIns="0" rIns="0">
                <a:spAutoFit/>
                <a:sp3d extrusionH="12700">
                  <a:bevelT w="6350" h="6350"/>
                </a:sp3d>
              </a:bodyPr>
              <a:lstStyle/>
              <a:p>
                <a:pPr algn="ctr" fontAlgn="auto">
                  <a:spcBef>
                    <a:spcPts val="0"/>
                  </a:spcBef>
                  <a:spcAft>
                    <a:spcPts val="0"/>
                  </a:spcAft>
                  <a:defRPr/>
                </a:pPr>
                <a:r>
                  <a:rPr lang="de-DE" sz="2200" b="1" kern="0" noProof="1">
                    <a:solidFill>
                      <a:srgbClr val="FFFFFF"/>
                    </a:solidFill>
                    <a:latin typeface="+mn-lt"/>
                    <a:ea typeface="+mn-ea"/>
                  </a:rPr>
                  <a:t>Opportunities</a:t>
                </a:r>
                <a:endParaRPr lang="de-DE" sz="2200" b="1" kern="0" dirty="0">
                  <a:solidFill>
                    <a:srgbClr val="FFFFFF"/>
                  </a:solidFill>
                  <a:latin typeface="+mn-lt"/>
                  <a:ea typeface="+mn-ea"/>
                </a:endParaRPr>
              </a:p>
            </p:txBody>
          </p:sp>
        </p:grpSp>
        <p:grpSp>
          <p:nvGrpSpPr>
            <p:cNvPr id="31" name="Gruppieren 30"/>
            <p:cNvGrpSpPr/>
            <p:nvPr/>
          </p:nvGrpSpPr>
          <p:grpSpPr bwMode="gray">
            <a:xfrm>
              <a:off x="4518610" y="4450625"/>
              <a:ext cx="1501240" cy="1269154"/>
              <a:chOff x="541020" y="1877870"/>
              <a:chExt cx="1501240" cy="1269154"/>
            </a:xfrm>
          </p:grpSpPr>
          <p:sp>
            <p:nvSpPr>
              <p:cNvPr id="32" name="Rechteck 31"/>
              <p:cNvSpPr/>
              <p:nvPr/>
            </p:nvSpPr>
            <p:spPr bwMode="gray">
              <a:xfrm>
                <a:off x="918260" y="1877870"/>
                <a:ext cx="746760" cy="1083256"/>
              </a:xfrm>
              <a:prstGeom prst="rect">
                <a:avLst/>
              </a:prstGeom>
              <a:sp3d/>
            </p:spPr>
            <p:txBody>
              <a:bodyPr>
                <a:spAutoFit/>
              </a:bodyPr>
              <a:lstStyle/>
              <a:p>
                <a:pPr algn="ctr" fontAlgn="auto">
                  <a:spcBef>
                    <a:spcPts val="0"/>
                  </a:spcBef>
                  <a:spcAft>
                    <a:spcPts val="0"/>
                  </a:spcAft>
                  <a:defRPr/>
                </a:pPr>
                <a:r>
                  <a:rPr lang="de-DE" sz="7200" b="1" kern="0" noProof="1">
                    <a:solidFill>
                      <a:srgbClr val="404040"/>
                    </a:solidFill>
                    <a:effectLst>
                      <a:innerShdw blurRad="63500" dist="50800" dir="10800000">
                        <a:prstClr val="black">
                          <a:alpha val="50000"/>
                        </a:prstClr>
                      </a:innerShdw>
                    </a:effectLst>
                    <a:latin typeface="+mn-lt"/>
                    <a:ea typeface="+mn-ea"/>
                  </a:rPr>
                  <a:t>T</a:t>
                </a:r>
                <a:endParaRPr lang="de-DE" sz="4400" b="1" kern="0" dirty="0">
                  <a:solidFill>
                    <a:srgbClr val="404040"/>
                  </a:solidFill>
                  <a:effectLst>
                    <a:innerShdw blurRad="63500" dist="50800" dir="10800000">
                      <a:prstClr val="black">
                        <a:alpha val="50000"/>
                      </a:prstClr>
                    </a:innerShdw>
                  </a:effectLst>
                  <a:latin typeface="+mn-lt"/>
                  <a:ea typeface="+mn-ea"/>
                </a:endParaRPr>
              </a:p>
            </p:txBody>
          </p:sp>
          <p:sp>
            <p:nvSpPr>
              <p:cNvPr id="33" name="Rechteck 32"/>
              <p:cNvSpPr/>
              <p:nvPr/>
            </p:nvSpPr>
            <p:spPr bwMode="gray">
              <a:xfrm>
                <a:off x="541020" y="2730387"/>
                <a:ext cx="1501240" cy="416637"/>
              </a:xfrm>
              <a:prstGeom prst="rect">
                <a:avLst/>
              </a:prstGeom>
              <a:sp3d/>
            </p:spPr>
            <p:txBody>
              <a:bodyPr>
                <a:spAutoFit/>
              </a:bodyPr>
              <a:lstStyle/>
              <a:p>
                <a:pPr algn="ctr" fontAlgn="auto">
                  <a:spcBef>
                    <a:spcPts val="0"/>
                  </a:spcBef>
                  <a:spcAft>
                    <a:spcPts val="0"/>
                  </a:spcAft>
                  <a:defRPr/>
                </a:pPr>
                <a:r>
                  <a:rPr lang="de-DE" sz="2300" b="1" kern="0" noProof="1">
                    <a:solidFill>
                      <a:srgbClr val="404040"/>
                    </a:solidFill>
                    <a:effectLst>
                      <a:innerShdw blurRad="63500" dist="50800" dir="10800000">
                        <a:prstClr val="black">
                          <a:alpha val="50000"/>
                        </a:prstClr>
                      </a:innerShdw>
                    </a:effectLst>
                    <a:latin typeface="+mn-lt"/>
                    <a:ea typeface="+mn-ea"/>
                  </a:rPr>
                  <a:t>Threats</a:t>
                </a:r>
                <a:endParaRPr lang="de-DE" sz="2300" b="1" kern="0" dirty="0">
                  <a:solidFill>
                    <a:srgbClr val="404040"/>
                  </a:solidFill>
                  <a:effectLst>
                    <a:innerShdw blurRad="63500" dist="50800" dir="10800000">
                      <a:prstClr val="black">
                        <a:alpha val="50000"/>
                      </a:prstClr>
                    </a:innerShdw>
                  </a:effectLst>
                  <a:latin typeface="+mn-lt"/>
                  <a:ea typeface="+mn-ea"/>
                </a:endParaRPr>
              </a:p>
            </p:txBody>
          </p:sp>
        </p:gr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ppt_x"/>
                                          </p:val>
                                        </p:tav>
                                        <p:tav tm="100000">
                                          <p:val>
                                            <p:strVal val="#ppt_x"/>
                                          </p:val>
                                        </p:tav>
                                      </p:tavLst>
                                    </p:anim>
                                    <p:anim calcmode="lin" valueType="num">
                                      <p:cBhvr additive="base">
                                        <p:cTn id="8" dur="500" fill="hold"/>
                                        <p:tgtEl>
                                          <p:spTgt spid="4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fade">
                                      <p:cBhvr>
                                        <p:cTn id="12" dur="600"/>
                                        <p:tgtEl>
                                          <p:spTgt spid="61"/>
                                        </p:tgtEl>
                                      </p:cBhvr>
                                    </p:animEffect>
                                    <p:anim calcmode="lin" valueType="num">
                                      <p:cBhvr>
                                        <p:cTn id="13" dur="600" fill="hold"/>
                                        <p:tgtEl>
                                          <p:spTgt spid="61"/>
                                        </p:tgtEl>
                                        <p:attrNameLst>
                                          <p:attrName>ppt_x</p:attrName>
                                        </p:attrNameLst>
                                      </p:cBhvr>
                                      <p:tavLst>
                                        <p:tav tm="0">
                                          <p:val>
                                            <p:strVal val="#ppt_x"/>
                                          </p:val>
                                        </p:tav>
                                        <p:tav tm="100000">
                                          <p:val>
                                            <p:strVal val="#ppt_x"/>
                                          </p:val>
                                        </p:tav>
                                      </p:tavLst>
                                    </p:anim>
                                    <p:anim calcmode="lin" valueType="num">
                                      <p:cBhvr>
                                        <p:cTn id="14" dur="600" fill="hold"/>
                                        <p:tgtEl>
                                          <p:spTgt spid="61"/>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62"/>
                                        </p:tgtEl>
                                        <p:attrNameLst>
                                          <p:attrName>style.visibility</p:attrName>
                                        </p:attrNameLst>
                                      </p:cBhvr>
                                      <p:to>
                                        <p:strVal val="visible"/>
                                      </p:to>
                                    </p:set>
                                    <p:animEffect transition="in" filter="fade">
                                      <p:cBhvr>
                                        <p:cTn id="17" dur="600"/>
                                        <p:tgtEl>
                                          <p:spTgt spid="62"/>
                                        </p:tgtEl>
                                      </p:cBhvr>
                                    </p:animEffect>
                                    <p:anim calcmode="lin" valueType="num">
                                      <p:cBhvr>
                                        <p:cTn id="18" dur="600" fill="hold"/>
                                        <p:tgtEl>
                                          <p:spTgt spid="62"/>
                                        </p:tgtEl>
                                        <p:attrNameLst>
                                          <p:attrName>ppt_x</p:attrName>
                                        </p:attrNameLst>
                                      </p:cBhvr>
                                      <p:tavLst>
                                        <p:tav tm="0">
                                          <p:val>
                                            <p:strVal val="#ppt_x"/>
                                          </p:val>
                                        </p:tav>
                                        <p:tav tm="100000">
                                          <p:val>
                                            <p:strVal val="#ppt_x"/>
                                          </p:val>
                                        </p:tav>
                                      </p:tavLst>
                                    </p:anim>
                                    <p:anim calcmode="lin" valueType="num">
                                      <p:cBhvr>
                                        <p:cTn id="19" dur="6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61" grpId="0"/>
      <p:bldP spid="6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2"/>
          <p:cNvSpPr/>
          <p:nvPr/>
        </p:nvSpPr>
        <p:spPr>
          <a:xfrm>
            <a:off x="596900" y="2376488"/>
            <a:ext cx="3625850" cy="40005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solidFill>
                  <a:schemeClr val="bg1"/>
                </a:solidFill>
                <a:latin typeface="Impact" panose="020B0806030902050204" pitchFamily="34" charset="0"/>
                <a:ea typeface="Adobe 宋体 Std L" pitchFamily="18" charset="-122"/>
              </a:rPr>
              <a:t>01</a:t>
            </a:r>
            <a:r>
              <a:rPr lang="en-US" altLang="zh-CN" dirty="0"/>
              <a:t>  </a:t>
            </a:r>
            <a:r>
              <a:rPr lang="zh-CN" altLang="en-US" dirty="0">
                <a:latin typeface="微软雅黑" panose="020B0503020204020204" pitchFamily="34" charset="-122"/>
                <a:ea typeface="微软雅黑" panose="020B0503020204020204" pitchFamily="34" charset="-122"/>
              </a:rPr>
              <a:t>企业战略概述</a:t>
            </a:r>
          </a:p>
        </p:txBody>
      </p:sp>
      <p:sp>
        <p:nvSpPr>
          <p:cNvPr id="12" name="矩形 2"/>
          <p:cNvSpPr/>
          <p:nvPr/>
        </p:nvSpPr>
        <p:spPr>
          <a:xfrm>
            <a:off x="4300538" y="2376488"/>
            <a:ext cx="3627437" cy="40005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solidFill>
                  <a:schemeClr val="bg1"/>
                </a:solidFill>
                <a:latin typeface="Impact" panose="020B0806030902050204" pitchFamily="34" charset="0"/>
                <a:ea typeface="Adobe 宋体 Std L" pitchFamily="18" charset="-122"/>
              </a:rPr>
              <a:t>02  </a:t>
            </a:r>
            <a:r>
              <a:rPr lang="zh-CN" altLang="en-US" dirty="0">
                <a:solidFill>
                  <a:schemeClr val="bg1"/>
                </a:solidFill>
                <a:latin typeface="微软雅黑" pitchFamily="34" charset="-122"/>
                <a:ea typeface="微软雅黑" pitchFamily="34" charset="-122"/>
              </a:rPr>
              <a:t>战略管理概述</a:t>
            </a:r>
          </a:p>
        </p:txBody>
      </p:sp>
      <p:sp>
        <p:nvSpPr>
          <p:cNvPr id="13" name="矩形 2"/>
          <p:cNvSpPr/>
          <p:nvPr/>
        </p:nvSpPr>
        <p:spPr>
          <a:xfrm>
            <a:off x="8005763" y="2376488"/>
            <a:ext cx="3627437" cy="40005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solidFill>
                  <a:schemeClr val="bg1"/>
                </a:solidFill>
                <a:latin typeface="Impact" panose="020B0806030902050204" pitchFamily="34" charset="0"/>
                <a:ea typeface="Adobe 宋体 Std L" pitchFamily="18" charset="-122"/>
              </a:rPr>
              <a:t>03  </a:t>
            </a:r>
            <a:r>
              <a:rPr lang="zh-CN" altLang="en-US" dirty="0">
                <a:solidFill>
                  <a:schemeClr val="bg1"/>
                </a:solidFill>
                <a:latin typeface="微软雅黑" pitchFamily="34" charset="-122"/>
                <a:ea typeface="微软雅黑" pitchFamily="34" charset="-122"/>
              </a:rPr>
              <a:t>战略管理过程</a:t>
            </a:r>
          </a:p>
        </p:txBody>
      </p:sp>
      <p:grpSp>
        <p:nvGrpSpPr>
          <p:cNvPr id="22532" name="组合 13"/>
          <p:cNvGrpSpPr>
            <a:grpSpLocks/>
          </p:cNvGrpSpPr>
          <p:nvPr/>
        </p:nvGrpSpPr>
        <p:grpSpPr bwMode="auto">
          <a:xfrm>
            <a:off x="1077913" y="3203575"/>
            <a:ext cx="2663825" cy="2663825"/>
            <a:chOff x="925401" y="3148271"/>
            <a:chExt cx="2664296" cy="2664296"/>
          </a:xfrm>
        </p:grpSpPr>
        <p:sp>
          <p:nvSpPr>
            <p:cNvPr id="15" name="椭圆 14"/>
            <p:cNvSpPr/>
            <p:nvPr/>
          </p:nvSpPr>
          <p:spPr>
            <a:xfrm>
              <a:off x="925401" y="3148271"/>
              <a:ext cx="2664296" cy="2664296"/>
            </a:xfrm>
            <a:prstGeom prst="ellipse">
              <a:avLst/>
            </a:prstGeom>
            <a:solidFill>
              <a:schemeClr val="bg1"/>
            </a:solidFill>
            <a:ln>
              <a:solidFill>
                <a:srgbClr val="D2472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椭圆 15"/>
            <p:cNvSpPr/>
            <p:nvPr/>
          </p:nvSpPr>
          <p:spPr>
            <a:xfrm>
              <a:off x="1069889" y="3292760"/>
              <a:ext cx="2375320" cy="2375320"/>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22533" name="组合 16"/>
          <p:cNvGrpSpPr>
            <a:grpSpLocks/>
          </p:cNvGrpSpPr>
          <p:nvPr/>
        </p:nvGrpSpPr>
        <p:grpSpPr bwMode="auto">
          <a:xfrm>
            <a:off x="4781550" y="3203575"/>
            <a:ext cx="2665413" cy="2663825"/>
            <a:chOff x="925401" y="3148271"/>
            <a:chExt cx="2664296" cy="2664296"/>
          </a:xfrm>
        </p:grpSpPr>
        <p:sp>
          <p:nvSpPr>
            <p:cNvPr id="18" name="椭圆 17"/>
            <p:cNvSpPr/>
            <p:nvPr/>
          </p:nvSpPr>
          <p:spPr>
            <a:xfrm>
              <a:off x="925401" y="3148271"/>
              <a:ext cx="2664296" cy="2664296"/>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 name="椭圆 18"/>
            <p:cNvSpPr/>
            <p:nvPr/>
          </p:nvSpPr>
          <p:spPr>
            <a:xfrm>
              <a:off x="1069803" y="3292760"/>
              <a:ext cx="2375491" cy="237532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22534" name="组合 19"/>
          <p:cNvGrpSpPr>
            <a:grpSpLocks/>
          </p:cNvGrpSpPr>
          <p:nvPr/>
        </p:nvGrpSpPr>
        <p:grpSpPr bwMode="auto">
          <a:xfrm>
            <a:off x="8486775" y="3203575"/>
            <a:ext cx="2663825" cy="2663825"/>
            <a:chOff x="925401" y="3148271"/>
            <a:chExt cx="2664296" cy="2664296"/>
          </a:xfrm>
        </p:grpSpPr>
        <p:sp>
          <p:nvSpPr>
            <p:cNvPr id="21" name="椭圆 20"/>
            <p:cNvSpPr/>
            <p:nvPr/>
          </p:nvSpPr>
          <p:spPr>
            <a:xfrm>
              <a:off x="925401" y="3148271"/>
              <a:ext cx="2664296" cy="2664296"/>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2" name="椭圆 21"/>
            <p:cNvSpPr/>
            <p:nvPr/>
          </p:nvSpPr>
          <p:spPr>
            <a:xfrm>
              <a:off x="1069890" y="3292760"/>
              <a:ext cx="2375320" cy="237532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pic>
        <p:nvPicPr>
          <p:cNvPr id="22535" name="图片 22"/>
          <p:cNvPicPr>
            <a:picLocks noChangeAspect="1"/>
          </p:cNvPicPr>
          <p:nvPr/>
        </p:nvPicPr>
        <p:blipFill>
          <a:blip r:embed="rId2">
            <a:grayscl/>
            <a:biLevel thresh="50000"/>
          </a:blip>
          <a:srcRect/>
          <a:stretch>
            <a:fillRect/>
          </a:stretch>
        </p:blipFill>
        <p:spPr bwMode="auto">
          <a:xfrm>
            <a:off x="1690688" y="3814763"/>
            <a:ext cx="1439862" cy="1439862"/>
          </a:xfrm>
          <a:prstGeom prst="rect">
            <a:avLst/>
          </a:prstGeom>
          <a:noFill/>
          <a:ln w="9525">
            <a:noFill/>
            <a:miter lim="800000"/>
            <a:headEnd/>
            <a:tailEnd/>
          </a:ln>
        </p:spPr>
      </p:pic>
      <p:cxnSp>
        <p:nvCxnSpPr>
          <p:cNvPr id="24" name="直接连接符 23"/>
          <p:cNvCxnSpPr/>
          <p:nvPr/>
        </p:nvCxnSpPr>
        <p:spPr>
          <a:xfrm>
            <a:off x="596900" y="2308225"/>
            <a:ext cx="3625850" cy="0"/>
          </a:xfrm>
          <a:prstGeom prst="line">
            <a:avLst/>
          </a:prstGeom>
          <a:ln w="19050">
            <a:solidFill>
              <a:srgbClr val="D24726"/>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4300538" y="2308225"/>
            <a:ext cx="3627437"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8005763" y="2308225"/>
            <a:ext cx="3627437"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22539" name="图片 26"/>
          <p:cNvPicPr>
            <a:picLocks noChangeAspect="1"/>
          </p:cNvPicPr>
          <p:nvPr/>
        </p:nvPicPr>
        <p:blipFill>
          <a:blip r:embed="rId3">
            <a:grayscl/>
            <a:biLevel thresh="50000"/>
          </a:blip>
          <a:srcRect/>
          <a:stretch>
            <a:fillRect/>
          </a:stretch>
        </p:blipFill>
        <p:spPr bwMode="auto">
          <a:xfrm>
            <a:off x="9099550" y="3814763"/>
            <a:ext cx="1439863" cy="1439862"/>
          </a:xfrm>
          <a:prstGeom prst="rect">
            <a:avLst/>
          </a:prstGeom>
          <a:noFill/>
          <a:ln w="9525">
            <a:noFill/>
            <a:miter lim="800000"/>
            <a:headEnd/>
            <a:tailEnd/>
          </a:ln>
        </p:spPr>
      </p:pic>
      <p:pic>
        <p:nvPicPr>
          <p:cNvPr id="22540" name="图片 27"/>
          <p:cNvPicPr>
            <a:picLocks noChangeAspect="1"/>
          </p:cNvPicPr>
          <p:nvPr/>
        </p:nvPicPr>
        <p:blipFill>
          <a:blip r:embed="rId4">
            <a:grayscl/>
            <a:biLevel thresh="50000"/>
          </a:blip>
          <a:srcRect/>
          <a:stretch>
            <a:fillRect/>
          </a:stretch>
        </p:blipFill>
        <p:spPr bwMode="auto">
          <a:xfrm>
            <a:off x="5394325" y="3814763"/>
            <a:ext cx="1439863" cy="1439862"/>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Box 6"/>
          <p:cNvSpPr txBox="1">
            <a:spLocks noChangeArrowheads="1"/>
          </p:cNvSpPr>
          <p:nvPr/>
        </p:nvSpPr>
        <p:spPr bwMode="auto">
          <a:xfrm>
            <a:off x="2354263" y="1125538"/>
            <a:ext cx="6337300" cy="450850"/>
          </a:xfrm>
          <a:prstGeom prst="rect">
            <a:avLst/>
          </a:prstGeom>
          <a:noFill/>
          <a:ln w="9525">
            <a:noFill/>
            <a:miter lim="800000"/>
            <a:headEnd/>
            <a:tailEnd/>
          </a:ln>
        </p:spPr>
        <p:txBody>
          <a:bodyPr>
            <a:spAutoFit/>
          </a:bodyPr>
          <a:lstStyle/>
          <a:p>
            <a:pPr>
              <a:lnSpc>
                <a:spcPct val="130000"/>
              </a:lnSpc>
            </a:pPr>
            <a:r>
              <a:rPr lang="en-US" altLang="zh-CN" b="1">
                <a:solidFill>
                  <a:srgbClr val="5F5E5C"/>
                </a:solidFill>
                <a:latin typeface="微软雅黑"/>
                <a:ea typeface="微软雅黑"/>
                <a:cs typeface="微软雅黑"/>
              </a:rPr>
              <a:t>3.1.3 </a:t>
            </a:r>
            <a:r>
              <a:rPr lang="zh-CN" altLang="en-US" b="1">
                <a:solidFill>
                  <a:srgbClr val="5F5E5C"/>
                </a:solidFill>
                <a:latin typeface="微软雅黑"/>
                <a:ea typeface="微软雅黑"/>
                <a:cs typeface="微软雅黑"/>
              </a:rPr>
              <a:t>内外环境结合分析：</a:t>
            </a:r>
            <a:r>
              <a:rPr lang="en-US" altLang="zh-CN" b="1">
                <a:solidFill>
                  <a:srgbClr val="5F5E5C"/>
                </a:solidFill>
                <a:latin typeface="微软雅黑"/>
                <a:ea typeface="微软雅黑"/>
                <a:cs typeface="微软雅黑"/>
              </a:rPr>
              <a:t>SWOT</a:t>
            </a:r>
            <a:r>
              <a:rPr lang="zh-CN" altLang="en-US" b="1">
                <a:solidFill>
                  <a:srgbClr val="5F5E5C"/>
                </a:solidFill>
                <a:latin typeface="微软雅黑"/>
                <a:ea typeface="微软雅黑"/>
                <a:cs typeface="微软雅黑"/>
              </a:rPr>
              <a:t>分析</a:t>
            </a:r>
            <a:endParaRPr lang="zh-CN" altLang="zh-CN" b="1">
              <a:solidFill>
                <a:srgbClr val="5F5E5C"/>
              </a:solidFill>
              <a:latin typeface="微软雅黑"/>
              <a:ea typeface="微软雅黑"/>
              <a:cs typeface="微软雅黑"/>
            </a:endParaRPr>
          </a:p>
        </p:txBody>
      </p:sp>
      <p:sp>
        <p:nvSpPr>
          <p:cNvPr id="44" name="TextBox 6"/>
          <p:cNvSpPr txBox="1">
            <a:spLocks noChangeArrowheads="1"/>
          </p:cNvSpPr>
          <p:nvPr/>
        </p:nvSpPr>
        <p:spPr bwMode="auto">
          <a:xfrm>
            <a:off x="966788" y="2349500"/>
            <a:ext cx="10985500" cy="417513"/>
          </a:xfrm>
          <a:prstGeom prst="rect">
            <a:avLst/>
          </a:prstGeom>
          <a:noFill/>
          <a:ln w="9525">
            <a:noFill/>
            <a:miter lim="800000"/>
            <a:headEnd/>
            <a:tailEnd/>
          </a:ln>
        </p:spPr>
        <p:txBody>
          <a:bodyPr>
            <a:spAutoFit/>
          </a:bodyPr>
          <a:lstStyle/>
          <a:p>
            <a:pPr>
              <a:lnSpc>
                <a:spcPct val="130000"/>
              </a:lnSpc>
              <a:spcAft>
                <a:spcPts val="600"/>
              </a:spcAft>
            </a:pPr>
            <a:r>
              <a:rPr lang="zh-CN" altLang="en-US" b="1">
                <a:solidFill>
                  <a:srgbClr val="5F5E5C"/>
                </a:solidFill>
                <a:latin typeface="微软雅黑"/>
                <a:ea typeface="微软雅黑"/>
                <a:cs typeface="微软雅黑"/>
              </a:rPr>
              <a:t>附表：</a:t>
            </a:r>
            <a:r>
              <a:rPr lang="en-US" altLang="zh-CN">
                <a:solidFill>
                  <a:srgbClr val="5F5E5C"/>
                </a:solidFill>
                <a:latin typeface="微软雅黑"/>
                <a:ea typeface="微软雅黑"/>
                <a:cs typeface="微软雅黑"/>
              </a:rPr>
              <a:t>SWOT</a:t>
            </a:r>
            <a:r>
              <a:rPr lang="zh-CN" altLang="en-US">
                <a:solidFill>
                  <a:srgbClr val="5F5E5C"/>
                </a:solidFill>
                <a:latin typeface="微软雅黑"/>
                <a:ea typeface="微软雅黑"/>
                <a:cs typeface="微软雅黑"/>
              </a:rPr>
              <a:t>业务策略矩阵</a:t>
            </a:r>
            <a:endParaRPr lang="zh-CN" altLang="zh-CN" sz="2000" b="1">
              <a:solidFill>
                <a:srgbClr val="D24726"/>
              </a:solidFill>
              <a:latin typeface="微软雅黑"/>
              <a:ea typeface="微软雅黑"/>
              <a:cs typeface="微软雅黑"/>
            </a:endParaRPr>
          </a:p>
        </p:txBody>
      </p:sp>
      <p:sp>
        <p:nvSpPr>
          <p:cNvPr id="18" name="矩形 17"/>
          <p:cNvSpPr/>
          <p:nvPr/>
        </p:nvSpPr>
        <p:spPr>
          <a:xfrm>
            <a:off x="1030288" y="3146425"/>
            <a:ext cx="10829925" cy="3451225"/>
          </a:xfrm>
          <a:prstGeom prst="rect">
            <a:avLst/>
          </a:prstGeom>
          <a:solidFill>
            <a:sysClr val="window" lastClr="FFFFFF"/>
          </a:solidFill>
          <a:ln w="3175" cap="flat" cmpd="sng" algn="ctr">
            <a:solidFill>
              <a:sysClr val="window" lastClr="FFFFFF">
                <a:lumMod val="75000"/>
              </a:sysClr>
            </a:solidFill>
            <a:prstDash val="solid"/>
          </a:ln>
          <a:effectLst>
            <a:outerShdw blurRad="50800" dist="38100" dir="5400000" algn="t" rotWithShape="0">
              <a:prstClr val="black">
                <a:alpha val="40000"/>
              </a:prstClr>
            </a:outerShdw>
          </a:effectLst>
        </p:spPr>
        <p:txBody>
          <a:bodyPr anchor="ctr"/>
          <a:lstStyle/>
          <a:p>
            <a:pPr algn="ctr" fontAlgn="auto">
              <a:spcBef>
                <a:spcPts val="0"/>
              </a:spcBef>
              <a:spcAft>
                <a:spcPts val="0"/>
              </a:spcAft>
              <a:defRPr/>
            </a:pPr>
            <a:endParaRPr lang="zh-CN" altLang="en-US" kern="0">
              <a:solidFill>
                <a:sysClr val="window" lastClr="FFFFFF"/>
              </a:solidFill>
              <a:latin typeface="Tahoma"/>
              <a:ea typeface="微软雅黑"/>
            </a:endParaRPr>
          </a:p>
        </p:txBody>
      </p:sp>
      <p:graphicFrame>
        <p:nvGraphicFramePr>
          <p:cNvPr id="5" name="表格 4"/>
          <p:cNvGraphicFramePr>
            <a:graphicFrameLocks noGrp="1"/>
          </p:cNvGraphicFramePr>
          <p:nvPr/>
        </p:nvGraphicFramePr>
        <p:xfrm>
          <a:off x="1130300" y="3249613"/>
          <a:ext cx="10666413" cy="3275012"/>
        </p:xfrm>
        <a:graphic>
          <a:graphicData uri="http://schemas.openxmlformats.org/drawingml/2006/table">
            <a:tbl>
              <a:tblPr firstRow="1" firstCol="1" bandRow="1">
                <a:tableStyleId>{21E4AEA4-8DFA-4A89-87EB-49C32662AFE0}</a:tableStyleId>
              </a:tblPr>
              <a:tblGrid>
                <a:gridCol w="2160241"/>
                <a:gridCol w="4320480"/>
                <a:gridCol w="4185706"/>
              </a:tblGrid>
              <a:tr h="1005053">
                <a:tc>
                  <a:txBody>
                    <a:bodyPr/>
                    <a:lstStyle/>
                    <a:p>
                      <a:pPr algn="ctr"/>
                      <a:endParaRPr lang="zh-CN" sz="1600" dirty="0">
                        <a:effectLst/>
                        <a:latin typeface="微软雅黑" panose="020B0503020204020204" pitchFamily="34" charset="-122"/>
                        <a:ea typeface="微软雅黑" panose="020B0503020204020204" pitchFamily="34" charset="-122"/>
                      </a:endParaRPr>
                    </a:p>
                  </a:txBody>
                  <a:tcPr marL="68580" marR="68580" marT="9525" marB="0" anchor="ctr"/>
                </a:tc>
                <a:tc>
                  <a:txBody>
                    <a:bodyPr/>
                    <a:lstStyle/>
                    <a:p>
                      <a:pPr algn="ctr">
                        <a:spcAft>
                          <a:spcPts val="0"/>
                        </a:spcAft>
                      </a:pPr>
                      <a:r>
                        <a:rPr lang="zh-CN" sz="2400" kern="100" dirty="0">
                          <a:effectLst/>
                          <a:latin typeface="微软雅黑" panose="020B0503020204020204" pitchFamily="34" charset="-122"/>
                          <a:ea typeface="微软雅黑" panose="020B0503020204020204" pitchFamily="34" charset="-122"/>
                        </a:rPr>
                        <a:t>优势（</a:t>
                      </a:r>
                      <a:r>
                        <a:rPr lang="en-US" sz="2400" kern="100" dirty="0">
                          <a:effectLst/>
                          <a:latin typeface="微软雅黑" panose="020B0503020204020204" pitchFamily="34" charset="-122"/>
                          <a:ea typeface="微软雅黑" panose="020B0503020204020204" pitchFamily="34" charset="-122"/>
                        </a:rPr>
                        <a:t>S</a:t>
                      </a:r>
                      <a:r>
                        <a:rPr lang="zh-CN" sz="2400" kern="100" dirty="0">
                          <a:effectLst/>
                          <a:latin typeface="微软雅黑" panose="020B0503020204020204" pitchFamily="34" charset="-122"/>
                          <a:ea typeface="微软雅黑" panose="020B0503020204020204" pitchFamily="34" charset="-122"/>
                        </a:rPr>
                        <a:t>）</a:t>
                      </a:r>
                    </a:p>
                  </a:txBody>
                  <a:tcPr marL="68580" marR="68580" marT="0" marB="0" anchor="ctr"/>
                </a:tc>
                <a:tc>
                  <a:txBody>
                    <a:bodyPr/>
                    <a:lstStyle/>
                    <a:p>
                      <a:pPr algn="ctr">
                        <a:spcAft>
                          <a:spcPts val="0"/>
                        </a:spcAft>
                      </a:pPr>
                      <a:r>
                        <a:rPr lang="zh-CN" sz="2400" kern="100" dirty="0">
                          <a:effectLst/>
                          <a:latin typeface="微软雅黑" panose="020B0503020204020204" pitchFamily="34" charset="-122"/>
                          <a:ea typeface="微软雅黑" panose="020B0503020204020204" pitchFamily="34" charset="-122"/>
                        </a:rPr>
                        <a:t>劣势（</a:t>
                      </a:r>
                      <a:r>
                        <a:rPr lang="en-US" sz="2400" kern="100" dirty="0">
                          <a:effectLst/>
                          <a:latin typeface="微软雅黑" panose="020B0503020204020204" pitchFamily="34" charset="-122"/>
                          <a:ea typeface="微软雅黑" panose="020B0503020204020204" pitchFamily="34" charset="-122"/>
                        </a:rPr>
                        <a:t>W</a:t>
                      </a:r>
                      <a:r>
                        <a:rPr lang="zh-CN" sz="2400" kern="100" dirty="0">
                          <a:effectLst/>
                          <a:latin typeface="微软雅黑" panose="020B0503020204020204" pitchFamily="34" charset="-122"/>
                          <a:ea typeface="微软雅黑" panose="020B0503020204020204" pitchFamily="34" charset="-122"/>
                        </a:rPr>
                        <a:t>）</a:t>
                      </a:r>
                    </a:p>
                  </a:txBody>
                  <a:tcPr marL="68580" marR="68580" marT="0" marB="0" anchor="ctr"/>
                </a:tc>
              </a:tr>
              <a:tr h="1020923">
                <a:tc>
                  <a:txBody>
                    <a:bodyPr/>
                    <a:lstStyle/>
                    <a:p>
                      <a:pPr algn="ctr">
                        <a:spcBef>
                          <a:spcPts val="325"/>
                        </a:spcBef>
                        <a:spcAft>
                          <a:spcPts val="0"/>
                        </a:spcAft>
                      </a:pPr>
                      <a:r>
                        <a:rPr lang="zh-CN" sz="2400" kern="100" dirty="0">
                          <a:effectLst/>
                          <a:latin typeface="微软雅黑" panose="020B0503020204020204" pitchFamily="34" charset="-122"/>
                          <a:ea typeface="微软雅黑" panose="020B0503020204020204" pitchFamily="34" charset="-122"/>
                        </a:rPr>
                        <a:t>机会（</a:t>
                      </a:r>
                      <a:r>
                        <a:rPr lang="en-US" sz="2400" kern="100" dirty="0">
                          <a:effectLst/>
                          <a:latin typeface="微软雅黑" panose="020B0503020204020204" pitchFamily="34" charset="-122"/>
                          <a:ea typeface="微软雅黑" panose="020B0503020204020204" pitchFamily="34" charset="-122"/>
                        </a:rPr>
                        <a:t>O</a:t>
                      </a:r>
                      <a:r>
                        <a:rPr lang="zh-CN" sz="2400" kern="100" dirty="0">
                          <a:effectLst/>
                          <a:latin typeface="微软雅黑" panose="020B0503020204020204" pitchFamily="34" charset="-122"/>
                          <a:ea typeface="微软雅黑" panose="020B0503020204020204" pitchFamily="34" charset="-122"/>
                        </a:rPr>
                        <a:t>）</a:t>
                      </a:r>
                    </a:p>
                  </a:txBody>
                  <a:tcPr marL="68580" marR="68580" marT="0" marB="0" anchor="ctr"/>
                </a:tc>
                <a:tc>
                  <a:txBody>
                    <a:bodyPr/>
                    <a:lstStyle/>
                    <a:p>
                      <a:pPr algn="l">
                        <a:lnSpc>
                          <a:spcPct val="130000"/>
                        </a:lnSpc>
                        <a:spcAft>
                          <a:spcPts val="0"/>
                        </a:spcAft>
                      </a:pPr>
                      <a:r>
                        <a:rPr lang="en-US" sz="1600" kern="100" dirty="0">
                          <a:solidFill>
                            <a:schemeClr val="tx1">
                              <a:lumMod val="65000"/>
                              <a:lumOff val="35000"/>
                            </a:schemeClr>
                          </a:solidFill>
                          <a:effectLst/>
                          <a:latin typeface="微软雅黑" panose="020B0503020204020204" pitchFamily="34" charset="-122"/>
                          <a:ea typeface="微软雅黑" panose="020B0503020204020204" pitchFamily="34" charset="-122"/>
                        </a:rPr>
                        <a:t>SO</a:t>
                      </a:r>
                      <a:r>
                        <a:rPr lang="zh-CN" sz="1600" kern="100" dirty="0">
                          <a:solidFill>
                            <a:schemeClr val="tx1">
                              <a:lumMod val="65000"/>
                              <a:lumOff val="35000"/>
                            </a:schemeClr>
                          </a:solidFill>
                          <a:effectLst/>
                          <a:latin typeface="微软雅黑" panose="020B0503020204020204" pitchFamily="34" charset="-122"/>
                          <a:ea typeface="微软雅黑" panose="020B0503020204020204" pitchFamily="34" charset="-122"/>
                        </a:rPr>
                        <a:t>战略：增长型战略（依靠内部优势，利用外部机会，创建最佳业务状态）</a:t>
                      </a:r>
                    </a:p>
                  </a:txBody>
                  <a:tcPr marL="68580" marR="68580" marT="0" marB="0" anchor="ctr"/>
                </a:tc>
                <a:tc>
                  <a:txBody>
                    <a:bodyPr/>
                    <a:lstStyle/>
                    <a:p>
                      <a:pPr algn="l">
                        <a:lnSpc>
                          <a:spcPct val="130000"/>
                        </a:lnSpc>
                        <a:spcAft>
                          <a:spcPts val="0"/>
                        </a:spcAft>
                      </a:pPr>
                      <a:r>
                        <a:rPr lang="en-US" sz="1600" kern="100" dirty="0">
                          <a:solidFill>
                            <a:schemeClr val="tx1">
                              <a:lumMod val="65000"/>
                              <a:lumOff val="35000"/>
                            </a:schemeClr>
                          </a:solidFill>
                          <a:effectLst/>
                          <a:latin typeface="微软雅黑" panose="020B0503020204020204" pitchFamily="34" charset="-122"/>
                          <a:ea typeface="微软雅黑" panose="020B0503020204020204" pitchFamily="34" charset="-122"/>
                        </a:rPr>
                        <a:t>WO</a:t>
                      </a:r>
                      <a:r>
                        <a:rPr lang="zh-CN" sz="1600" kern="100" dirty="0">
                          <a:solidFill>
                            <a:schemeClr val="tx1">
                              <a:lumMod val="65000"/>
                              <a:lumOff val="35000"/>
                            </a:schemeClr>
                          </a:solidFill>
                          <a:effectLst/>
                          <a:latin typeface="微软雅黑" panose="020B0503020204020204" pitchFamily="34" charset="-122"/>
                          <a:ea typeface="微软雅黑" panose="020B0503020204020204" pitchFamily="34" charset="-122"/>
                        </a:rPr>
                        <a:t>战略：扭转型战略（利用外部机会，克服内部劣势，机不可失）</a:t>
                      </a:r>
                    </a:p>
                  </a:txBody>
                  <a:tcPr marL="68580" marR="68580" marT="0" marB="0" anchor="ctr"/>
                </a:tc>
              </a:tr>
              <a:tr h="1250528">
                <a:tc>
                  <a:txBody>
                    <a:bodyPr/>
                    <a:lstStyle/>
                    <a:p>
                      <a:pPr algn="ctr">
                        <a:spcBef>
                          <a:spcPts val="325"/>
                        </a:spcBef>
                        <a:spcAft>
                          <a:spcPts val="0"/>
                        </a:spcAft>
                      </a:pPr>
                      <a:r>
                        <a:rPr lang="zh-CN" sz="2400" kern="100" dirty="0">
                          <a:effectLst/>
                          <a:latin typeface="微软雅黑" panose="020B0503020204020204" pitchFamily="34" charset="-122"/>
                          <a:ea typeface="微软雅黑" panose="020B0503020204020204" pitchFamily="34" charset="-122"/>
                        </a:rPr>
                        <a:t>威胁（</a:t>
                      </a:r>
                      <a:r>
                        <a:rPr lang="en-US" sz="2400" kern="100" dirty="0">
                          <a:effectLst/>
                          <a:latin typeface="微软雅黑" panose="020B0503020204020204" pitchFamily="34" charset="-122"/>
                          <a:ea typeface="微软雅黑" panose="020B0503020204020204" pitchFamily="34" charset="-122"/>
                        </a:rPr>
                        <a:t>T</a:t>
                      </a:r>
                      <a:r>
                        <a:rPr lang="zh-CN" sz="2400" kern="100" dirty="0">
                          <a:effectLst/>
                          <a:latin typeface="微软雅黑" panose="020B0503020204020204" pitchFamily="34" charset="-122"/>
                          <a:ea typeface="微软雅黑" panose="020B0503020204020204" pitchFamily="34" charset="-122"/>
                        </a:rPr>
                        <a:t>）</a:t>
                      </a:r>
                    </a:p>
                  </a:txBody>
                  <a:tcPr marL="68580" marR="68580" marT="0" marB="0" anchor="ctr"/>
                </a:tc>
                <a:tc>
                  <a:txBody>
                    <a:bodyPr/>
                    <a:lstStyle/>
                    <a:p>
                      <a:pPr algn="l">
                        <a:lnSpc>
                          <a:spcPct val="130000"/>
                        </a:lnSpc>
                        <a:spcAft>
                          <a:spcPts val="0"/>
                        </a:spcAft>
                      </a:pPr>
                      <a:r>
                        <a:rPr lang="en-US" sz="1600" kern="100" dirty="0">
                          <a:solidFill>
                            <a:schemeClr val="tx1">
                              <a:lumMod val="65000"/>
                              <a:lumOff val="35000"/>
                            </a:schemeClr>
                          </a:solidFill>
                          <a:effectLst/>
                          <a:latin typeface="微软雅黑" panose="020B0503020204020204" pitchFamily="34" charset="-122"/>
                          <a:ea typeface="微软雅黑" panose="020B0503020204020204" pitchFamily="34" charset="-122"/>
                        </a:rPr>
                        <a:t>ST</a:t>
                      </a:r>
                      <a:r>
                        <a:rPr lang="zh-CN" sz="1600" kern="100" dirty="0">
                          <a:solidFill>
                            <a:schemeClr val="tx1">
                              <a:lumMod val="65000"/>
                              <a:lumOff val="35000"/>
                            </a:schemeClr>
                          </a:solidFill>
                          <a:effectLst/>
                          <a:latin typeface="微软雅黑" panose="020B0503020204020204" pitchFamily="34" charset="-122"/>
                          <a:ea typeface="微软雅黑" panose="020B0503020204020204" pitchFamily="34" charset="-122"/>
                        </a:rPr>
                        <a:t>战略：多种经营战略（依靠内部优势，回避外部威胁，果断迎战）</a:t>
                      </a:r>
                    </a:p>
                  </a:txBody>
                  <a:tcPr marL="68580" marR="68580" marT="0" marB="0" anchor="ctr"/>
                </a:tc>
                <a:tc>
                  <a:txBody>
                    <a:bodyPr/>
                    <a:lstStyle/>
                    <a:p>
                      <a:pPr algn="l">
                        <a:lnSpc>
                          <a:spcPct val="130000"/>
                        </a:lnSpc>
                        <a:spcAft>
                          <a:spcPts val="0"/>
                        </a:spcAft>
                      </a:pPr>
                      <a:r>
                        <a:rPr lang="en-US" sz="1600" kern="100" dirty="0">
                          <a:solidFill>
                            <a:schemeClr val="tx1">
                              <a:lumMod val="65000"/>
                              <a:lumOff val="35000"/>
                            </a:schemeClr>
                          </a:solidFill>
                          <a:effectLst/>
                          <a:latin typeface="微软雅黑" panose="020B0503020204020204" pitchFamily="34" charset="-122"/>
                          <a:ea typeface="微软雅黑" panose="020B0503020204020204" pitchFamily="34" charset="-122"/>
                        </a:rPr>
                        <a:t>WT</a:t>
                      </a:r>
                      <a:r>
                        <a:rPr lang="zh-CN" sz="1600" kern="100" dirty="0">
                          <a:solidFill>
                            <a:schemeClr val="tx1">
                              <a:lumMod val="65000"/>
                              <a:lumOff val="35000"/>
                            </a:schemeClr>
                          </a:solidFill>
                          <a:effectLst/>
                          <a:latin typeface="微软雅黑" panose="020B0503020204020204" pitchFamily="34" charset="-122"/>
                          <a:ea typeface="微软雅黑" panose="020B0503020204020204" pitchFamily="34" charset="-122"/>
                        </a:rPr>
                        <a:t>战略：防御型战略（减少内部劣势，回避外部威胁，休养生息）</a:t>
                      </a:r>
                    </a:p>
                  </a:txBody>
                  <a:tcPr marL="68580" marR="68580" marT="0" marB="0" anchor="ctr"/>
                </a:tc>
              </a:tr>
            </a:tbl>
          </a:graphicData>
        </a:graphic>
      </p:graphicFrame>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ppt_x"/>
                                          </p:val>
                                        </p:tav>
                                        <p:tav tm="100000">
                                          <p:val>
                                            <p:strVal val="#ppt_x"/>
                                          </p:val>
                                        </p:tav>
                                      </p:tavLst>
                                    </p:anim>
                                    <p:anim calcmode="lin" valueType="num">
                                      <p:cBhvr additive="base">
                                        <p:cTn id="8" dur="500" fill="hold"/>
                                        <p:tgtEl>
                                          <p:spTgt spid="4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3" presetClass="entr" presetSubtype="36"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strVal val="(6*min(max(#ppt_w*#ppt_h,.3),1)-7.4)/-.7*#ppt_w"/>
                                          </p:val>
                                        </p:tav>
                                        <p:tav tm="100000">
                                          <p:val>
                                            <p:strVal val="#ppt_w"/>
                                          </p:val>
                                        </p:tav>
                                      </p:tavLst>
                                    </p:anim>
                                    <p:anim calcmode="lin" valueType="num">
                                      <p:cBhvr>
                                        <p:cTn id="13" dur="500" fill="hold"/>
                                        <p:tgtEl>
                                          <p:spTgt spid="5"/>
                                        </p:tgtEl>
                                        <p:attrNameLst>
                                          <p:attrName>ppt_h</p:attrName>
                                        </p:attrNameLst>
                                      </p:cBhvr>
                                      <p:tavLst>
                                        <p:tav tm="0">
                                          <p:val>
                                            <p:strVal val="(6*min(max(#ppt_w*#ppt_h,.3),1)-7.4)/-.7*#ppt_h"/>
                                          </p:val>
                                        </p:tav>
                                        <p:tav tm="100000">
                                          <p:val>
                                            <p:strVal val="#ppt_h"/>
                                          </p:val>
                                        </p:tav>
                                      </p:tavLst>
                                    </p:anim>
                                    <p:anim calcmode="lin" valueType="num">
                                      <p:cBhvr>
                                        <p:cTn id="14" dur="500" fill="hold"/>
                                        <p:tgtEl>
                                          <p:spTgt spid="5"/>
                                        </p:tgtEl>
                                        <p:attrNameLst>
                                          <p:attrName>ppt_x</p:attrName>
                                        </p:attrNameLst>
                                      </p:cBhvr>
                                      <p:tavLst>
                                        <p:tav tm="0">
                                          <p:val>
                                            <p:fltVal val="0.5"/>
                                          </p:val>
                                        </p:tav>
                                        <p:tav tm="100000">
                                          <p:val>
                                            <p:strVal val="#ppt_x"/>
                                          </p:val>
                                        </p:tav>
                                      </p:tavLst>
                                    </p:anim>
                                    <p:anim calcmode="lin" valueType="num">
                                      <p:cBhvr>
                                        <p:cTn id="15" dur="500" fill="hold"/>
                                        <p:tgtEl>
                                          <p:spTgt spid="5"/>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extBox 6"/>
          <p:cNvSpPr txBox="1">
            <a:spLocks noChangeArrowheads="1"/>
          </p:cNvSpPr>
          <p:nvPr/>
        </p:nvSpPr>
        <p:spPr bwMode="auto">
          <a:xfrm>
            <a:off x="2354263" y="1125538"/>
            <a:ext cx="6337300" cy="450850"/>
          </a:xfrm>
          <a:prstGeom prst="rect">
            <a:avLst/>
          </a:prstGeom>
          <a:noFill/>
          <a:ln w="9525">
            <a:noFill/>
            <a:miter lim="800000"/>
            <a:headEnd/>
            <a:tailEnd/>
          </a:ln>
        </p:spPr>
        <p:txBody>
          <a:bodyPr>
            <a:spAutoFit/>
          </a:bodyPr>
          <a:lstStyle/>
          <a:p>
            <a:pPr>
              <a:lnSpc>
                <a:spcPct val="130000"/>
              </a:lnSpc>
            </a:pPr>
            <a:r>
              <a:rPr lang="en-US" altLang="zh-CN" b="1">
                <a:solidFill>
                  <a:srgbClr val="5F5E5C"/>
                </a:solidFill>
                <a:latin typeface="微软雅黑"/>
                <a:ea typeface="微软雅黑"/>
                <a:cs typeface="微软雅黑"/>
              </a:rPr>
              <a:t>3.1.4 </a:t>
            </a:r>
            <a:r>
              <a:rPr lang="zh-CN" altLang="en-US" b="1">
                <a:solidFill>
                  <a:srgbClr val="5F5E5C"/>
                </a:solidFill>
                <a:latin typeface="微软雅黑"/>
                <a:ea typeface="微软雅黑"/>
                <a:cs typeface="微软雅黑"/>
              </a:rPr>
              <a:t>业务投资组合分析</a:t>
            </a:r>
            <a:endParaRPr lang="zh-CN" altLang="zh-CN" b="1">
              <a:solidFill>
                <a:srgbClr val="5F5E5C"/>
              </a:solidFill>
              <a:latin typeface="微软雅黑"/>
              <a:ea typeface="微软雅黑"/>
              <a:cs typeface="微软雅黑"/>
            </a:endParaRPr>
          </a:p>
        </p:txBody>
      </p:sp>
      <p:sp>
        <p:nvSpPr>
          <p:cNvPr id="6" name="TextBox 6"/>
          <p:cNvSpPr txBox="1">
            <a:spLocks noChangeArrowheads="1"/>
          </p:cNvSpPr>
          <p:nvPr/>
        </p:nvSpPr>
        <p:spPr bwMode="auto">
          <a:xfrm>
            <a:off x="946150" y="4687888"/>
            <a:ext cx="7169150" cy="1693862"/>
          </a:xfrm>
          <a:prstGeom prst="rect">
            <a:avLst/>
          </a:prstGeom>
          <a:noFill/>
          <a:ln w="9525">
            <a:noFill/>
            <a:miter lim="800000"/>
            <a:headEnd/>
            <a:tailEnd/>
          </a:ln>
        </p:spPr>
        <p:txBody>
          <a:bodyPr>
            <a:spAutoFit/>
          </a:bodyPr>
          <a:lstStyle/>
          <a:p>
            <a:pPr>
              <a:lnSpc>
                <a:spcPct val="130000"/>
              </a:lnSpc>
              <a:spcAft>
                <a:spcPts val="600"/>
              </a:spcAft>
            </a:pPr>
            <a:r>
              <a:rPr lang="zh-CN" altLang="en-US" sz="1600">
                <a:solidFill>
                  <a:srgbClr val="5F5E5C"/>
                </a:solidFill>
                <a:latin typeface="微软雅黑"/>
                <a:ea typeface="微软雅黑"/>
                <a:cs typeface="微软雅黑"/>
              </a:rPr>
              <a:t>根据“</a:t>
            </a:r>
            <a:r>
              <a:rPr lang="en-US" altLang="zh-CN" sz="1600">
                <a:solidFill>
                  <a:srgbClr val="5F5E5C"/>
                </a:solidFill>
                <a:latin typeface="微软雅黑"/>
                <a:ea typeface="微软雅黑"/>
                <a:cs typeface="微软雅黑"/>
              </a:rPr>
              <a:t>PEST</a:t>
            </a:r>
            <a:r>
              <a:rPr lang="zh-CN" altLang="en-US" sz="1600">
                <a:solidFill>
                  <a:srgbClr val="5F5E5C"/>
                </a:solidFill>
                <a:latin typeface="微软雅黑"/>
                <a:ea typeface="微软雅黑"/>
                <a:cs typeface="微软雅黑"/>
              </a:rPr>
              <a:t>宏观环境分析”、“行业竞争五力分析”了外部环境，根据“价值链”或其他工具分析了内部的资源与能力，再结合“</a:t>
            </a:r>
            <a:r>
              <a:rPr lang="en-US" altLang="zh-CN" sz="1600">
                <a:solidFill>
                  <a:srgbClr val="5F5E5C"/>
                </a:solidFill>
                <a:latin typeface="微软雅黑"/>
                <a:ea typeface="微软雅黑"/>
                <a:cs typeface="微软雅黑"/>
              </a:rPr>
              <a:t>SWOT</a:t>
            </a:r>
            <a:r>
              <a:rPr lang="zh-CN" altLang="en-US" sz="1600">
                <a:solidFill>
                  <a:srgbClr val="5F5E5C"/>
                </a:solidFill>
                <a:latin typeface="微软雅黑"/>
                <a:ea typeface="微软雅黑"/>
                <a:cs typeface="微软雅黑"/>
              </a:rPr>
              <a:t>分析法”来选择公司总战略。对于业务投资组合部分，可采用</a:t>
            </a:r>
            <a:r>
              <a:rPr lang="zh-CN" altLang="en-US" sz="1600" b="1">
                <a:solidFill>
                  <a:srgbClr val="D24726"/>
                </a:solidFill>
                <a:latin typeface="微软雅黑"/>
                <a:ea typeface="微软雅黑"/>
                <a:cs typeface="微软雅黑"/>
              </a:rPr>
              <a:t>“波士顿矩阵（</a:t>
            </a:r>
            <a:r>
              <a:rPr lang="en-US" altLang="zh-CN" sz="1600" b="1">
                <a:solidFill>
                  <a:srgbClr val="D24726"/>
                </a:solidFill>
                <a:latin typeface="微软雅黑"/>
                <a:ea typeface="微软雅黑"/>
                <a:cs typeface="微软雅黑"/>
              </a:rPr>
              <a:t>BCG</a:t>
            </a:r>
            <a:r>
              <a:rPr lang="zh-CN" altLang="en-US" sz="1600" b="1">
                <a:solidFill>
                  <a:srgbClr val="D24726"/>
                </a:solidFill>
                <a:latin typeface="微软雅黑"/>
                <a:ea typeface="微软雅黑"/>
                <a:cs typeface="微软雅黑"/>
              </a:rPr>
              <a:t>）（</a:t>
            </a:r>
            <a:r>
              <a:rPr lang="en-US" altLang="zh-CN" sz="1600" b="1">
                <a:solidFill>
                  <a:srgbClr val="D24726"/>
                </a:solidFill>
                <a:latin typeface="微软雅黑"/>
                <a:ea typeface="微软雅黑"/>
                <a:cs typeface="微软雅黑"/>
              </a:rPr>
              <a:t>Boston Consulting Group</a:t>
            </a:r>
            <a:r>
              <a:rPr lang="zh-CN" altLang="en-US" sz="1600" b="1">
                <a:solidFill>
                  <a:srgbClr val="D24726"/>
                </a:solidFill>
                <a:latin typeface="微软雅黑"/>
                <a:ea typeface="微软雅黑"/>
                <a:cs typeface="微软雅黑"/>
              </a:rPr>
              <a:t>）”法来确定公司的投资优先序列，将公司的资源导向最有吸引力的业务单元。</a:t>
            </a:r>
            <a:endParaRPr lang="zh-CN" altLang="zh-CN" b="1">
              <a:solidFill>
                <a:srgbClr val="D24726"/>
              </a:solidFill>
              <a:latin typeface="微软雅黑"/>
              <a:ea typeface="微软雅黑"/>
              <a:cs typeface="微软雅黑"/>
            </a:endParaRPr>
          </a:p>
        </p:txBody>
      </p:sp>
      <p:sp>
        <p:nvSpPr>
          <p:cNvPr id="7" name="TextBox 6"/>
          <p:cNvSpPr txBox="1">
            <a:spLocks noChangeArrowheads="1"/>
          </p:cNvSpPr>
          <p:nvPr/>
        </p:nvSpPr>
        <p:spPr bwMode="auto">
          <a:xfrm>
            <a:off x="946150" y="2852738"/>
            <a:ext cx="7169150" cy="1692275"/>
          </a:xfrm>
          <a:prstGeom prst="rect">
            <a:avLst/>
          </a:prstGeom>
          <a:noFill/>
          <a:ln w="9525">
            <a:noFill/>
            <a:miter lim="800000"/>
            <a:headEnd/>
            <a:tailEnd/>
          </a:ln>
        </p:spPr>
        <p:txBody>
          <a:bodyPr>
            <a:spAutoFit/>
          </a:bodyPr>
          <a:lstStyle/>
          <a:p>
            <a:pPr>
              <a:lnSpc>
                <a:spcPct val="130000"/>
              </a:lnSpc>
              <a:spcAft>
                <a:spcPts val="600"/>
              </a:spcAft>
            </a:pPr>
            <a:r>
              <a:rPr lang="zh-CN" altLang="en-US" sz="1600">
                <a:solidFill>
                  <a:srgbClr val="5F5E5C"/>
                </a:solidFill>
                <a:latin typeface="微软雅黑"/>
                <a:ea typeface="微软雅黑"/>
                <a:cs typeface="微软雅黑"/>
              </a:rPr>
              <a:t>除了一些较小的公司外，</a:t>
            </a:r>
            <a:r>
              <a:rPr lang="zh-CN" altLang="en-US" sz="1600" b="1">
                <a:solidFill>
                  <a:srgbClr val="D24726"/>
                </a:solidFill>
                <a:latin typeface="微软雅黑"/>
                <a:ea typeface="微软雅黑"/>
                <a:cs typeface="微软雅黑"/>
              </a:rPr>
              <a:t>大多数公司都有多种产品和面对多个市场面，因而每一个公司都不可能选择单一经营战略，而必须是根据产品、市场的不同而选择的一个战略组合群</a:t>
            </a:r>
            <a:r>
              <a:rPr lang="zh-CN" altLang="en-US" sz="1600">
                <a:solidFill>
                  <a:srgbClr val="5F5E5C"/>
                </a:solidFill>
                <a:latin typeface="微软雅黑"/>
                <a:ea typeface="微软雅黑"/>
                <a:cs typeface="微软雅黑"/>
              </a:rPr>
              <a:t>。当企业的各分部或分公司在不同的产业进行竞争时，企业在制订了企业总体战略的基础上，还必须为每一个经营单位、产品制订自己的具体竞争战略。</a:t>
            </a:r>
            <a:endParaRPr lang="zh-CN" altLang="zh-CN" b="1">
              <a:solidFill>
                <a:srgbClr val="D24726"/>
              </a:solidFill>
              <a:latin typeface="微软雅黑"/>
              <a:ea typeface="微软雅黑"/>
              <a:cs typeface="微软雅黑"/>
            </a:endParaRPr>
          </a:p>
        </p:txBody>
      </p:sp>
      <p:pic>
        <p:nvPicPr>
          <p:cNvPr id="3" name="图片 2"/>
          <p:cNvPicPr>
            <a:picLocks noChangeAspect="1"/>
          </p:cNvPicPr>
          <p:nvPr/>
        </p:nvPicPr>
        <p:blipFill>
          <a:blip r:embed="rId2"/>
          <a:stretch>
            <a:fillRect/>
          </a:stretch>
        </p:blipFill>
        <p:spPr>
          <a:xfrm>
            <a:off x="8331200" y="1352550"/>
            <a:ext cx="3621088" cy="5029200"/>
          </a:xfrm>
          <a:prstGeom prst="rect">
            <a:avLst/>
          </a:prstGeom>
          <a:noFill/>
          <a:ln w="28575">
            <a:solidFill>
              <a:schemeClr val="bg1"/>
            </a:solidFill>
          </a:ln>
          <a:effectLst>
            <a:outerShdw blurRad="63500" algn="ctr" rotWithShape="0">
              <a:prstClr val="black">
                <a:alpha val="40000"/>
              </a:prstClr>
            </a:outerShdw>
          </a:effec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extBox 6"/>
          <p:cNvSpPr txBox="1">
            <a:spLocks noChangeArrowheads="1"/>
          </p:cNvSpPr>
          <p:nvPr/>
        </p:nvSpPr>
        <p:spPr bwMode="auto">
          <a:xfrm>
            <a:off x="2354263" y="1125538"/>
            <a:ext cx="8066087" cy="450850"/>
          </a:xfrm>
          <a:prstGeom prst="rect">
            <a:avLst/>
          </a:prstGeom>
          <a:noFill/>
          <a:ln w="9525">
            <a:noFill/>
            <a:miter lim="800000"/>
            <a:headEnd/>
            <a:tailEnd/>
          </a:ln>
        </p:spPr>
        <p:txBody>
          <a:bodyPr>
            <a:spAutoFit/>
          </a:bodyPr>
          <a:lstStyle/>
          <a:p>
            <a:pPr>
              <a:lnSpc>
                <a:spcPct val="130000"/>
              </a:lnSpc>
            </a:pPr>
            <a:r>
              <a:rPr lang="en-US" altLang="zh-CN" b="1">
                <a:solidFill>
                  <a:srgbClr val="5F5E5C"/>
                </a:solidFill>
                <a:latin typeface="微软雅黑"/>
                <a:ea typeface="微软雅黑"/>
                <a:cs typeface="微软雅黑"/>
              </a:rPr>
              <a:t>3.1.4 </a:t>
            </a:r>
            <a:r>
              <a:rPr lang="zh-CN" altLang="en-US" b="1">
                <a:solidFill>
                  <a:srgbClr val="5F5E5C"/>
                </a:solidFill>
                <a:latin typeface="微软雅黑"/>
                <a:ea typeface="微软雅黑"/>
                <a:cs typeface="微软雅黑"/>
              </a:rPr>
              <a:t>业务投资组合分析→→</a:t>
            </a:r>
            <a:r>
              <a:rPr lang="zh-CN" altLang="en-US" b="1">
                <a:solidFill>
                  <a:srgbClr val="D24726"/>
                </a:solidFill>
                <a:latin typeface="微软雅黑"/>
                <a:ea typeface="微软雅黑"/>
                <a:cs typeface="微软雅黑"/>
              </a:rPr>
              <a:t>波士顿矩阵（</a:t>
            </a:r>
            <a:r>
              <a:rPr lang="en-US" altLang="zh-CN">
                <a:solidFill>
                  <a:srgbClr val="D24726"/>
                </a:solidFill>
                <a:latin typeface="微软雅黑"/>
                <a:ea typeface="微软雅黑"/>
                <a:cs typeface="微软雅黑"/>
              </a:rPr>
              <a:t>BCG, Boston Consulting Group</a:t>
            </a:r>
            <a:r>
              <a:rPr lang="zh-CN" altLang="en-US" b="1">
                <a:solidFill>
                  <a:srgbClr val="D24726"/>
                </a:solidFill>
                <a:latin typeface="微软雅黑"/>
                <a:ea typeface="微软雅黑"/>
                <a:cs typeface="微软雅黑"/>
              </a:rPr>
              <a:t>）</a:t>
            </a:r>
            <a:endParaRPr lang="zh-CN" altLang="zh-CN" b="1">
              <a:solidFill>
                <a:srgbClr val="5F5E5C"/>
              </a:solidFill>
              <a:latin typeface="微软雅黑"/>
              <a:ea typeface="微软雅黑"/>
              <a:cs typeface="微软雅黑"/>
            </a:endParaRPr>
          </a:p>
        </p:txBody>
      </p:sp>
      <p:grpSp>
        <p:nvGrpSpPr>
          <p:cNvPr id="3" name="组合 2"/>
          <p:cNvGrpSpPr>
            <a:grpSpLocks/>
          </p:cNvGrpSpPr>
          <p:nvPr/>
        </p:nvGrpSpPr>
        <p:grpSpPr bwMode="auto">
          <a:xfrm>
            <a:off x="3506788" y="1998663"/>
            <a:ext cx="3816350" cy="1800225"/>
            <a:chOff x="3506886" y="1998366"/>
            <a:chExt cx="3816423" cy="1800000"/>
          </a:xfrm>
        </p:grpSpPr>
        <p:sp>
          <p:nvSpPr>
            <p:cNvPr id="52244" name="Freeform 7"/>
            <p:cNvSpPr>
              <a:spLocks/>
            </p:cNvSpPr>
            <p:nvPr/>
          </p:nvSpPr>
          <p:spPr bwMode="auto">
            <a:xfrm>
              <a:off x="3506886" y="1998366"/>
              <a:ext cx="3816423" cy="1800000"/>
            </a:xfrm>
            <a:prstGeom prst="roundRect">
              <a:avLst>
                <a:gd name="adj" fmla="val 5866"/>
              </a:avLst>
            </a:prstGeom>
            <a:solidFill>
              <a:srgbClr val="3B79CE"/>
            </a:solidFill>
            <a:ln w="9525">
              <a:noFill/>
              <a:round/>
              <a:headEnd/>
              <a:tailEnd/>
            </a:ln>
          </p:spPr>
          <p:txBody>
            <a:bodyPr/>
            <a:lstStyle/>
            <a:p>
              <a:endParaRPr lang="zh-CN" altLang="en-US">
                <a:latin typeface="Calibri" pitchFamily="34" charset="0"/>
              </a:endParaRPr>
            </a:p>
          </p:txBody>
        </p:sp>
        <p:sp>
          <p:nvSpPr>
            <p:cNvPr id="52245" name="文本框 9"/>
            <p:cNvSpPr txBox="1">
              <a:spLocks noChangeArrowheads="1"/>
            </p:cNvSpPr>
            <p:nvPr/>
          </p:nvSpPr>
          <p:spPr bwMode="auto">
            <a:xfrm>
              <a:off x="3702249" y="2132856"/>
              <a:ext cx="3405038" cy="1532727"/>
            </a:xfrm>
            <a:prstGeom prst="rect">
              <a:avLst/>
            </a:prstGeom>
            <a:noFill/>
            <a:ln w="9525">
              <a:noFill/>
              <a:miter lim="800000"/>
              <a:headEnd/>
              <a:tailEnd/>
            </a:ln>
          </p:spPr>
          <p:txBody>
            <a:bodyPr>
              <a:spAutoFit/>
            </a:bodyPr>
            <a:lstStyle/>
            <a:p>
              <a:pPr>
                <a:lnSpc>
                  <a:spcPct val="130000"/>
                </a:lnSpc>
              </a:pPr>
              <a:r>
                <a:rPr lang="zh-CN" altLang="en-US" b="1">
                  <a:solidFill>
                    <a:schemeClr val="bg1"/>
                  </a:solidFill>
                  <a:latin typeface="微软雅黑"/>
                  <a:ea typeface="微软雅黑"/>
                  <a:cs typeface="微软雅黑"/>
                </a:rPr>
                <a:t>类型：</a:t>
              </a:r>
              <a:r>
                <a:rPr lang="zh-CN" altLang="en-US">
                  <a:solidFill>
                    <a:schemeClr val="bg1"/>
                  </a:solidFill>
                  <a:latin typeface="微软雅黑"/>
                  <a:ea typeface="微软雅黑"/>
                  <a:cs typeface="微软雅黑"/>
                </a:rPr>
                <a:t>问题业务；</a:t>
              </a:r>
            </a:p>
            <a:p>
              <a:pPr>
                <a:lnSpc>
                  <a:spcPct val="130000"/>
                </a:lnSpc>
              </a:pPr>
              <a:r>
                <a:rPr lang="zh-CN" altLang="en-US" b="1">
                  <a:solidFill>
                    <a:schemeClr val="bg1"/>
                  </a:solidFill>
                  <a:latin typeface="微软雅黑"/>
                  <a:ea typeface="微软雅黑"/>
                  <a:cs typeface="微软雅黑"/>
                </a:rPr>
                <a:t>收入：</a:t>
              </a:r>
              <a:r>
                <a:rPr lang="zh-CN" altLang="en-US">
                  <a:solidFill>
                    <a:schemeClr val="bg1"/>
                  </a:solidFill>
                  <a:latin typeface="微软雅黑"/>
                  <a:ea typeface="微软雅黑"/>
                  <a:cs typeface="微软雅黑"/>
                </a:rPr>
                <a:t>低、不稳定；</a:t>
              </a:r>
              <a:endParaRPr lang="en-US" altLang="zh-CN">
                <a:solidFill>
                  <a:schemeClr val="bg1"/>
                </a:solidFill>
                <a:latin typeface="微软雅黑"/>
                <a:ea typeface="微软雅黑"/>
                <a:cs typeface="微软雅黑"/>
              </a:endParaRPr>
            </a:p>
            <a:p>
              <a:pPr>
                <a:lnSpc>
                  <a:spcPct val="130000"/>
                </a:lnSpc>
              </a:pPr>
              <a:r>
                <a:rPr lang="zh-CN" altLang="en-US" b="1">
                  <a:solidFill>
                    <a:schemeClr val="bg1"/>
                  </a:solidFill>
                  <a:latin typeface="微软雅黑"/>
                  <a:ea typeface="微软雅黑"/>
                  <a:cs typeface="微软雅黑"/>
                </a:rPr>
                <a:t>现金流：</a:t>
              </a:r>
              <a:r>
                <a:rPr lang="zh-CN" altLang="en-US">
                  <a:solidFill>
                    <a:schemeClr val="bg1"/>
                  </a:solidFill>
                  <a:latin typeface="微软雅黑"/>
                  <a:ea typeface="微软雅黑"/>
                  <a:cs typeface="微软雅黑"/>
                </a:rPr>
                <a:t>负</a:t>
              </a:r>
            </a:p>
            <a:p>
              <a:pPr>
                <a:lnSpc>
                  <a:spcPct val="130000"/>
                </a:lnSpc>
              </a:pPr>
              <a:r>
                <a:rPr lang="zh-CN" altLang="en-US" b="1">
                  <a:solidFill>
                    <a:schemeClr val="bg1"/>
                  </a:solidFill>
                  <a:latin typeface="微软雅黑"/>
                  <a:ea typeface="微软雅黑"/>
                  <a:cs typeface="微软雅黑"/>
                </a:rPr>
                <a:t>战略：</a:t>
              </a:r>
              <a:r>
                <a:rPr lang="zh-CN" altLang="en-US">
                  <a:solidFill>
                    <a:schemeClr val="bg1"/>
                  </a:solidFill>
                  <a:latin typeface="微软雅黑"/>
                  <a:ea typeface="微软雅黑"/>
                  <a:cs typeface="微软雅黑"/>
                </a:rPr>
                <a:t>仔细分析；</a:t>
              </a:r>
            </a:p>
          </p:txBody>
        </p:sp>
      </p:grpSp>
      <p:cxnSp>
        <p:nvCxnSpPr>
          <p:cNvPr id="20" name="直接箭头连接符 19"/>
          <p:cNvCxnSpPr/>
          <p:nvPr/>
        </p:nvCxnSpPr>
        <p:spPr>
          <a:xfrm flipV="1">
            <a:off x="3219450" y="1989138"/>
            <a:ext cx="0" cy="3967162"/>
          </a:xfrm>
          <a:prstGeom prst="straightConnector1">
            <a:avLst/>
          </a:prstGeom>
          <a:ln w="38100">
            <a:solidFill>
              <a:srgbClr val="3B79CE"/>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p:nvPr/>
        </p:nvCxnSpPr>
        <p:spPr>
          <a:xfrm>
            <a:off x="3219450" y="5934075"/>
            <a:ext cx="8424863" cy="0"/>
          </a:xfrm>
          <a:prstGeom prst="straightConnector1">
            <a:avLst/>
          </a:prstGeom>
          <a:ln w="38100">
            <a:solidFill>
              <a:srgbClr val="FF8500"/>
            </a:solidFill>
            <a:tailEnd type="triangle"/>
          </a:ln>
        </p:spPr>
        <p:style>
          <a:lnRef idx="1">
            <a:schemeClr val="accent1"/>
          </a:lnRef>
          <a:fillRef idx="0">
            <a:schemeClr val="accent1"/>
          </a:fillRef>
          <a:effectRef idx="0">
            <a:schemeClr val="accent1"/>
          </a:effectRef>
          <a:fontRef idx="minor">
            <a:schemeClr val="tx1"/>
          </a:fontRef>
        </p:style>
      </p:cxnSp>
      <p:sp>
        <p:nvSpPr>
          <p:cNvPr id="22" name="文本框 21"/>
          <p:cNvSpPr txBox="1">
            <a:spLocks noChangeArrowheads="1"/>
          </p:cNvSpPr>
          <p:nvPr/>
        </p:nvSpPr>
        <p:spPr bwMode="auto">
          <a:xfrm>
            <a:off x="2606675" y="2060575"/>
            <a:ext cx="441325" cy="400050"/>
          </a:xfrm>
          <a:prstGeom prst="rect">
            <a:avLst/>
          </a:prstGeom>
          <a:noFill/>
          <a:ln w="9525">
            <a:noFill/>
            <a:miter lim="800000"/>
            <a:headEnd/>
            <a:tailEnd/>
          </a:ln>
        </p:spPr>
        <p:txBody>
          <a:bodyPr wrap="none">
            <a:spAutoFit/>
          </a:bodyPr>
          <a:lstStyle/>
          <a:p>
            <a:r>
              <a:rPr lang="zh-CN" altLang="en-US" sz="2000" b="1">
                <a:solidFill>
                  <a:srgbClr val="3B79CE"/>
                </a:solidFill>
                <a:latin typeface="微软雅黑"/>
                <a:ea typeface="微软雅黑"/>
                <a:cs typeface="微软雅黑"/>
              </a:rPr>
              <a:t>高</a:t>
            </a:r>
          </a:p>
        </p:txBody>
      </p:sp>
      <p:sp>
        <p:nvSpPr>
          <p:cNvPr id="23" name="文本框 22"/>
          <p:cNvSpPr txBox="1">
            <a:spLocks noChangeArrowheads="1"/>
          </p:cNvSpPr>
          <p:nvPr/>
        </p:nvSpPr>
        <p:spPr bwMode="auto">
          <a:xfrm>
            <a:off x="11020425" y="6092825"/>
            <a:ext cx="441325" cy="400050"/>
          </a:xfrm>
          <a:prstGeom prst="rect">
            <a:avLst/>
          </a:prstGeom>
          <a:noFill/>
          <a:ln w="9525">
            <a:noFill/>
            <a:miter lim="800000"/>
            <a:headEnd/>
            <a:tailEnd/>
          </a:ln>
        </p:spPr>
        <p:txBody>
          <a:bodyPr wrap="none">
            <a:spAutoFit/>
          </a:bodyPr>
          <a:lstStyle/>
          <a:p>
            <a:r>
              <a:rPr lang="zh-CN" altLang="en-US" sz="2000" b="1">
                <a:solidFill>
                  <a:srgbClr val="FF8500"/>
                </a:solidFill>
                <a:latin typeface="微软雅黑"/>
                <a:ea typeface="微软雅黑"/>
                <a:cs typeface="微软雅黑"/>
              </a:rPr>
              <a:t>高</a:t>
            </a:r>
          </a:p>
        </p:txBody>
      </p:sp>
      <p:sp>
        <p:nvSpPr>
          <p:cNvPr id="25" name="文本框 24"/>
          <p:cNvSpPr txBox="1">
            <a:spLocks noChangeArrowheads="1"/>
          </p:cNvSpPr>
          <p:nvPr/>
        </p:nvSpPr>
        <p:spPr bwMode="auto">
          <a:xfrm>
            <a:off x="3238500" y="6092825"/>
            <a:ext cx="396875" cy="400050"/>
          </a:xfrm>
          <a:prstGeom prst="rect">
            <a:avLst/>
          </a:prstGeom>
          <a:noFill/>
          <a:ln w="9525">
            <a:noFill/>
            <a:miter lim="800000"/>
            <a:headEnd/>
            <a:tailEnd/>
          </a:ln>
        </p:spPr>
        <p:txBody>
          <a:bodyPr>
            <a:spAutoFit/>
          </a:bodyPr>
          <a:lstStyle/>
          <a:p>
            <a:r>
              <a:rPr lang="zh-CN" altLang="en-US" sz="2000" b="1">
                <a:solidFill>
                  <a:srgbClr val="FF8500"/>
                </a:solidFill>
                <a:latin typeface="微软雅黑"/>
                <a:ea typeface="微软雅黑"/>
                <a:cs typeface="微软雅黑"/>
              </a:rPr>
              <a:t>低</a:t>
            </a:r>
          </a:p>
        </p:txBody>
      </p:sp>
      <p:sp>
        <p:nvSpPr>
          <p:cNvPr id="26" name="文本框 25"/>
          <p:cNvSpPr txBox="1">
            <a:spLocks noChangeArrowheads="1"/>
          </p:cNvSpPr>
          <p:nvPr/>
        </p:nvSpPr>
        <p:spPr bwMode="auto">
          <a:xfrm>
            <a:off x="2601913" y="5494338"/>
            <a:ext cx="441325" cy="400050"/>
          </a:xfrm>
          <a:prstGeom prst="rect">
            <a:avLst/>
          </a:prstGeom>
          <a:noFill/>
          <a:ln w="9525">
            <a:noFill/>
            <a:miter lim="800000"/>
            <a:headEnd/>
            <a:tailEnd/>
          </a:ln>
        </p:spPr>
        <p:txBody>
          <a:bodyPr wrap="none">
            <a:spAutoFit/>
          </a:bodyPr>
          <a:lstStyle/>
          <a:p>
            <a:r>
              <a:rPr lang="zh-CN" altLang="en-US" sz="2000" b="1">
                <a:solidFill>
                  <a:srgbClr val="3B79CE"/>
                </a:solidFill>
                <a:latin typeface="微软雅黑"/>
                <a:ea typeface="微软雅黑"/>
                <a:cs typeface="微软雅黑"/>
              </a:rPr>
              <a:t>低</a:t>
            </a:r>
          </a:p>
        </p:txBody>
      </p:sp>
      <p:sp>
        <p:nvSpPr>
          <p:cNvPr id="5" name="文本框 4"/>
          <p:cNvSpPr txBox="1"/>
          <p:nvPr/>
        </p:nvSpPr>
        <p:spPr>
          <a:xfrm>
            <a:off x="2571750" y="3378200"/>
            <a:ext cx="492125" cy="1374775"/>
          </a:xfrm>
          <a:prstGeom prst="rect">
            <a:avLst/>
          </a:prstGeom>
          <a:noFill/>
        </p:spPr>
        <p:txBody>
          <a:bodyPr vert="eaVert" wrap="none">
            <a:spAutoFit/>
          </a:bodyPr>
          <a:lstStyle/>
          <a:p>
            <a:pPr fontAlgn="auto">
              <a:spcBef>
                <a:spcPts val="0"/>
              </a:spcBef>
              <a:spcAft>
                <a:spcPts val="0"/>
              </a:spcAft>
              <a:defRPr/>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业务增长率</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6143625" y="6092825"/>
            <a:ext cx="2614613" cy="400050"/>
          </a:xfrm>
          <a:prstGeom prst="rect">
            <a:avLst/>
          </a:prstGeom>
          <a:noFill/>
        </p:spPr>
        <p:txBody>
          <a:bodyPr wrap="none">
            <a:spAutoFit/>
          </a:bodyPr>
          <a:lstStyle/>
          <a:p>
            <a:pPr fontAlgn="auto">
              <a:spcBef>
                <a:spcPts val="0"/>
              </a:spcBef>
              <a:spcAft>
                <a:spcPts val="0"/>
              </a:spcAft>
              <a:defRPr/>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市场占有率</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市场份额</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7" name="组合 6"/>
          <p:cNvGrpSpPr>
            <a:grpSpLocks/>
          </p:cNvGrpSpPr>
          <p:nvPr/>
        </p:nvGrpSpPr>
        <p:grpSpPr bwMode="auto">
          <a:xfrm>
            <a:off x="3511550" y="3933825"/>
            <a:ext cx="3811588" cy="1800225"/>
            <a:chOff x="3512081" y="3933257"/>
            <a:chExt cx="3811228" cy="1800000"/>
          </a:xfrm>
        </p:grpSpPr>
        <p:sp>
          <p:nvSpPr>
            <p:cNvPr id="52242" name="Freeform 6"/>
            <p:cNvSpPr>
              <a:spLocks/>
            </p:cNvSpPr>
            <p:nvPr/>
          </p:nvSpPr>
          <p:spPr bwMode="auto">
            <a:xfrm>
              <a:off x="3512081" y="3933257"/>
              <a:ext cx="3811228" cy="1800000"/>
            </a:xfrm>
            <a:prstGeom prst="roundRect">
              <a:avLst>
                <a:gd name="adj" fmla="val 6639"/>
              </a:avLst>
            </a:prstGeom>
            <a:solidFill>
              <a:srgbClr val="FF0000"/>
            </a:solidFill>
            <a:ln w="9525">
              <a:noFill/>
              <a:round/>
              <a:headEnd/>
              <a:tailEnd/>
            </a:ln>
          </p:spPr>
          <p:txBody>
            <a:bodyPr/>
            <a:lstStyle/>
            <a:p>
              <a:endParaRPr lang="zh-CN" altLang="en-US">
                <a:latin typeface="Calibri" pitchFamily="34" charset="0"/>
              </a:endParaRPr>
            </a:p>
          </p:txBody>
        </p:sp>
        <p:sp>
          <p:nvSpPr>
            <p:cNvPr id="52243" name="文本框 15"/>
            <p:cNvSpPr txBox="1">
              <a:spLocks noChangeArrowheads="1"/>
            </p:cNvSpPr>
            <p:nvPr/>
          </p:nvSpPr>
          <p:spPr bwMode="auto">
            <a:xfrm>
              <a:off x="3702249" y="4078931"/>
              <a:ext cx="3405038" cy="1532727"/>
            </a:xfrm>
            <a:prstGeom prst="rect">
              <a:avLst/>
            </a:prstGeom>
            <a:noFill/>
            <a:ln w="9525">
              <a:noFill/>
              <a:miter lim="800000"/>
              <a:headEnd/>
              <a:tailEnd/>
            </a:ln>
          </p:spPr>
          <p:txBody>
            <a:bodyPr>
              <a:spAutoFit/>
            </a:bodyPr>
            <a:lstStyle/>
            <a:p>
              <a:pPr>
                <a:lnSpc>
                  <a:spcPct val="130000"/>
                </a:lnSpc>
              </a:pPr>
              <a:r>
                <a:rPr lang="zh-CN" altLang="en-US" b="1">
                  <a:solidFill>
                    <a:schemeClr val="bg1"/>
                  </a:solidFill>
                  <a:latin typeface="微软雅黑"/>
                  <a:ea typeface="微软雅黑"/>
                  <a:cs typeface="微软雅黑"/>
                </a:rPr>
                <a:t>类型：</a:t>
              </a:r>
              <a:r>
                <a:rPr lang="zh-CN" altLang="en-US">
                  <a:solidFill>
                    <a:schemeClr val="bg1"/>
                  </a:solidFill>
                  <a:latin typeface="微软雅黑"/>
                  <a:ea typeface="微软雅黑"/>
                  <a:cs typeface="微软雅黑"/>
                </a:rPr>
                <a:t>瘦狗（潜在业务）；</a:t>
              </a:r>
            </a:p>
            <a:p>
              <a:pPr>
                <a:lnSpc>
                  <a:spcPct val="130000"/>
                </a:lnSpc>
              </a:pPr>
              <a:r>
                <a:rPr lang="zh-CN" altLang="en-US" b="1">
                  <a:solidFill>
                    <a:schemeClr val="bg1"/>
                  </a:solidFill>
                  <a:latin typeface="微软雅黑"/>
                  <a:ea typeface="微软雅黑"/>
                  <a:cs typeface="微软雅黑"/>
                </a:rPr>
                <a:t>收入：</a:t>
              </a:r>
              <a:r>
                <a:rPr lang="zh-CN" altLang="en-US">
                  <a:solidFill>
                    <a:schemeClr val="bg1"/>
                  </a:solidFill>
                  <a:latin typeface="微软雅黑"/>
                  <a:ea typeface="微软雅黑"/>
                  <a:cs typeface="微软雅黑"/>
                </a:rPr>
                <a:t>低；</a:t>
              </a:r>
              <a:endParaRPr lang="en-US" altLang="zh-CN">
                <a:solidFill>
                  <a:schemeClr val="bg1"/>
                </a:solidFill>
                <a:latin typeface="微软雅黑"/>
                <a:ea typeface="微软雅黑"/>
                <a:cs typeface="微软雅黑"/>
              </a:endParaRPr>
            </a:p>
            <a:p>
              <a:pPr>
                <a:lnSpc>
                  <a:spcPct val="130000"/>
                </a:lnSpc>
              </a:pPr>
              <a:r>
                <a:rPr lang="zh-CN" altLang="en-US" b="1">
                  <a:solidFill>
                    <a:schemeClr val="bg1"/>
                  </a:solidFill>
                  <a:latin typeface="微软雅黑"/>
                  <a:ea typeface="微软雅黑"/>
                  <a:cs typeface="微软雅黑"/>
                </a:rPr>
                <a:t>现金流：</a:t>
              </a:r>
              <a:r>
                <a:rPr lang="zh-CN" altLang="en-US">
                  <a:solidFill>
                    <a:schemeClr val="bg1"/>
                  </a:solidFill>
                  <a:latin typeface="微软雅黑"/>
                  <a:ea typeface="微软雅黑"/>
                  <a:cs typeface="微软雅黑"/>
                </a:rPr>
                <a:t>中等或负；</a:t>
              </a:r>
            </a:p>
            <a:p>
              <a:pPr>
                <a:lnSpc>
                  <a:spcPct val="130000"/>
                </a:lnSpc>
              </a:pPr>
              <a:r>
                <a:rPr lang="zh-CN" altLang="en-US" b="1">
                  <a:solidFill>
                    <a:schemeClr val="bg1"/>
                  </a:solidFill>
                  <a:latin typeface="微软雅黑"/>
                  <a:ea typeface="微软雅黑"/>
                  <a:cs typeface="微软雅黑"/>
                </a:rPr>
                <a:t>战略：</a:t>
              </a:r>
              <a:r>
                <a:rPr lang="zh-CN" altLang="en-US">
                  <a:solidFill>
                    <a:schemeClr val="bg1"/>
                  </a:solidFill>
                  <a:latin typeface="微软雅黑"/>
                  <a:ea typeface="微软雅黑"/>
                  <a:cs typeface="微软雅黑"/>
                </a:rPr>
                <a:t>分析决定是否放弃；</a:t>
              </a:r>
            </a:p>
          </p:txBody>
        </p:sp>
      </p:grpSp>
      <p:grpSp>
        <p:nvGrpSpPr>
          <p:cNvPr id="4" name="组合 3"/>
          <p:cNvGrpSpPr>
            <a:grpSpLocks/>
          </p:cNvGrpSpPr>
          <p:nvPr/>
        </p:nvGrpSpPr>
        <p:grpSpPr bwMode="auto">
          <a:xfrm>
            <a:off x="7494588" y="1989138"/>
            <a:ext cx="3816350" cy="1800225"/>
            <a:chOff x="7494543" y="1988840"/>
            <a:chExt cx="3816000" cy="1800000"/>
          </a:xfrm>
        </p:grpSpPr>
        <p:sp>
          <p:nvSpPr>
            <p:cNvPr id="52240" name="Freeform 4"/>
            <p:cNvSpPr>
              <a:spLocks/>
            </p:cNvSpPr>
            <p:nvPr/>
          </p:nvSpPr>
          <p:spPr bwMode="auto">
            <a:xfrm>
              <a:off x="7494543" y="1988840"/>
              <a:ext cx="3816000" cy="1800000"/>
            </a:xfrm>
            <a:prstGeom prst="roundRect">
              <a:avLst>
                <a:gd name="adj" fmla="val 5866"/>
              </a:avLst>
            </a:prstGeom>
            <a:solidFill>
              <a:srgbClr val="8BAB00"/>
            </a:solidFill>
            <a:ln w="9525">
              <a:noFill/>
              <a:round/>
              <a:headEnd/>
              <a:tailEnd/>
            </a:ln>
          </p:spPr>
          <p:txBody>
            <a:bodyPr/>
            <a:lstStyle/>
            <a:p>
              <a:endParaRPr lang="zh-CN" altLang="en-US">
                <a:latin typeface="Calibri" pitchFamily="34" charset="0"/>
              </a:endParaRPr>
            </a:p>
          </p:txBody>
        </p:sp>
        <p:sp>
          <p:nvSpPr>
            <p:cNvPr id="52241" name="文本框 16"/>
            <p:cNvSpPr txBox="1">
              <a:spLocks noChangeArrowheads="1"/>
            </p:cNvSpPr>
            <p:nvPr/>
          </p:nvSpPr>
          <p:spPr bwMode="auto">
            <a:xfrm>
              <a:off x="7698047" y="2119884"/>
              <a:ext cx="3405038" cy="1532727"/>
            </a:xfrm>
            <a:prstGeom prst="rect">
              <a:avLst/>
            </a:prstGeom>
            <a:noFill/>
            <a:ln w="9525">
              <a:noFill/>
              <a:miter lim="800000"/>
              <a:headEnd/>
              <a:tailEnd/>
            </a:ln>
          </p:spPr>
          <p:txBody>
            <a:bodyPr>
              <a:spAutoFit/>
            </a:bodyPr>
            <a:lstStyle/>
            <a:p>
              <a:pPr>
                <a:lnSpc>
                  <a:spcPct val="130000"/>
                </a:lnSpc>
              </a:pPr>
              <a:r>
                <a:rPr lang="zh-CN" altLang="en-US" b="1">
                  <a:solidFill>
                    <a:schemeClr val="bg1"/>
                  </a:solidFill>
                  <a:latin typeface="微软雅黑"/>
                  <a:ea typeface="微软雅黑"/>
                  <a:cs typeface="微软雅黑"/>
                </a:rPr>
                <a:t>类型：</a:t>
              </a:r>
              <a:r>
                <a:rPr lang="zh-CN" altLang="en-US">
                  <a:solidFill>
                    <a:schemeClr val="bg1"/>
                  </a:solidFill>
                  <a:latin typeface="微软雅黑"/>
                  <a:ea typeface="微软雅黑"/>
                  <a:cs typeface="微软雅黑"/>
                </a:rPr>
                <a:t>明星业务；</a:t>
              </a:r>
            </a:p>
            <a:p>
              <a:pPr>
                <a:lnSpc>
                  <a:spcPct val="130000"/>
                </a:lnSpc>
              </a:pPr>
              <a:r>
                <a:rPr lang="zh-CN" altLang="en-US" b="1">
                  <a:solidFill>
                    <a:schemeClr val="bg1"/>
                  </a:solidFill>
                  <a:latin typeface="微软雅黑"/>
                  <a:ea typeface="微软雅黑"/>
                  <a:cs typeface="微软雅黑"/>
                </a:rPr>
                <a:t>收入：</a:t>
              </a:r>
              <a:r>
                <a:rPr lang="zh-CN" altLang="en-US">
                  <a:solidFill>
                    <a:schemeClr val="bg1"/>
                  </a:solidFill>
                  <a:latin typeface="微软雅黑"/>
                  <a:ea typeface="微软雅黑"/>
                  <a:cs typeface="微软雅黑"/>
                </a:rPr>
                <a:t>高、稳定；</a:t>
              </a:r>
              <a:endParaRPr lang="en-US" altLang="zh-CN">
                <a:solidFill>
                  <a:schemeClr val="bg1"/>
                </a:solidFill>
                <a:latin typeface="微软雅黑"/>
                <a:ea typeface="微软雅黑"/>
                <a:cs typeface="微软雅黑"/>
              </a:endParaRPr>
            </a:p>
            <a:p>
              <a:pPr>
                <a:lnSpc>
                  <a:spcPct val="130000"/>
                </a:lnSpc>
              </a:pPr>
              <a:r>
                <a:rPr lang="zh-CN" altLang="en-US" b="1">
                  <a:solidFill>
                    <a:schemeClr val="bg1"/>
                  </a:solidFill>
                  <a:latin typeface="微软雅黑"/>
                  <a:ea typeface="微软雅黑"/>
                  <a:cs typeface="微软雅黑"/>
                </a:rPr>
                <a:t>现金流：</a:t>
              </a:r>
              <a:r>
                <a:rPr lang="zh-CN" altLang="en-US">
                  <a:solidFill>
                    <a:schemeClr val="bg1"/>
                  </a:solidFill>
                  <a:latin typeface="微软雅黑"/>
                  <a:ea typeface="微软雅黑"/>
                  <a:cs typeface="微软雅黑"/>
                </a:rPr>
                <a:t>中等</a:t>
              </a:r>
            </a:p>
            <a:p>
              <a:pPr>
                <a:lnSpc>
                  <a:spcPct val="130000"/>
                </a:lnSpc>
              </a:pPr>
              <a:r>
                <a:rPr lang="zh-CN" altLang="en-US" b="1">
                  <a:solidFill>
                    <a:schemeClr val="bg1"/>
                  </a:solidFill>
                  <a:latin typeface="微软雅黑"/>
                  <a:ea typeface="微软雅黑"/>
                  <a:cs typeface="微软雅黑"/>
                </a:rPr>
                <a:t>战略：</a:t>
              </a:r>
              <a:r>
                <a:rPr lang="zh-CN" altLang="en-US">
                  <a:solidFill>
                    <a:schemeClr val="bg1"/>
                  </a:solidFill>
                  <a:latin typeface="微软雅黑"/>
                  <a:ea typeface="微软雅黑"/>
                  <a:cs typeface="微软雅黑"/>
                </a:rPr>
                <a:t>增加投资促增长；</a:t>
              </a:r>
            </a:p>
          </p:txBody>
        </p:sp>
      </p:grpSp>
      <p:grpSp>
        <p:nvGrpSpPr>
          <p:cNvPr id="6" name="组合 5"/>
          <p:cNvGrpSpPr>
            <a:grpSpLocks/>
          </p:cNvGrpSpPr>
          <p:nvPr/>
        </p:nvGrpSpPr>
        <p:grpSpPr bwMode="auto">
          <a:xfrm>
            <a:off x="7494588" y="3913188"/>
            <a:ext cx="3811587" cy="1800225"/>
            <a:chOff x="7494543" y="3912693"/>
            <a:chExt cx="3812047" cy="1800000"/>
          </a:xfrm>
        </p:grpSpPr>
        <p:sp>
          <p:nvSpPr>
            <p:cNvPr id="52238" name="Freeform 5"/>
            <p:cNvSpPr>
              <a:spLocks/>
            </p:cNvSpPr>
            <p:nvPr/>
          </p:nvSpPr>
          <p:spPr bwMode="auto">
            <a:xfrm>
              <a:off x="7494543" y="3912693"/>
              <a:ext cx="3812047" cy="1800000"/>
            </a:xfrm>
            <a:prstGeom prst="roundRect">
              <a:avLst>
                <a:gd name="adj" fmla="val 6750"/>
              </a:avLst>
            </a:prstGeom>
            <a:solidFill>
              <a:srgbClr val="FF8500"/>
            </a:solidFill>
            <a:ln w="9525">
              <a:noFill/>
              <a:round/>
              <a:headEnd/>
              <a:tailEnd/>
            </a:ln>
          </p:spPr>
          <p:txBody>
            <a:bodyPr/>
            <a:lstStyle/>
            <a:p>
              <a:endParaRPr lang="zh-CN" altLang="en-US">
                <a:latin typeface="Calibri" pitchFamily="34" charset="0"/>
              </a:endParaRPr>
            </a:p>
          </p:txBody>
        </p:sp>
        <p:sp>
          <p:nvSpPr>
            <p:cNvPr id="52239" name="文本框 18"/>
            <p:cNvSpPr txBox="1">
              <a:spLocks noChangeArrowheads="1"/>
            </p:cNvSpPr>
            <p:nvPr/>
          </p:nvSpPr>
          <p:spPr bwMode="auto">
            <a:xfrm>
              <a:off x="7698047" y="4046329"/>
              <a:ext cx="3405038" cy="1532727"/>
            </a:xfrm>
            <a:prstGeom prst="rect">
              <a:avLst/>
            </a:prstGeom>
            <a:noFill/>
            <a:ln w="9525">
              <a:noFill/>
              <a:miter lim="800000"/>
              <a:headEnd/>
              <a:tailEnd/>
            </a:ln>
          </p:spPr>
          <p:txBody>
            <a:bodyPr>
              <a:spAutoFit/>
            </a:bodyPr>
            <a:lstStyle/>
            <a:p>
              <a:pPr>
                <a:lnSpc>
                  <a:spcPct val="130000"/>
                </a:lnSpc>
              </a:pPr>
              <a:r>
                <a:rPr lang="zh-CN" altLang="en-US" b="1">
                  <a:solidFill>
                    <a:schemeClr val="bg1"/>
                  </a:solidFill>
                  <a:latin typeface="微软雅黑"/>
                  <a:ea typeface="微软雅黑"/>
                  <a:cs typeface="微软雅黑"/>
                </a:rPr>
                <a:t>类型：</a:t>
              </a:r>
              <a:r>
                <a:rPr lang="zh-CN" altLang="en-US">
                  <a:solidFill>
                    <a:schemeClr val="bg1"/>
                  </a:solidFill>
                  <a:latin typeface="微软雅黑"/>
                  <a:ea typeface="微软雅黑"/>
                  <a:cs typeface="微软雅黑"/>
                </a:rPr>
                <a:t>现金牛产品；</a:t>
              </a:r>
            </a:p>
            <a:p>
              <a:pPr>
                <a:lnSpc>
                  <a:spcPct val="130000"/>
                </a:lnSpc>
              </a:pPr>
              <a:r>
                <a:rPr lang="zh-CN" altLang="en-US" b="1">
                  <a:solidFill>
                    <a:schemeClr val="bg1"/>
                  </a:solidFill>
                  <a:latin typeface="微软雅黑"/>
                  <a:ea typeface="微软雅黑"/>
                  <a:cs typeface="微软雅黑"/>
                </a:rPr>
                <a:t>收入：</a:t>
              </a:r>
              <a:r>
                <a:rPr lang="zh-CN" altLang="en-US">
                  <a:solidFill>
                    <a:schemeClr val="bg1"/>
                  </a:solidFill>
                  <a:latin typeface="微软雅黑"/>
                  <a:ea typeface="微软雅黑"/>
                  <a:cs typeface="微软雅黑"/>
                </a:rPr>
                <a:t>高、稳定；</a:t>
              </a:r>
              <a:endParaRPr lang="en-US" altLang="zh-CN">
                <a:solidFill>
                  <a:schemeClr val="bg1"/>
                </a:solidFill>
                <a:latin typeface="微软雅黑"/>
                <a:ea typeface="微软雅黑"/>
                <a:cs typeface="微软雅黑"/>
              </a:endParaRPr>
            </a:p>
            <a:p>
              <a:pPr>
                <a:lnSpc>
                  <a:spcPct val="130000"/>
                </a:lnSpc>
              </a:pPr>
              <a:r>
                <a:rPr lang="zh-CN" altLang="en-US" b="1">
                  <a:solidFill>
                    <a:schemeClr val="bg1"/>
                  </a:solidFill>
                  <a:latin typeface="微软雅黑"/>
                  <a:ea typeface="微软雅黑"/>
                  <a:cs typeface="微软雅黑"/>
                </a:rPr>
                <a:t>现金流：</a:t>
              </a:r>
              <a:r>
                <a:rPr lang="zh-CN" altLang="en-US">
                  <a:solidFill>
                    <a:schemeClr val="bg1"/>
                  </a:solidFill>
                  <a:latin typeface="微软雅黑"/>
                  <a:ea typeface="微软雅黑"/>
                  <a:cs typeface="微软雅黑"/>
                </a:rPr>
                <a:t>高、稳定</a:t>
              </a:r>
            </a:p>
            <a:p>
              <a:pPr>
                <a:lnSpc>
                  <a:spcPct val="130000"/>
                </a:lnSpc>
              </a:pPr>
              <a:r>
                <a:rPr lang="zh-CN" altLang="en-US" b="1">
                  <a:solidFill>
                    <a:schemeClr val="bg1"/>
                  </a:solidFill>
                  <a:latin typeface="微软雅黑"/>
                  <a:ea typeface="微软雅黑"/>
                  <a:cs typeface="微软雅黑"/>
                </a:rPr>
                <a:t>战略：</a:t>
              </a:r>
              <a:r>
                <a:rPr lang="zh-CN" altLang="en-US">
                  <a:solidFill>
                    <a:schemeClr val="bg1"/>
                  </a:solidFill>
                  <a:latin typeface="微软雅黑"/>
                  <a:ea typeface="微软雅黑"/>
                  <a:cs typeface="微软雅黑"/>
                </a:rPr>
                <a:t>尽量维持；</a:t>
              </a: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22" presetClass="entr" presetSubtype="8"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childTnLst>
                          </p:cTn>
                        </p:par>
                        <p:par>
                          <p:cTn id="30" fill="hold">
                            <p:stCondLst>
                              <p:cond delay="1000"/>
                            </p:stCondLst>
                            <p:childTnLst>
                              <p:par>
                                <p:cTn id="31" presetID="2" presetClass="entr" presetSubtype="9" decel="10000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fill="hold"/>
                                        <p:tgtEl>
                                          <p:spTgt spid="3"/>
                                        </p:tgtEl>
                                        <p:attrNameLst>
                                          <p:attrName>ppt_x</p:attrName>
                                        </p:attrNameLst>
                                      </p:cBhvr>
                                      <p:tavLst>
                                        <p:tav tm="0">
                                          <p:val>
                                            <p:strVal val="0-#ppt_w/2"/>
                                          </p:val>
                                        </p:tav>
                                        <p:tav tm="100000">
                                          <p:val>
                                            <p:strVal val="#ppt_x"/>
                                          </p:val>
                                        </p:tav>
                                      </p:tavLst>
                                    </p:anim>
                                    <p:anim calcmode="lin" valueType="num">
                                      <p:cBhvr additive="base">
                                        <p:cTn id="34" dur="500" fill="hold"/>
                                        <p:tgtEl>
                                          <p:spTgt spid="3"/>
                                        </p:tgtEl>
                                        <p:attrNameLst>
                                          <p:attrName>ppt_y</p:attrName>
                                        </p:attrNameLst>
                                      </p:cBhvr>
                                      <p:tavLst>
                                        <p:tav tm="0">
                                          <p:val>
                                            <p:strVal val="0-#ppt_h/2"/>
                                          </p:val>
                                        </p:tav>
                                        <p:tav tm="100000">
                                          <p:val>
                                            <p:strVal val="#ppt_y"/>
                                          </p:val>
                                        </p:tav>
                                      </p:tavLst>
                                    </p:anim>
                                  </p:childTnLst>
                                </p:cTn>
                              </p:par>
                              <p:par>
                                <p:cTn id="35" presetID="2" presetClass="entr" presetSubtype="12" decel="10000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0-#ppt_w/2"/>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par>
                                <p:cTn id="39" presetID="2" presetClass="entr" presetSubtype="3" decel="100000" fill="hold" nodeType="with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additive="base">
                                        <p:cTn id="41" dur="500" fill="hold"/>
                                        <p:tgtEl>
                                          <p:spTgt spid="4"/>
                                        </p:tgtEl>
                                        <p:attrNameLst>
                                          <p:attrName>ppt_x</p:attrName>
                                        </p:attrNameLst>
                                      </p:cBhvr>
                                      <p:tavLst>
                                        <p:tav tm="0">
                                          <p:val>
                                            <p:strVal val="1+#ppt_w/2"/>
                                          </p:val>
                                        </p:tav>
                                        <p:tav tm="100000">
                                          <p:val>
                                            <p:strVal val="#ppt_x"/>
                                          </p:val>
                                        </p:tav>
                                      </p:tavLst>
                                    </p:anim>
                                    <p:anim calcmode="lin" valueType="num">
                                      <p:cBhvr additive="base">
                                        <p:cTn id="42" dur="500" fill="hold"/>
                                        <p:tgtEl>
                                          <p:spTgt spid="4"/>
                                        </p:tgtEl>
                                        <p:attrNameLst>
                                          <p:attrName>ppt_y</p:attrName>
                                        </p:attrNameLst>
                                      </p:cBhvr>
                                      <p:tavLst>
                                        <p:tav tm="0">
                                          <p:val>
                                            <p:strVal val="0-#ppt_h/2"/>
                                          </p:val>
                                        </p:tav>
                                        <p:tav tm="100000">
                                          <p:val>
                                            <p:strVal val="#ppt_y"/>
                                          </p:val>
                                        </p:tav>
                                      </p:tavLst>
                                    </p:anim>
                                  </p:childTnLst>
                                </p:cTn>
                              </p:par>
                              <p:par>
                                <p:cTn id="43" presetID="2" presetClass="entr" presetSubtype="6" decel="100000" fill="hold" nodeType="with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additive="base">
                                        <p:cTn id="45" dur="500" fill="hold"/>
                                        <p:tgtEl>
                                          <p:spTgt spid="6"/>
                                        </p:tgtEl>
                                        <p:attrNameLst>
                                          <p:attrName>ppt_x</p:attrName>
                                        </p:attrNameLst>
                                      </p:cBhvr>
                                      <p:tavLst>
                                        <p:tav tm="0">
                                          <p:val>
                                            <p:strVal val="1+#ppt_w/2"/>
                                          </p:val>
                                        </p:tav>
                                        <p:tav tm="100000">
                                          <p:val>
                                            <p:strVal val="#ppt_x"/>
                                          </p:val>
                                        </p:tav>
                                      </p:tavLst>
                                    </p:anim>
                                    <p:anim calcmode="lin" valueType="num">
                                      <p:cBhvr additive="base">
                                        <p:cTn id="4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5" grpId="0"/>
      <p:bldP spid="26" grpId="0"/>
      <p:bldP spid="5" grpId="0"/>
      <p:bldP spid="2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extBox 6"/>
          <p:cNvSpPr txBox="1">
            <a:spLocks noChangeArrowheads="1"/>
          </p:cNvSpPr>
          <p:nvPr/>
        </p:nvSpPr>
        <p:spPr bwMode="auto">
          <a:xfrm>
            <a:off x="2354263" y="1125538"/>
            <a:ext cx="6403975" cy="450850"/>
          </a:xfrm>
          <a:prstGeom prst="rect">
            <a:avLst/>
          </a:prstGeom>
          <a:noFill/>
          <a:ln w="9525">
            <a:noFill/>
            <a:miter lim="800000"/>
            <a:headEnd/>
            <a:tailEnd/>
          </a:ln>
        </p:spPr>
        <p:txBody>
          <a:bodyPr>
            <a:spAutoFit/>
          </a:bodyPr>
          <a:lstStyle/>
          <a:p>
            <a:pPr>
              <a:lnSpc>
                <a:spcPct val="130000"/>
              </a:lnSpc>
            </a:pPr>
            <a:r>
              <a:rPr lang="en-US" altLang="zh-CN" b="1">
                <a:solidFill>
                  <a:srgbClr val="5F5E5C"/>
                </a:solidFill>
                <a:latin typeface="微软雅黑"/>
                <a:ea typeface="微软雅黑"/>
                <a:cs typeface="微软雅黑"/>
              </a:rPr>
              <a:t>3.1.4 </a:t>
            </a:r>
            <a:r>
              <a:rPr lang="zh-CN" altLang="en-US" b="1">
                <a:solidFill>
                  <a:srgbClr val="5F5E5C"/>
                </a:solidFill>
                <a:latin typeface="微软雅黑"/>
                <a:ea typeface="微软雅黑"/>
                <a:cs typeface="微软雅黑"/>
              </a:rPr>
              <a:t>业务投资组合分析→→</a:t>
            </a:r>
            <a:r>
              <a:rPr lang="en-US" altLang="zh-CN" b="1">
                <a:solidFill>
                  <a:srgbClr val="D24726"/>
                </a:solidFill>
                <a:latin typeface="微软雅黑"/>
                <a:ea typeface="微软雅黑"/>
                <a:cs typeface="微软雅黑"/>
              </a:rPr>
              <a:t>GE</a:t>
            </a:r>
            <a:r>
              <a:rPr lang="zh-CN" altLang="en-US" b="1">
                <a:solidFill>
                  <a:srgbClr val="D24726"/>
                </a:solidFill>
                <a:latin typeface="微软雅黑"/>
                <a:ea typeface="微软雅黑"/>
                <a:cs typeface="微软雅黑"/>
              </a:rPr>
              <a:t>（美国通用电气公司）矩阵</a:t>
            </a:r>
            <a:endParaRPr lang="zh-CN" altLang="zh-CN" b="1">
              <a:solidFill>
                <a:srgbClr val="5F5E5C"/>
              </a:solidFill>
              <a:latin typeface="微软雅黑"/>
              <a:ea typeface="微软雅黑"/>
              <a:cs typeface="微软雅黑"/>
            </a:endParaRPr>
          </a:p>
        </p:txBody>
      </p:sp>
      <p:cxnSp>
        <p:nvCxnSpPr>
          <p:cNvPr id="20" name="直接箭头连接符 19"/>
          <p:cNvCxnSpPr/>
          <p:nvPr/>
        </p:nvCxnSpPr>
        <p:spPr>
          <a:xfrm flipV="1">
            <a:off x="3219450" y="1989138"/>
            <a:ext cx="0" cy="3967162"/>
          </a:xfrm>
          <a:prstGeom prst="straightConnector1">
            <a:avLst/>
          </a:prstGeom>
          <a:ln w="38100">
            <a:solidFill>
              <a:srgbClr val="3B79CE"/>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p:nvPr/>
        </p:nvCxnSpPr>
        <p:spPr>
          <a:xfrm>
            <a:off x="3219450" y="5934075"/>
            <a:ext cx="8424863" cy="0"/>
          </a:xfrm>
          <a:prstGeom prst="straightConnector1">
            <a:avLst/>
          </a:prstGeom>
          <a:ln w="38100">
            <a:solidFill>
              <a:srgbClr val="FF8500"/>
            </a:solidFill>
            <a:tailEnd type="triangle"/>
          </a:ln>
        </p:spPr>
        <p:style>
          <a:lnRef idx="1">
            <a:schemeClr val="accent1"/>
          </a:lnRef>
          <a:fillRef idx="0">
            <a:schemeClr val="accent1"/>
          </a:fillRef>
          <a:effectRef idx="0">
            <a:schemeClr val="accent1"/>
          </a:effectRef>
          <a:fontRef idx="minor">
            <a:schemeClr val="tx1"/>
          </a:fontRef>
        </p:style>
      </p:cxnSp>
      <p:sp>
        <p:nvSpPr>
          <p:cNvPr id="22" name="文本框 21"/>
          <p:cNvSpPr txBox="1">
            <a:spLocks noChangeArrowheads="1"/>
          </p:cNvSpPr>
          <p:nvPr/>
        </p:nvSpPr>
        <p:spPr bwMode="auto">
          <a:xfrm>
            <a:off x="2606675" y="2060575"/>
            <a:ext cx="441325" cy="400050"/>
          </a:xfrm>
          <a:prstGeom prst="rect">
            <a:avLst/>
          </a:prstGeom>
          <a:noFill/>
          <a:ln w="9525">
            <a:noFill/>
            <a:miter lim="800000"/>
            <a:headEnd/>
            <a:tailEnd/>
          </a:ln>
        </p:spPr>
        <p:txBody>
          <a:bodyPr wrap="none">
            <a:spAutoFit/>
          </a:bodyPr>
          <a:lstStyle/>
          <a:p>
            <a:r>
              <a:rPr lang="zh-CN" altLang="en-US" sz="2000" b="1">
                <a:solidFill>
                  <a:srgbClr val="3B79CE"/>
                </a:solidFill>
                <a:latin typeface="微软雅黑"/>
                <a:ea typeface="微软雅黑"/>
                <a:cs typeface="微软雅黑"/>
              </a:rPr>
              <a:t>大</a:t>
            </a:r>
          </a:p>
        </p:txBody>
      </p:sp>
      <p:sp>
        <p:nvSpPr>
          <p:cNvPr id="23" name="文本框 22"/>
          <p:cNvSpPr txBox="1">
            <a:spLocks noChangeArrowheads="1"/>
          </p:cNvSpPr>
          <p:nvPr/>
        </p:nvSpPr>
        <p:spPr bwMode="auto">
          <a:xfrm>
            <a:off x="11020425" y="6092825"/>
            <a:ext cx="441325" cy="400050"/>
          </a:xfrm>
          <a:prstGeom prst="rect">
            <a:avLst/>
          </a:prstGeom>
          <a:noFill/>
          <a:ln w="9525">
            <a:noFill/>
            <a:miter lim="800000"/>
            <a:headEnd/>
            <a:tailEnd/>
          </a:ln>
        </p:spPr>
        <p:txBody>
          <a:bodyPr wrap="none">
            <a:spAutoFit/>
          </a:bodyPr>
          <a:lstStyle/>
          <a:p>
            <a:r>
              <a:rPr lang="zh-CN" altLang="en-US" sz="2000" b="1">
                <a:solidFill>
                  <a:srgbClr val="FF8500"/>
                </a:solidFill>
                <a:latin typeface="微软雅黑"/>
                <a:ea typeface="微软雅黑"/>
                <a:cs typeface="微软雅黑"/>
              </a:rPr>
              <a:t>强</a:t>
            </a:r>
          </a:p>
        </p:txBody>
      </p:sp>
      <p:sp>
        <p:nvSpPr>
          <p:cNvPr id="25" name="文本框 24"/>
          <p:cNvSpPr txBox="1">
            <a:spLocks noChangeArrowheads="1"/>
          </p:cNvSpPr>
          <p:nvPr/>
        </p:nvSpPr>
        <p:spPr bwMode="auto">
          <a:xfrm>
            <a:off x="3238500" y="6092825"/>
            <a:ext cx="396875" cy="400050"/>
          </a:xfrm>
          <a:prstGeom prst="rect">
            <a:avLst/>
          </a:prstGeom>
          <a:noFill/>
          <a:ln w="9525">
            <a:noFill/>
            <a:miter lim="800000"/>
            <a:headEnd/>
            <a:tailEnd/>
          </a:ln>
        </p:spPr>
        <p:txBody>
          <a:bodyPr>
            <a:spAutoFit/>
          </a:bodyPr>
          <a:lstStyle/>
          <a:p>
            <a:r>
              <a:rPr lang="zh-CN" altLang="en-US" sz="2000" b="1">
                <a:solidFill>
                  <a:srgbClr val="FF8500"/>
                </a:solidFill>
                <a:latin typeface="微软雅黑"/>
                <a:ea typeface="微软雅黑"/>
                <a:cs typeface="微软雅黑"/>
              </a:rPr>
              <a:t>弱</a:t>
            </a:r>
          </a:p>
        </p:txBody>
      </p:sp>
      <p:sp>
        <p:nvSpPr>
          <p:cNvPr id="26" name="文本框 25"/>
          <p:cNvSpPr txBox="1">
            <a:spLocks noChangeArrowheads="1"/>
          </p:cNvSpPr>
          <p:nvPr/>
        </p:nvSpPr>
        <p:spPr bwMode="auto">
          <a:xfrm>
            <a:off x="2601913" y="5494338"/>
            <a:ext cx="441325" cy="400050"/>
          </a:xfrm>
          <a:prstGeom prst="rect">
            <a:avLst/>
          </a:prstGeom>
          <a:noFill/>
          <a:ln w="9525">
            <a:noFill/>
            <a:miter lim="800000"/>
            <a:headEnd/>
            <a:tailEnd/>
          </a:ln>
        </p:spPr>
        <p:txBody>
          <a:bodyPr wrap="none">
            <a:spAutoFit/>
          </a:bodyPr>
          <a:lstStyle/>
          <a:p>
            <a:r>
              <a:rPr lang="zh-CN" altLang="en-US" sz="2000" b="1">
                <a:solidFill>
                  <a:srgbClr val="3B79CE"/>
                </a:solidFill>
                <a:latin typeface="微软雅黑"/>
                <a:ea typeface="微软雅黑"/>
                <a:cs typeface="微软雅黑"/>
              </a:rPr>
              <a:t>小</a:t>
            </a:r>
          </a:p>
        </p:txBody>
      </p:sp>
      <p:sp>
        <p:nvSpPr>
          <p:cNvPr id="5" name="文本框 4"/>
          <p:cNvSpPr txBox="1"/>
          <p:nvPr/>
        </p:nvSpPr>
        <p:spPr>
          <a:xfrm>
            <a:off x="2571750" y="3378200"/>
            <a:ext cx="492125" cy="1374775"/>
          </a:xfrm>
          <a:prstGeom prst="rect">
            <a:avLst/>
          </a:prstGeom>
          <a:noFill/>
        </p:spPr>
        <p:txBody>
          <a:bodyPr vert="eaVert" wrap="none">
            <a:spAutoFit/>
          </a:bodyPr>
          <a:lstStyle/>
          <a:p>
            <a:pPr fontAlgn="auto">
              <a:spcBef>
                <a:spcPts val="0"/>
              </a:spcBef>
              <a:spcAft>
                <a:spcPts val="0"/>
              </a:spcAft>
              <a:defRPr/>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行业吸引力</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6143625" y="6092825"/>
            <a:ext cx="1211263" cy="400050"/>
          </a:xfrm>
          <a:prstGeom prst="rect">
            <a:avLst/>
          </a:prstGeom>
          <a:noFill/>
        </p:spPr>
        <p:txBody>
          <a:bodyPr wrap="none">
            <a:spAutoFit/>
          </a:bodyPr>
          <a:lstStyle/>
          <a:p>
            <a:pPr fontAlgn="auto">
              <a:spcBef>
                <a:spcPts val="0"/>
              </a:spcBef>
              <a:spcAft>
                <a:spcPts val="0"/>
              </a:spcAft>
              <a:defRPr/>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企业实力</a:t>
            </a:r>
          </a:p>
        </p:txBody>
      </p:sp>
      <p:sp>
        <p:nvSpPr>
          <p:cNvPr id="8" name="圆角矩形 7"/>
          <p:cNvSpPr/>
          <p:nvPr/>
        </p:nvSpPr>
        <p:spPr>
          <a:xfrm>
            <a:off x="1419225" y="2060575"/>
            <a:ext cx="895350" cy="3895725"/>
          </a:xfrm>
          <a:prstGeom prst="roundRect">
            <a:avLst>
              <a:gd name="adj" fmla="val 49738"/>
            </a:avLst>
          </a:prstGeom>
          <a:solidFill>
            <a:schemeClr val="bg1"/>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3259" name="椭圆 10"/>
          <p:cNvSpPr>
            <a:spLocks noChangeArrowheads="1"/>
          </p:cNvSpPr>
          <p:nvPr/>
        </p:nvSpPr>
        <p:spPr bwMode="auto">
          <a:xfrm>
            <a:off x="1544638" y="2471738"/>
            <a:ext cx="649287" cy="647700"/>
          </a:xfrm>
          <a:prstGeom prst="ellipse">
            <a:avLst/>
          </a:prstGeom>
          <a:solidFill>
            <a:srgbClr val="8BAB00"/>
          </a:solidFill>
          <a:ln w="9525">
            <a:noFill/>
            <a:round/>
            <a:headEnd/>
            <a:tailEnd/>
          </a:ln>
        </p:spPr>
        <p:txBody>
          <a:bodyPr/>
          <a:lstStyle/>
          <a:p>
            <a:endParaRPr lang="zh-CN" altLang="en-US">
              <a:latin typeface="Calibri" pitchFamily="34" charset="0"/>
            </a:endParaRPr>
          </a:p>
        </p:txBody>
      </p:sp>
      <p:sp>
        <p:nvSpPr>
          <p:cNvPr id="53260" name="椭圆 27"/>
          <p:cNvSpPr>
            <a:spLocks noChangeArrowheads="1"/>
          </p:cNvSpPr>
          <p:nvPr/>
        </p:nvSpPr>
        <p:spPr bwMode="auto">
          <a:xfrm>
            <a:off x="1544638" y="3644900"/>
            <a:ext cx="649287" cy="647700"/>
          </a:xfrm>
          <a:prstGeom prst="ellipse">
            <a:avLst/>
          </a:prstGeom>
          <a:solidFill>
            <a:srgbClr val="FF8500"/>
          </a:solidFill>
          <a:ln w="9525">
            <a:noFill/>
            <a:round/>
            <a:headEnd/>
            <a:tailEnd/>
          </a:ln>
        </p:spPr>
        <p:txBody>
          <a:bodyPr/>
          <a:lstStyle/>
          <a:p>
            <a:endParaRPr lang="zh-CN" altLang="en-US">
              <a:latin typeface="Calibri" pitchFamily="34" charset="0"/>
            </a:endParaRPr>
          </a:p>
        </p:txBody>
      </p:sp>
      <p:sp>
        <p:nvSpPr>
          <p:cNvPr id="53261" name="椭圆 28"/>
          <p:cNvSpPr>
            <a:spLocks noChangeArrowheads="1"/>
          </p:cNvSpPr>
          <p:nvPr/>
        </p:nvSpPr>
        <p:spPr bwMode="auto">
          <a:xfrm>
            <a:off x="1544638" y="4833938"/>
            <a:ext cx="649287" cy="647700"/>
          </a:xfrm>
          <a:prstGeom prst="ellipse">
            <a:avLst/>
          </a:prstGeom>
          <a:solidFill>
            <a:srgbClr val="FF0000"/>
          </a:solidFill>
          <a:ln w="9525">
            <a:noFill/>
            <a:round/>
            <a:headEnd/>
            <a:tailEnd/>
          </a:ln>
        </p:spPr>
        <p:txBody>
          <a:bodyPr/>
          <a:lstStyle/>
          <a:p>
            <a:endParaRPr lang="zh-CN" altLang="en-US">
              <a:latin typeface="Calibri" pitchFamily="34" charset="0"/>
            </a:endParaRPr>
          </a:p>
        </p:txBody>
      </p:sp>
      <p:grpSp>
        <p:nvGrpSpPr>
          <p:cNvPr id="24" name="组合 23"/>
          <p:cNvGrpSpPr>
            <a:grpSpLocks/>
          </p:cNvGrpSpPr>
          <p:nvPr/>
        </p:nvGrpSpPr>
        <p:grpSpPr bwMode="auto">
          <a:xfrm>
            <a:off x="3544888" y="2065338"/>
            <a:ext cx="2395537" cy="1157287"/>
            <a:chOff x="3545635" y="2064747"/>
            <a:chExt cx="2395124" cy="1158121"/>
          </a:xfrm>
        </p:grpSpPr>
        <p:sp>
          <p:nvSpPr>
            <p:cNvPr id="53287" name="Freeform 7"/>
            <p:cNvSpPr>
              <a:spLocks/>
            </p:cNvSpPr>
            <p:nvPr/>
          </p:nvSpPr>
          <p:spPr bwMode="auto">
            <a:xfrm>
              <a:off x="3545635" y="2064747"/>
              <a:ext cx="2395124" cy="1158121"/>
            </a:xfrm>
            <a:prstGeom prst="roundRect">
              <a:avLst>
                <a:gd name="adj" fmla="val 5866"/>
              </a:avLst>
            </a:prstGeom>
            <a:solidFill>
              <a:srgbClr val="FF8500"/>
            </a:solidFill>
            <a:ln w="9525">
              <a:noFill/>
              <a:round/>
              <a:headEnd/>
              <a:tailEnd/>
            </a:ln>
          </p:spPr>
          <p:txBody>
            <a:bodyPr/>
            <a:lstStyle/>
            <a:p>
              <a:endParaRPr lang="zh-CN" altLang="en-US">
                <a:latin typeface="Calibri" pitchFamily="34" charset="0"/>
              </a:endParaRPr>
            </a:p>
          </p:txBody>
        </p:sp>
        <p:sp>
          <p:nvSpPr>
            <p:cNvPr id="53288" name="文本框 45"/>
            <p:cNvSpPr txBox="1">
              <a:spLocks noChangeArrowheads="1"/>
            </p:cNvSpPr>
            <p:nvPr/>
          </p:nvSpPr>
          <p:spPr bwMode="auto">
            <a:xfrm>
              <a:off x="3702249" y="2400504"/>
              <a:ext cx="2108894" cy="452432"/>
            </a:xfrm>
            <a:prstGeom prst="rect">
              <a:avLst/>
            </a:prstGeom>
            <a:noFill/>
            <a:ln w="9525">
              <a:noFill/>
              <a:miter lim="800000"/>
              <a:headEnd/>
              <a:tailEnd/>
            </a:ln>
          </p:spPr>
          <p:txBody>
            <a:bodyPr>
              <a:spAutoFit/>
            </a:bodyPr>
            <a:lstStyle/>
            <a:p>
              <a:pPr>
                <a:lnSpc>
                  <a:spcPct val="130000"/>
                </a:lnSpc>
              </a:pPr>
              <a:r>
                <a:rPr lang="zh-CN" altLang="en-US" b="1">
                  <a:solidFill>
                    <a:schemeClr val="bg1"/>
                  </a:solidFill>
                  <a:latin typeface="微软雅黑"/>
                  <a:ea typeface="微软雅黑"/>
                  <a:cs typeface="微软雅黑"/>
                </a:rPr>
                <a:t>③区别对待</a:t>
              </a:r>
              <a:endParaRPr lang="zh-CN" altLang="en-US">
                <a:solidFill>
                  <a:schemeClr val="bg1"/>
                </a:solidFill>
                <a:latin typeface="微软雅黑"/>
                <a:ea typeface="微软雅黑"/>
                <a:cs typeface="微软雅黑"/>
              </a:endParaRPr>
            </a:p>
          </p:txBody>
        </p:sp>
      </p:grpSp>
      <p:grpSp>
        <p:nvGrpSpPr>
          <p:cNvPr id="14" name="组合 13"/>
          <p:cNvGrpSpPr>
            <a:grpSpLocks/>
          </p:cNvGrpSpPr>
          <p:nvPr/>
        </p:nvGrpSpPr>
        <p:grpSpPr bwMode="auto">
          <a:xfrm>
            <a:off x="6059488" y="2065338"/>
            <a:ext cx="2395537" cy="1157287"/>
            <a:chOff x="6059271" y="2064747"/>
            <a:chExt cx="2395124" cy="1158121"/>
          </a:xfrm>
        </p:grpSpPr>
        <p:sp>
          <p:nvSpPr>
            <p:cNvPr id="53285" name="Freeform 7"/>
            <p:cNvSpPr>
              <a:spLocks/>
            </p:cNvSpPr>
            <p:nvPr/>
          </p:nvSpPr>
          <p:spPr bwMode="auto">
            <a:xfrm>
              <a:off x="6059271" y="2064747"/>
              <a:ext cx="2395124" cy="1158121"/>
            </a:xfrm>
            <a:prstGeom prst="roundRect">
              <a:avLst>
                <a:gd name="adj" fmla="val 5866"/>
              </a:avLst>
            </a:prstGeom>
            <a:solidFill>
              <a:srgbClr val="8BAB00"/>
            </a:solidFill>
            <a:ln w="9525">
              <a:noFill/>
              <a:round/>
              <a:headEnd/>
              <a:tailEnd/>
            </a:ln>
          </p:spPr>
          <p:txBody>
            <a:bodyPr/>
            <a:lstStyle/>
            <a:p>
              <a:endParaRPr lang="zh-CN" altLang="en-US">
                <a:latin typeface="Calibri" pitchFamily="34" charset="0"/>
              </a:endParaRPr>
            </a:p>
          </p:txBody>
        </p:sp>
        <p:sp>
          <p:nvSpPr>
            <p:cNvPr id="53286" name="文本框 46"/>
            <p:cNvSpPr txBox="1">
              <a:spLocks noChangeArrowheads="1"/>
            </p:cNvSpPr>
            <p:nvPr/>
          </p:nvSpPr>
          <p:spPr bwMode="auto">
            <a:xfrm>
              <a:off x="6207142" y="2400504"/>
              <a:ext cx="2108894" cy="417358"/>
            </a:xfrm>
            <a:prstGeom prst="rect">
              <a:avLst/>
            </a:prstGeom>
            <a:noFill/>
            <a:ln w="9525">
              <a:noFill/>
              <a:miter lim="800000"/>
              <a:headEnd/>
              <a:tailEnd/>
            </a:ln>
          </p:spPr>
          <p:txBody>
            <a:bodyPr>
              <a:spAutoFit/>
            </a:bodyPr>
            <a:lstStyle/>
            <a:p>
              <a:pPr>
                <a:lnSpc>
                  <a:spcPct val="130000"/>
                </a:lnSpc>
              </a:pPr>
              <a:r>
                <a:rPr lang="zh-CN" altLang="en-US" b="1">
                  <a:solidFill>
                    <a:schemeClr val="bg1"/>
                  </a:solidFill>
                  <a:latin typeface="微软雅黑"/>
                  <a:ea typeface="微软雅黑"/>
                  <a:cs typeface="微软雅黑"/>
                </a:rPr>
                <a:t>②择优重点发展</a:t>
              </a:r>
              <a:endParaRPr lang="zh-CN" altLang="en-US">
                <a:solidFill>
                  <a:schemeClr val="bg1"/>
                </a:solidFill>
                <a:latin typeface="微软雅黑"/>
                <a:ea typeface="微软雅黑"/>
                <a:cs typeface="微软雅黑"/>
              </a:endParaRPr>
            </a:p>
          </p:txBody>
        </p:sp>
      </p:grpSp>
      <p:grpSp>
        <p:nvGrpSpPr>
          <p:cNvPr id="13" name="组合 12"/>
          <p:cNvGrpSpPr>
            <a:grpSpLocks/>
          </p:cNvGrpSpPr>
          <p:nvPr/>
        </p:nvGrpSpPr>
        <p:grpSpPr bwMode="auto">
          <a:xfrm>
            <a:off x="8572500" y="2065338"/>
            <a:ext cx="2395538" cy="1157287"/>
            <a:chOff x="8572906" y="2064747"/>
            <a:chExt cx="2395124" cy="1158121"/>
          </a:xfrm>
        </p:grpSpPr>
        <p:sp>
          <p:nvSpPr>
            <p:cNvPr id="53283" name="Freeform 7"/>
            <p:cNvSpPr>
              <a:spLocks/>
            </p:cNvSpPr>
            <p:nvPr/>
          </p:nvSpPr>
          <p:spPr bwMode="auto">
            <a:xfrm>
              <a:off x="8572906" y="2064747"/>
              <a:ext cx="2395124" cy="1158121"/>
            </a:xfrm>
            <a:prstGeom prst="roundRect">
              <a:avLst>
                <a:gd name="adj" fmla="val 5866"/>
              </a:avLst>
            </a:prstGeom>
            <a:solidFill>
              <a:srgbClr val="8BAB00"/>
            </a:solidFill>
            <a:ln w="9525">
              <a:noFill/>
              <a:round/>
              <a:headEnd/>
              <a:tailEnd/>
            </a:ln>
          </p:spPr>
          <p:txBody>
            <a:bodyPr/>
            <a:lstStyle/>
            <a:p>
              <a:endParaRPr lang="zh-CN" altLang="en-US">
                <a:latin typeface="Calibri" pitchFamily="34" charset="0"/>
              </a:endParaRPr>
            </a:p>
          </p:txBody>
        </p:sp>
        <p:sp>
          <p:nvSpPr>
            <p:cNvPr id="53284" name="文本框 47"/>
            <p:cNvSpPr txBox="1">
              <a:spLocks noChangeArrowheads="1"/>
            </p:cNvSpPr>
            <p:nvPr/>
          </p:nvSpPr>
          <p:spPr bwMode="auto">
            <a:xfrm>
              <a:off x="8737516" y="2400504"/>
              <a:ext cx="2108894" cy="417358"/>
            </a:xfrm>
            <a:prstGeom prst="rect">
              <a:avLst/>
            </a:prstGeom>
            <a:noFill/>
            <a:ln w="9525">
              <a:noFill/>
              <a:miter lim="800000"/>
              <a:headEnd/>
              <a:tailEnd/>
            </a:ln>
          </p:spPr>
          <p:txBody>
            <a:bodyPr>
              <a:spAutoFit/>
            </a:bodyPr>
            <a:lstStyle/>
            <a:p>
              <a:pPr>
                <a:lnSpc>
                  <a:spcPct val="130000"/>
                </a:lnSpc>
              </a:pPr>
              <a:r>
                <a:rPr lang="zh-CN" altLang="en-US" b="1">
                  <a:solidFill>
                    <a:schemeClr val="bg1"/>
                  </a:solidFill>
                  <a:latin typeface="微软雅黑"/>
                  <a:ea typeface="微软雅黑"/>
                  <a:cs typeface="微软雅黑"/>
                </a:rPr>
                <a:t>①投资发展</a:t>
              </a:r>
              <a:endParaRPr lang="zh-CN" altLang="en-US">
                <a:solidFill>
                  <a:schemeClr val="bg1"/>
                </a:solidFill>
                <a:latin typeface="微软雅黑"/>
                <a:ea typeface="微软雅黑"/>
                <a:cs typeface="微软雅黑"/>
              </a:endParaRPr>
            </a:p>
          </p:txBody>
        </p:sp>
      </p:grpSp>
      <p:grpSp>
        <p:nvGrpSpPr>
          <p:cNvPr id="56" name="组合 55"/>
          <p:cNvGrpSpPr>
            <a:grpSpLocks/>
          </p:cNvGrpSpPr>
          <p:nvPr/>
        </p:nvGrpSpPr>
        <p:grpSpPr bwMode="auto">
          <a:xfrm>
            <a:off x="8572500" y="3351213"/>
            <a:ext cx="2395538" cy="1158875"/>
            <a:chOff x="8572906" y="3351530"/>
            <a:chExt cx="2395124" cy="1158121"/>
          </a:xfrm>
        </p:grpSpPr>
        <p:sp>
          <p:nvSpPr>
            <p:cNvPr id="53281" name="Freeform 7"/>
            <p:cNvSpPr>
              <a:spLocks/>
            </p:cNvSpPr>
            <p:nvPr/>
          </p:nvSpPr>
          <p:spPr bwMode="auto">
            <a:xfrm>
              <a:off x="8572906" y="3351530"/>
              <a:ext cx="2395124" cy="1158121"/>
            </a:xfrm>
            <a:prstGeom prst="roundRect">
              <a:avLst>
                <a:gd name="adj" fmla="val 5866"/>
              </a:avLst>
            </a:prstGeom>
            <a:solidFill>
              <a:srgbClr val="8BAB00"/>
            </a:solidFill>
            <a:ln w="9525">
              <a:noFill/>
              <a:round/>
              <a:headEnd/>
              <a:tailEnd/>
            </a:ln>
          </p:spPr>
          <p:txBody>
            <a:bodyPr/>
            <a:lstStyle/>
            <a:p>
              <a:endParaRPr lang="zh-CN" altLang="en-US">
                <a:latin typeface="Calibri" pitchFamily="34" charset="0"/>
              </a:endParaRPr>
            </a:p>
          </p:txBody>
        </p:sp>
        <p:sp>
          <p:nvSpPr>
            <p:cNvPr id="53282" name="文本框 48"/>
            <p:cNvSpPr txBox="1">
              <a:spLocks noChangeArrowheads="1"/>
            </p:cNvSpPr>
            <p:nvPr/>
          </p:nvSpPr>
          <p:spPr bwMode="auto">
            <a:xfrm>
              <a:off x="8737516" y="3695831"/>
              <a:ext cx="2108894" cy="417358"/>
            </a:xfrm>
            <a:prstGeom prst="rect">
              <a:avLst/>
            </a:prstGeom>
            <a:noFill/>
            <a:ln w="9525">
              <a:noFill/>
              <a:miter lim="800000"/>
              <a:headEnd/>
              <a:tailEnd/>
            </a:ln>
          </p:spPr>
          <p:txBody>
            <a:bodyPr>
              <a:spAutoFit/>
            </a:bodyPr>
            <a:lstStyle/>
            <a:p>
              <a:pPr>
                <a:lnSpc>
                  <a:spcPct val="130000"/>
                </a:lnSpc>
              </a:pPr>
              <a:r>
                <a:rPr lang="zh-CN" altLang="en-US" b="1">
                  <a:solidFill>
                    <a:schemeClr val="bg1"/>
                  </a:solidFill>
                  <a:latin typeface="微软雅黑"/>
                  <a:ea typeface="微软雅黑"/>
                  <a:cs typeface="微软雅黑"/>
                </a:rPr>
                <a:t>②择优重点发展</a:t>
              </a:r>
              <a:endParaRPr lang="zh-CN" altLang="en-US">
                <a:solidFill>
                  <a:schemeClr val="bg1"/>
                </a:solidFill>
                <a:latin typeface="微软雅黑"/>
                <a:ea typeface="微软雅黑"/>
                <a:cs typeface="微软雅黑"/>
              </a:endParaRPr>
            </a:p>
          </p:txBody>
        </p:sp>
      </p:grpSp>
      <p:grpSp>
        <p:nvGrpSpPr>
          <p:cNvPr id="57" name="组合 56"/>
          <p:cNvGrpSpPr>
            <a:grpSpLocks/>
          </p:cNvGrpSpPr>
          <p:nvPr/>
        </p:nvGrpSpPr>
        <p:grpSpPr bwMode="auto">
          <a:xfrm>
            <a:off x="6059488" y="3351213"/>
            <a:ext cx="2395537" cy="1158875"/>
            <a:chOff x="6059270" y="3351530"/>
            <a:chExt cx="2395124" cy="1158121"/>
          </a:xfrm>
        </p:grpSpPr>
        <p:sp>
          <p:nvSpPr>
            <p:cNvPr id="53279" name="Freeform 7"/>
            <p:cNvSpPr>
              <a:spLocks/>
            </p:cNvSpPr>
            <p:nvPr/>
          </p:nvSpPr>
          <p:spPr bwMode="auto">
            <a:xfrm>
              <a:off x="6059270" y="3351530"/>
              <a:ext cx="2395124" cy="1158121"/>
            </a:xfrm>
            <a:prstGeom prst="roundRect">
              <a:avLst>
                <a:gd name="adj" fmla="val 5866"/>
              </a:avLst>
            </a:prstGeom>
            <a:solidFill>
              <a:srgbClr val="FF8500"/>
            </a:solidFill>
            <a:ln w="9525">
              <a:noFill/>
              <a:round/>
              <a:headEnd/>
              <a:tailEnd/>
            </a:ln>
          </p:spPr>
          <p:txBody>
            <a:bodyPr/>
            <a:lstStyle/>
            <a:p>
              <a:endParaRPr lang="zh-CN" altLang="en-US">
                <a:latin typeface="Calibri" pitchFamily="34" charset="0"/>
              </a:endParaRPr>
            </a:p>
          </p:txBody>
        </p:sp>
        <p:sp>
          <p:nvSpPr>
            <p:cNvPr id="53280" name="文本框 49"/>
            <p:cNvSpPr txBox="1">
              <a:spLocks noChangeArrowheads="1"/>
            </p:cNvSpPr>
            <p:nvPr/>
          </p:nvSpPr>
          <p:spPr bwMode="auto">
            <a:xfrm>
              <a:off x="6207142" y="3695831"/>
              <a:ext cx="2108894" cy="452432"/>
            </a:xfrm>
            <a:prstGeom prst="rect">
              <a:avLst/>
            </a:prstGeom>
            <a:noFill/>
            <a:ln w="9525">
              <a:noFill/>
              <a:miter lim="800000"/>
              <a:headEnd/>
              <a:tailEnd/>
            </a:ln>
          </p:spPr>
          <p:txBody>
            <a:bodyPr>
              <a:spAutoFit/>
            </a:bodyPr>
            <a:lstStyle/>
            <a:p>
              <a:pPr>
                <a:lnSpc>
                  <a:spcPct val="130000"/>
                </a:lnSpc>
              </a:pPr>
              <a:r>
                <a:rPr lang="zh-CN" altLang="en-US" b="1">
                  <a:solidFill>
                    <a:schemeClr val="bg1"/>
                  </a:solidFill>
                  <a:latin typeface="微软雅黑"/>
                  <a:ea typeface="微软雅黑"/>
                  <a:cs typeface="微软雅黑"/>
                </a:rPr>
                <a:t>③区别对待</a:t>
              </a:r>
              <a:endParaRPr lang="zh-CN" altLang="en-US">
                <a:solidFill>
                  <a:schemeClr val="bg1"/>
                </a:solidFill>
                <a:latin typeface="微软雅黑"/>
                <a:ea typeface="微软雅黑"/>
                <a:cs typeface="微软雅黑"/>
              </a:endParaRPr>
            </a:p>
          </p:txBody>
        </p:sp>
      </p:grpSp>
      <p:grpSp>
        <p:nvGrpSpPr>
          <p:cNvPr id="55" name="组合 54"/>
          <p:cNvGrpSpPr>
            <a:grpSpLocks/>
          </p:cNvGrpSpPr>
          <p:nvPr/>
        </p:nvGrpSpPr>
        <p:grpSpPr bwMode="auto">
          <a:xfrm>
            <a:off x="3544888" y="3351213"/>
            <a:ext cx="2395537" cy="1158875"/>
            <a:chOff x="3545635" y="3351530"/>
            <a:chExt cx="2395124" cy="1158121"/>
          </a:xfrm>
        </p:grpSpPr>
        <p:sp>
          <p:nvSpPr>
            <p:cNvPr id="53277" name="Freeform 7"/>
            <p:cNvSpPr>
              <a:spLocks/>
            </p:cNvSpPr>
            <p:nvPr/>
          </p:nvSpPr>
          <p:spPr bwMode="auto">
            <a:xfrm>
              <a:off x="3545635" y="3351530"/>
              <a:ext cx="2395124" cy="1158121"/>
            </a:xfrm>
            <a:prstGeom prst="roundRect">
              <a:avLst>
                <a:gd name="adj" fmla="val 5866"/>
              </a:avLst>
            </a:prstGeom>
            <a:solidFill>
              <a:srgbClr val="FF0000"/>
            </a:solidFill>
            <a:ln w="9525">
              <a:noFill/>
              <a:round/>
              <a:headEnd/>
              <a:tailEnd/>
            </a:ln>
          </p:spPr>
          <p:txBody>
            <a:bodyPr/>
            <a:lstStyle/>
            <a:p>
              <a:endParaRPr lang="zh-CN" altLang="en-US">
                <a:latin typeface="Calibri" pitchFamily="34" charset="0"/>
              </a:endParaRPr>
            </a:p>
          </p:txBody>
        </p:sp>
        <p:sp>
          <p:nvSpPr>
            <p:cNvPr id="53278" name="文本框 50"/>
            <p:cNvSpPr txBox="1">
              <a:spLocks noChangeArrowheads="1"/>
            </p:cNvSpPr>
            <p:nvPr/>
          </p:nvSpPr>
          <p:spPr bwMode="auto">
            <a:xfrm>
              <a:off x="3702249" y="3695831"/>
              <a:ext cx="2108894" cy="417358"/>
            </a:xfrm>
            <a:prstGeom prst="rect">
              <a:avLst/>
            </a:prstGeom>
            <a:noFill/>
            <a:ln w="9525">
              <a:noFill/>
              <a:miter lim="800000"/>
              <a:headEnd/>
              <a:tailEnd/>
            </a:ln>
          </p:spPr>
          <p:txBody>
            <a:bodyPr>
              <a:spAutoFit/>
            </a:bodyPr>
            <a:lstStyle/>
            <a:p>
              <a:pPr>
                <a:lnSpc>
                  <a:spcPct val="130000"/>
                </a:lnSpc>
              </a:pPr>
              <a:r>
                <a:rPr lang="zh-CN" altLang="en-US" b="1">
                  <a:solidFill>
                    <a:schemeClr val="bg1"/>
                  </a:solidFill>
                  <a:latin typeface="微软雅黑"/>
                  <a:ea typeface="微软雅黑"/>
                  <a:cs typeface="微软雅黑"/>
                </a:rPr>
                <a:t>④利用，退出</a:t>
              </a:r>
              <a:endParaRPr lang="zh-CN" altLang="en-US">
                <a:solidFill>
                  <a:schemeClr val="bg1"/>
                </a:solidFill>
                <a:latin typeface="微软雅黑"/>
                <a:ea typeface="微软雅黑"/>
                <a:cs typeface="微软雅黑"/>
              </a:endParaRPr>
            </a:p>
          </p:txBody>
        </p:sp>
      </p:grpSp>
      <p:grpSp>
        <p:nvGrpSpPr>
          <p:cNvPr id="60" name="组合 59"/>
          <p:cNvGrpSpPr>
            <a:grpSpLocks/>
          </p:cNvGrpSpPr>
          <p:nvPr/>
        </p:nvGrpSpPr>
        <p:grpSpPr bwMode="auto">
          <a:xfrm>
            <a:off x="3544888" y="4638675"/>
            <a:ext cx="2395537" cy="1157288"/>
            <a:chOff x="3545635" y="4638314"/>
            <a:chExt cx="2395124" cy="1158121"/>
          </a:xfrm>
        </p:grpSpPr>
        <p:sp>
          <p:nvSpPr>
            <p:cNvPr id="53275" name="Freeform 7"/>
            <p:cNvSpPr>
              <a:spLocks/>
            </p:cNvSpPr>
            <p:nvPr/>
          </p:nvSpPr>
          <p:spPr bwMode="auto">
            <a:xfrm>
              <a:off x="3545635" y="4638314"/>
              <a:ext cx="2395124" cy="1158121"/>
            </a:xfrm>
            <a:prstGeom prst="roundRect">
              <a:avLst>
                <a:gd name="adj" fmla="val 5866"/>
              </a:avLst>
            </a:prstGeom>
            <a:solidFill>
              <a:srgbClr val="FF0000"/>
            </a:solidFill>
            <a:ln w="9525">
              <a:noFill/>
              <a:round/>
              <a:headEnd/>
              <a:tailEnd/>
            </a:ln>
          </p:spPr>
          <p:txBody>
            <a:bodyPr/>
            <a:lstStyle/>
            <a:p>
              <a:endParaRPr lang="zh-CN" altLang="en-US">
                <a:latin typeface="Calibri" pitchFamily="34" charset="0"/>
              </a:endParaRPr>
            </a:p>
          </p:txBody>
        </p:sp>
        <p:sp>
          <p:nvSpPr>
            <p:cNvPr id="53276" name="文本框 51"/>
            <p:cNvSpPr txBox="1">
              <a:spLocks noChangeArrowheads="1"/>
            </p:cNvSpPr>
            <p:nvPr/>
          </p:nvSpPr>
          <p:spPr bwMode="auto">
            <a:xfrm>
              <a:off x="3702249" y="4991158"/>
              <a:ext cx="2108894" cy="417358"/>
            </a:xfrm>
            <a:prstGeom prst="rect">
              <a:avLst/>
            </a:prstGeom>
            <a:noFill/>
            <a:ln w="9525">
              <a:noFill/>
              <a:miter lim="800000"/>
              <a:headEnd/>
              <a:tailEnd/>
            </a:ln>
          </p:spPr>
          <p:txBody>
            <a:bodyPr>
              <a:spAutoFit/>
            </a:bodyPr>
            <a:lstStyle/>
            <a:p>
              <a:pPr>
                <a:lnSpc>
                  <a:spcPct val="130000"/>
                </a:lnSpc>
              </a:pPr>
              <a:r>
                <a:rPr lang="zh-CN" altLang="en-US" b="1">
                  <a:solidFill>
                    <a:schemeClr val="bg1"/>
                  </a:solidFill>
                  <a:latin typeface="微软雅黑"/>
                  <a:ea typeface="微软雅黑"/>
                  <a:cs typeface="微软雅黑"/>
                </a:rPr>
                <a:t>⑤退出</a:t>
              </a:r>
              <a:endParaRPr lang="zh-CN" altLang="en-US">
                <a:solidFill>
                  <a:schemeClr val="bg1"/>
                </a:solidFill>
                <a:latin typeface="微软雅黑"/>
                <a:ea typeface="微软雅黑"/>
                <a:cs typeface="微软雅黑"/>
              </a:endParaRPr>
            </a:p>
          </p:txBody>
        </p:sp>
      </p:grpSp>
      <p:grpSp>
        <p:nvGrpSpPr>
          <p:cNvPr id="59" name="组合 58"/>
          <p:cNvGrpSpPr>
            <a:grpSpLocks/>
          </p:cNvGrpSpPr>
          <p:nvPr/>
        </p:nvGrpSpPr>
        <p:grpSpPr bwMode="auto">
          <a:xfrm>
            <a:off x="6059488" y="4638675"/>
            <a:ext cx="2395537" cy="1157288"/>
            <a:chOff x="6059270" y="4638314"/>
            <a:chExt cx="2395124" cy="1158121"/>
          </a:xfrm>
        </p:grpSpPr>
        <p:sp>
          <p:nvSpPr>
            <p:cNvPr id="53273" name="Freeform 7"/>
            <p:cNvSpPr>
              <a:spLocks/>
            </p:cNvSpPr>
            <p:nvPr/>
          </p:nvSpPr>
          <p:spPr bwMode="auto">
            <a:xfrm>
              <a:off x="6059270" y="4638314"/>
              <a:ext cx="2395124" cy="1158121"/>
            </a:xfrm>
            <a:prstGeom prst="roundRect">
              <a:avLst>
                <a:gd name="adj" fmla="val 5866"/>
              </a:avLst>
            </a:prstGeom>
            <a:solidFill>
              <a:srgbClr val="FF0000"/>
            </a:solidFill>
            <a:ln w="9525">
              <a:noFill/>
              <a:round/>
              <a:headEnd/>
              <a:tailEnd/>
            </a:ln>
          </p:spPr>
          <p:txBody>
            <a:bodyPr/>
            <a:lstStyle/>
            <a:p>
              <a:endParaRPr lang="zh-CN" altLang="en-US">
                <a:latin typeface="Calibri" pitchFamily="34" charset="0"/>
              </a:endParaRPr>
            </a:p>
          </p:txBody>
        </p:sp>
        <p:sp>
          <p:nvSpPr>
            <p:cNvPr id="53274" name="文本框 52"/>
            <p:cNvSpPr txBox="1">
              <a:spLocks noChangeArrowheads="1"/>
            </p:cNvSpPr>
            <p:nvPr/>
          </p:nvSpPr>
          <p:spPr bwMode="auto">
            <a:xfrm>
              <a:off x="6207142" y="4991158"/>
              <a:ext cx="2108894" cy="417358"/>
            </a:xfrm>
            <a:prstGeom prst="rect">
              <a:avLst/>
            </a:prstGeom>
            <a:noFill/>
            <a:ln w="9525">
              <a:noFill/>
              <a:miter lim="800000"/>
              <a:headEnd/>
              <a:tailEnd/>
            </a:ln>
          </p:spPr>
          <p:txBody>
            <a:bodyPr>
              <a:spAutoFit/>
            </a:bodyPr>
            <a:lstStyle/>
            <a:p>
              <a:pPr>
                <a:lnSpc>
                  <a:spcPct val="130000"/>
                </a:lnSpc>
              </a:pPr>
              <a:r>
                <a:rPr lang="zh-CN" altLang="en-US" b="1">
                  <a:solidFill>
                    <a:schemeClr val="bg1"/>
                  </a:solidFill>
                  <a:latin typeface="微软雅黑"/>
                  <a:ea typeface="微软雅黑"/>
                  <a:cs typeface="微软雅黑"/>
                </a:rPr>
                <a:t>④利用，退出</a:t>
              </a:r>
              <a:endParaRPr lang="zh-CN" altLang="en-US">
                <a:solidFill>
                  <a:schemeClr val="bg1"/>
                </a:solidFill>
                <a:latin typeface="微软雅黑"/>
                <a:ea typeface="微软雅黑"/>
                <a:cs typeface="微软雅黑"/>
              </a:endParaRPr>
            </a:p>
          </p:txBody>
        </p:sp>
      </p:grpSp>
      <p:grpSp>
        <p:nvGrpSpPr>
          <p:cNvPr id="58" name="组合 57"/>
          <p:cNvGrpSpPr>
            <a:grpSpLocks/>
          </p:cNvGrpSpPr>
          <p:nvPr/>
        </p:nvGrpSpPr>
        <p:grpSpPr bwMode="auto">
          <a:xfrm>
            <a:off x="8572500" y="4638675"/>
            <a:ext cx="2395538" cy="1157288"/>
            <a:chOff x="8572906" y="4638314"/>
            <a:chExt cx="2395124" cy="1158121"/>
          </a:xfrm>
        </p:grpSpPr>
        <p:sp>
          <p:nvSpPr>
            <p:cNvPr id="53271" name="Freeform 7"/>
            <p:cNvSpPr>
              <a:spLocks/>
            </p:cNvSpPr>
            <p:nvPr/>
          </p:nvSpPr>
          <p:spPr bwMode="auto">
            <a:xfrm>
              <a:off x="8572906" y="4638314"/>
              <a:ext cx="2395124" cy="1158121"/>
            </a:xfrm>
            <a:prstGeom prst="roundRect">
              <a:avLst>
                <a:gd name="adj" fmla="val 5866"/>
              </a:avLst>
            </a:prstGeom>
            <a:solidFill>
              <a:srgbClr val="FF8500"/>
            </a:solidFill>
            <a:ln w="9525">
              <a:noFill/>
              <a:round/>
              <a:headEnd/>
              <a:tailEnd/>
            </a:ln>
          </p:spPr>
          <p:txBody>
            <a:bodyPr/>
            <a:lstStyle/>
            <a:p>
              <a:endParaRPr lang="zh-CN" altLang="en-US">
                <a:latin typeface="Calibri" pitchFamily="34" charset="0"/>
              </a:endParaRPr>
            </a:p>
          </p:txBody>
        </p:sp>
        <p:sp>
          <p:nvSpPr>
            <p:cNvPr id="53272" name="文本框 53"/>
            <p:cNvSpPr txBox="1">
              <a:spLocks noChangeArrowheads="1"/>
            </p:cNvSpPr>
            <p:nvPr/>
          </p:nvSpPr>
          <p:spPr bwMode="auto">
            <a:xfrm>
              <a:off x="8737516" y="4991158"/>
              <a:ext cx="2108894" cy="452432"/>
            </a:xfrm>
            <a:prstGeom prst="rect">
              <a:avLst/>
            </a:prstGeom>
            <a:noFill/>
            <a:ln w="9525">
              <a:noFill/>
              <a:miter lim="800000"/>
              <a:headEnd/>
              <a:tailEnd/>
            </a:ln>
          </p:spPr>
          <p:txBody>
            <a:bodyPr>
              <a:spAutoFit/>
            </a:bodyPr>
            <a:lstStyle/>
            <a:p>
              <a:pPr>
                <a:lnSpc>
                  <a:spcPct val="130000"/>
                </a:lnSpc>
              </a:pPr>
              <a:r>
                <a:rPr lang="zh-CN" altLang="en-US" b="1">
                  <a:solidFill>
                    <a:schemeClr val="bg1"/>
                  </a:solidFill>
                  <a:latin typeface="微软雅黑"/>
                  <a:ea typeface="微软雅黑"/>
                  <a:cs typeface="微软雅黑"/>
                </a:rPr>
                <a:t>③区别对待</a:t>
              </a:r>
              <a:endParaRPr lang="zh-CN" altLang="en-US">
                <a:solidFill>
                  <a:schemeClr val="bg1"/>
                </a:solidFill>
                <a:latin typeface="微软雅黑"/>
                <a:ea typeface="微软雅黑"/>
                <a:cs typeface="微软雅黑"/>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22" presetClass="entr" presetSubtype="8"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childTnLst>
                          </p:cTn>
                        </p:par>
                        <p:par>
                          <p:cTn id="30" fill="hold">
                            <p:stCondLst>
                              <p:cond delay="1000"/>
                            </p:stCondLst>
                            <p:childTnLst>
                              <p:par>
                                <p:cTn id="31" presetID="2" presetClass="entr" presetSubtype="9" decel="100000" fill="hold"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500" fill="hold"/>
                                        <p:tgtEl>
                                          <p:spTgt spid="24"/>
                                        </p:tgtEl>
                                        <p:attrNameLst>
                                          <p:attrName>ppt_x</p:attrName>
                                        </p:attrNameLst>
                                      </p:cBhvr>
                                      <p:tavLst>
                                        <p:tav tm="0">
                                          <p:val>
                                            <p:strVal val="0-#ppt_w/2"/>
                                          </p:val>
                                        </p:tav>
                                        <p:tav tm="100000">
                                          <p:val>
                                            <p:strVal val="#ppt_x"/>
                                          </p:val>
                                        </p:tav>
                                      </p:tavLst>
                                    </p:anim>
                                    <p:anim calcmode="lin" valueType="num">
                                      <p:cBhvr additive="base">
                                        <p:cTn id="34" dur="500" fill="hold"/>
                                        <p:tgtEl>
                                          <p:spTgt spid="24"/>
                                        </p:tgtEl>
                                        <p:attrNameLst>
                                          <p:attrName>ppt_y</p:attrName>
                                        </p:attrNameLst>
                                      </p:cBhvr>
                                      <p:tavLst>
                                        <p:tav tm="0">
                                          <p:val>
                                            <p:strVal val="0-#ppt_h/2"/>
                                          </p:val>
                                        </p:tav>
                                        <p:tav tm="100000">
                                          <p:val>
                                            <p:strVal val="#ppt_y"/>
                                          </p:val>
                                        </p:tav>
                                      </p:tavLst>
                                    </p:anim>
                                  </p:childTnLst>
                                </p:cTn>
                              </p:par>
                              <p:par>
                                <p:cTn id="35" presetID="2" presetClass="entr" presetSubtype="8" decel="100000" fill="hold"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additive="base">
                                        <p:cTn id="37" dur="500" fill="hold"/>
                                        <p:tgtEl>
                                          <p:spTgt spid="55"/>
                                        </p:tgtEl>
                                        <p:attrNameLst>
                                          <p:attrName>ppt_x</p:attrName>
                                        </p:attrNameLst>
                                      </p:cBhvr>
                                      <p:tavLst>
                                        <p:tav tm="0">
                                          <p:val>
                                            <p:strVal val="0-#ppt_w/2"/>
                                          </p:val>
                                        </p:tav>
                                        <p:tav tm="100000">
                                          <p:val>
                                            <p:strVal val="#ppt_x"/>
                                          </p:val>
                                        </p:tav>
                                      </p:tavLst>
                                    </p:anim>
                                    <p:anim calcmode="lin" valueType="num">
                                      <p:cBhvr additive="base">
                                        <p:cTn id="38" dur="500" fill="hold"/>
                                        <p:tgtEl>
                                          <p:spTgt spid="55"/>
                                        </p:tgtEl>
                                        <p:attrNameLst>
                                          <p:attrName>ppt_y</p:attrName>
                                        </p:attrNameLst>
                                      </p:cBhvr>
                                      <p:tavLst>
                                        <p:tav tm="0">
                                          <p:val>
                                            <p:strVal val="#ppt_y"/>
                                          </p:val>
                                        </p:tav>
                                        <p:tav tm="100000">
                                          <p:val>
                                            <p:strVal val="#ppt_y"/>
                                          </p:val>
                                        </p:tav>
                                      </p:tavLst>
                                    </p:anim>
                                  </p:childTnLst>
                                </p:cTn>
                              </p:par>
                              <p:par>
                                <p:cTn id="39" presetID="2" presetClass="entr" presetSubtype="12" decel="100000" fill="hold" nodeType="withEffect">
                                  <p:stCondLst>
                                    <p:cond delay="0"/>
                                  </p:stCondLst>
                                  <p:childTnLst>
                                    <p:set>
                                      <p:cBhvr>
                                        <p:cTn id="40" dur="1" fill="hold">
                                          <p:stCondLst>
                                            <p:cond delay="0"/>
                                          </p:stCondLst>
                                        </p:cTn>
                                        <p:tgtEl>
                                          <p:spTgt spid="60"/>
                                        </p:tgtEl>
                                        <p:attrNameLst>
                                          <p:attrName>style.visibility</p:attrName>
                                        </p:attrNameLst>
                                      </p:cBhvr>
                                      <p:to>
                                        <p:strVal val="visible"/>
                                      </p:to>
                                    </p:set>
                                    <p:anim calcmode="lin" valueType="num">
                                      <p:cBhvr additive="base">
                                        <p:cTn id="41" dur="500" fill="hold"/>
                                        <p:tgtEl>
                                          <p:spTgt spid="60"/>
                                        </p:tgtEl>
                                        <p:attrNameLst>
                                          <p:attrName>ppt_x</p:attrName>
                                        </p:attrNameLst>
                                      </p:cBhvr>
                                      <p:tavLst>
                                        <p:tav tm="0">
                                          <p:val>
                                            <p:strVal val="0-#ppt_w/2"/>
                                          </p:val>
                                        </p:tav>
                                        <p:tav tm="100000">
                                          <p:val>
                                            <p:strVal val="#ppt_x"/>
                                          </p:val>
                                        </p:tav>
                                      </p:tavLst>
                                    </p:anim>
                                    <p:anim calcmode="lin" valueType="num">
                                      <p:cBhvr additive="base">
                                        <p:cTn id="42" dur="500" fill="hold"/>
                                        <p:tgtEl>
                                          <p:spTgt spid="60"/>
                                        </p:tgtEl>
                                        <p:attrNameLst>
                                          <p:attrName>ppt_y</p:attrName>
                                        </p:attrNameLst>
                                      </p:cBhvr>
                                      <p:tavLst>
                                        <p:tav tm="0">
                                          <p:val>
                                            <p:strVal val="1+#ppt_h/2"/>
                                          </p:val>
                                        </p:tav>
                                        <p:tav tm="100000">
                                          <p:val>
                                            <p:strVal val="#ppt_y"/>
                                          </p:val>
                                        </p:tav>
                                      </p:tavLst>
                                    </p:anim>
                                  </p:childTnLst>
                                </p:cTn>
                              </p:par>
                              <p:par>
                                <p:cTn id="43" presetID="2" presetClass="entr" presetSubtype="4" decel="100000" fill="hold" nodeType="withEffect">
                                  <p:stCondLst>
                                    <p:cond delay="0"/>
                                  </p:stCondLst>
                                  <p:childTnLst>
                                    <p:set>
                                      <p:cBhvr>
                                        <p:cTn id="44" dur="1" fill="hold">
                                          <p:stCondLst>
                                            <p:cond delay="0"/>
                                          </p:stCondLst>
                                        </p:cTn>
                                        <p:tgtEl>
                                          <p:spTgt spid="59"/>
                                        </p:tgtEl>
                                        <p:attrNameLst>
                                          <p:attrName>style.visibility</p:attrName>
                                        </p:attrNameLst>
                                      </p:cBhvr>
                                      <p:to>
                                        <p:strVal val="visible"/>
                                      </p:to>
                                    </p:set>
                                    <p:anim calcmode="lin" valueType="num">
                                      <p:cBhvr additive="base">
                                        <p:cTn id="45" dur="500" fill="hold"/>
                                        <p:tgtEl>
                                          <p:spTgt spid="59"/>
                                        </p:tgtEl>
                                        <p:attrNameLst>
                                          <p:attrName>ppt_x</p:attrName>
                                        </p:attrNameLst>
                                      </p:cBhvr>
                                      <p:tavLst>
                                        <p:tav tm="0">
                                          <p:val>
                                            <p:strVal val="#ppt_x"/>
                                          </p:val>
                                        </p:tav>
                                        <p:tav tm="100000">
                                          <p:val>
                                            <p:strVal val="#ppt_x"/>
                                          </p:val>
                                        </p:tav>
                                      </p:tavLst>
                                    </p:anim>
                                    <p:anim calcmode="lin" valueType="num">
                                      <p:cBhvr additive="base">
                                        <p:cTn id="46" dur="500" fill="hold"/>
                                        <p:tgtEl>
                                          <p:spTgt spid="59"/>
                                        </p:tgtEl>
                                        <p:attrNameLst>
                                          <p:attrName>ppt_y</p:attrName>
                                        </p:attrNameLst>
                                      </p:cBhvr>
                                      <p:tavLst>
                                        <p:tav tm="0">
                                          <p:val>
                                            <p:strVal val="1+#ppt_h/2"/>
                                          </p:val>
                                        </p:tav>
                                        <p:tav tm="100000">
                                          <p:val>
                                            <p:strVal val="#ppt_y"/>
                                          </p:val>
                                        </p:tav>
                                      </p:tavLst>
                                    </p:anim>
                                  </p:childTnLst>
                                </p:cTn>
                              </p:par>
                              <p:par>
                                <p:cTn id="47" presetID="2" presetClass="entr" presetSubtype="1" decel="100000" fill="hold" nodeType="with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0-#ppt_h/2"/>
                                          </p:val>
                                        </p:tav>
                                        <p:tav tm="100000">
                                          <p:val>
                                            <p:strVal val="#ppt_y"/>
                                          </p:val>
                                        </p:tav>
                                      </p:tavLst>
                                    </p:anim>
                                  </p:childTnLst>
                                </p:cTn>
                              </p:par>
                              <p:par>
                                <p:cTn id="51" presetID="2" presetClass="entr" presetSubtype="3" decel="100000" fill="hold" nodeType="with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1+#ppt_w/2"/>
                                          </p:val>
                                        </p:tav>
                                        <p:tav tm="100000">
                                          <p:val>
                                            <p:strVal val="#ppt_x"/>
                                          </p:val>
                                        </p:tav>
                                      </p:tavLst>
                                    </p:anim>
                                    <p:anim calcmode="lin" valueType="num">
                                      <p:cBhvr additive="base">
                                        <p:cTn id="54" dur="500" fill="hold"/>
                                        <p:tgtEl>
                                          <p:spTgt spid="13"/>
                                        </p:tgtEl>
                                        <p:attrNameLst>
                                          <p:attrName>ppt_y</p:attrName>
                                        </p:attrNameLst>
                                      </p:cBhvr>
                                      <p:tavLst>
                                        <p:tav tm="0">
                                          <p:val>
                                            <p:strVal val="0-#ppt_h/2"/>
                                          </p:val>
                                        </p:tav>
                                        <p:tav tm="100000">
                                          <p:val>
                                            <p:strVal val="#ppt_y"/>
                                          </p:val>
                                        </p:tav>
                                      </p:tavLst>
                                    </p:anim>
                                  </p:childTnLst>
                                </p:cTn>
                              </p:par>
                              <p:par>
                                <p:cTn id="55" presetID="2" presetClass="entr" presetSubtype="2" decel="100000" fill="hold" nodeType="withEffect">
                                  <p:stCondLst>
                                    <p:cond delay="0"/>
                                  </p:stCondLst>
                                  <p:childTnLst>
                                    <p:set>
                                      <p:cBhvr>
                                        <p:cTn id="56" dur="1" fill="hold">
                                          <p:stCondLst>
                                            <p:cond delay="0"/>
                                          </p:stCondLst>
                                        </p:cTn>
                                        <p:tgtEl>
                                          <p:spTgt spid="56"/>
                                        </p:tgtEl>
                                        <p:attrNameLst>
                                          <p:attrName>style.visibility</p:attrName>
                                        </p:attrNameLst>
                                      </p:cBhvr>
                                      <p:to>
                                        <p:strVal val="visible"/>
                                      </p:to>
                                    </p:set>
                                    <p:anim calcmode="lin" valueType="num">
                                      <p:cBhvr additive="base">
                                        <p:cTn id="57" dur="500" fill="hold"/>
                                        <p:tgtEl>
                                          <p:spTgt spid="56"/>
                                        </p:tgtEl>
                                        <p:attrNameLst>
                                          <p:attrName>ppt_x</p:attrName>
                                        </p:attrNameLst>
                                      </p:cBhvr>
                                      <p:tavLst>
                                        <p:tav tm="0">
                                          <p:val>
                                            <p:strVal val="1+#ppt_w/2"/>
                                          </p:val>
                                        </p:tav>
                                        <p:tav tm="100000">
                                          <p:val>
                                            <p:strVal val="#ppt_x"/>
                                          </p:val>
                                        </p:tav>
                                      </p:tavLst>
                                    </p:anim>
                                    <p:anim calcmode="lin" valueType="num">
                                      <p:cBhvr additive="base">
                                        <p:cTn id="58" dur="500" fill="hold"/>
                                        <p:tgtEl>
                                          <p:spTgt spid="56"/>
                                        </p:tgtEl>
                                        <p:attrNameLst>
                                          <p:attrName>ppt_y</p:attrName>
                                        </p:attrNameLst>
                                      </p:cBhvr>
                                      <p:tavLst>
                                        <p:tav tm="0">
                                          <p:val>
                                            <p:strVal val="#ppt_y"/>
                                          </p:val>
                                        </p:tav>
                                        <p:tav tm="100000">
                                          <p:val>
                                            <p:strVal val="#ppt_y"/>
                                          </p:val>
                                        </p:tav>
                                      </p:tavLst>
                                    </p:anim>
                                  </p:childTnLst>
                                </p:cTn>
                              </p:par>
                              <p:par>
                                <p:cTn id="59" presetID="2" presetClass="entr" presetSubtype="6" decel="100000" fill="hold" nodeType="with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500" fill="hold"/>
                                        <p:tgtEl>
                                          <p:spTgt spid="58"/>
                                        </p:tgtEl>
                                        <p:attrNameLst>
                                          <p:attrName>ppt_x</p:attrName>
                                        </p:attrNameLst>
                                      </p:cBhvr>
                                      <p:tavLst>
                                        <p:tav tm="0">
                                          <p:val>
                                            <p:strVal val="1+#ppt_w/2"/>
                                          </p:val>
                                        </p:tav>
                                        <p:tav tm="100000">
                                          <p:val>
                                            <p:strVal val="#ppt_x"/>
                                          </p:val>
                                        </p:tav>
                                      </p:tavLst>
                                    </p:anim>
                                    <p:anim calcmode="lin" valueType="num">
                                      <p:cBhvr additive="base">
                                        <p:cTn id="62" dur="500" fill="hold"/>
                                        <p:tgtEl>
                                          <p:spTgt spid="58"/>
                                        </p:tgtEl>
                                        <p:attrNameLst>
                                          <p:attrName>ppt_y</p:attrName>
                                        </p:attrNameLst>
                                      </p:cBhvr>
                                      <p:tavLst>
                                        <p:tav tm="0">
                                          <p:val>
                                            <p:strVal val="1+#ppt_h/2"/>
                                          </p:val>
                                        </p:tav>
                                        <p:tav tm="100000">
                                          <p:val>
                                            <p:strVal val="#ppt_y"/>
                                          </p:val>
                                        </p:tav>
                                      </p:tavLst>
                                    </p:anim>
                                  </p:childTnLst>
                                </p:cTn>
                              </p:par>
                              <p:par>
                                <p:cTn id="63" presetID="10" presetClass="entr" presetSubtype="0" fill="hold" nodeType="withEffect">
                                  <p:stCondLst>
                                    <p:cond delay="0"/>
                                  </p:stCondLst>
                                  <p:childTnLst>
                                    <p:set>
                                      <p:cBhvr>
                                        <p:cTn id="64" dur="1" fill="hold">
                                          <p:stCondLst>
                                            <p:cond delay="0"/>
                                          </p:stCondLst>
                                        </p:cTn>
                                        <p:tgtEl>
                                          <p:spTgt spid="57"/>
                                        </p:tgtEl>
                                        <p:attrNameLst>
                                          <p:attrName>style.visibility</p:attrName>
                                        </p:attrNameLst>
                                      </p:cBhvr>
                                      <p:to>
                                        <p:strVal val="visible"/>
                                      </p:to>
                                    </p:set>
                                    <p:animEffect transition="in" filter="fade">
                                      <p:cBhvr>
                                        <p:cTn id="65"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5" grpId="0"/>
      <p:bldP spid="26" grpId="0"/>
      <p:bldP spid="5"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矩形 42"/>
          <p:cNvSpPr/>
          <p:nvPr/>
        </p:nvSpPr>
        <p:spPr>
          <a:xfrm>
            <a:off x="625475" y="2349500"/>
            <a:ext cx="5400675" cy="4032250"/>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54274" name="图片 51"/>
          <p:cNvPicPr>
            <a:picLocks noChangeAspect="1"/>
          </p:cNvPicPr>
          <p:nvPr/>
        </p:nvPicPr>
        <p:blipFill>
          <a:blip r:embed="rId2"/>
          <a:srcRect/>
          <a:stretch>
            <a:fillRect/>
          </a:stretch>
        </p:blipFill>
        <p:spPr bwMode="auto">
          <a:xfrm>
            <a:off x="590550" y="2320925"/>
            <a:ext cx="1454150" cy="1446213"/>
          </a:xfrm>
          <a:prstGeom prst="rect">
            <a:avLst/>
          </a:prstGeom>
          <a:noFill/>
          <a:ln w="9525">
            <a:noFill/>
            <a:miter lim="800000"/>
            <a:headEnd/>
            <a:tailEnd/>
          </a:ln>
        </p:spPr>
      </p:pic>
      <p:sp>
        <p:nvSpPr>
          <p:cNvPr id="41" name="TextBox 6"/>
          <p:cNvSpPr txBox="1">
            <a:spLocks noChangeArrowheads="1"/>
          </p:cNvSpPr>
          <p:nvPr/>
        </p:nvSpPr>
        <p:spPr bwMode="auto">
          <a:xfrm>
            <a:off x="2354263" y="1125538"/>
            <a:ext cx="9598025" cy="700087"/>
          </a:xfrm>
          <a:prstGeom prst="rect">
            <a:avLst/>
          </a:prstGeom>
          <a:noFill/>
          <a:ln w="9525">
            <a:noFill/>
            <a:miter lim="800000"/>
            <a:headEnd/>
            <a:tailEnd/>
          </a:ln>
        </p:spPr>
        <p:txBody>
          <a:bodyPr>
            <a:spAutoFit/>
          </a:bodyPr>
          <a:lstStyle/>
          <a:p>
            <a:pPr>
              <a:lnSpc>
                <a:spcPct val="130000"/>
              </a:lnSpc>
              <a:spcAft>
                <a:spcPts val="600"/>
              </a:spcAft>
            </a:pPr>
            <a:r>
              <a:rPr lang="zh-CN" altLang="en-US" sz="1600">
                <a:solidFill>
                  <a:srgbClr val="5F5E5C"/>
                </a:solidFill>
                <a:latin typeface="微软雅黑"/>
                <a:ea typeface="微软雅黑"/>
                <a:cs typeface="微软雅黑"/>
              </a:rPr>
              <a:t>战略制定前应思考两个问题：</a:t>
            </a:r>
            <a:r>
              <a:rPr lang="en-US" altLang="zh-CN" sz="1600" b="1">
                <a:solidFill>
                  <a:srgbClr val="D24726"/>
                </a:solidFill>
                <a:latin typeface="微软雅黑"/>
                <a:ea typeface="微软雅黑"/>
                <a:cs typeface="微软雅黑"/>
              </a:rPr>
              <a:t>1</a:t>
            </a:r>
            <a:r>
              <a:rPr lang="zh-CN" altLang="en-US" sz="1600" b="1">
                <a:solidFill>
                  <a:srgbClr val="D24726"/>
                </a:solidFill>
                <a:latin typeface="微软雅黑"/>
                <a:ea typeface="微软雅黑"/>
                <a:cs typeface="微软雅黑"/>
              </a:rPr>
              <a:t>）我们现在在哪里（背景）？我们将要到哪里去（即愿景是什么）？</a:t>
            </a:r>
            <a:r>
              <a:rPr lang="en-US" altLang="zh-CN" sz="1600" b="1">
                <a:solidFill>
                  <a:srgbClr val="D24726"/>
                </a:solidFill>
                <a:latin typeface="微软雅黑"/>
                <a:ea typeface="微软雅黑"/>
                <a:cs typeface="微软雅黑"/>
              </a:rPr>
              <a:t>2</a:t>
            </a:r>
            <a:r>
              <a:rPr lang="zh-CN" altLang="en-US" sz="1600" b="1">
                <a:solidFill>
                  <a:srgbClr val="D24726"/>
                </a:solidFill>
                <a:latin typeface="微软雅黑"/>
                <a:ea typeface="微软雅黑"/>
                <a:cs typeface="微软雅黑"/>
              </a:rPr>
              <a:t>）我们为什么能够得到回报？我们的业务是什么（即使命是什么）？</a:t>
            </a:r>
            <a:endParaRPr lang="zh-CN" altLang="zh-CN" sz="1600" b="1">
              <a:solidFill>
                <a:srgbClr val="D24726"/>
              </a:solidFill>
              <a:latin typeface="微软雅黑"/>
              <a:ea typeface="微软雅黑"/>
              <a:cs typeface="微软雅黑"/>
            </a:endParaRPr>
          </a:p>
        </p:txBody>
      </p:sp>
      <p:sp>
        <p:nvSpPr>
          <p:cNvPr id="45" name="Text Box 44"/>
          <p:cNvSpPr txBox="1">
            <a:spLocks noChangeArrowheads="1"/>
          </p:cNvSpPr>
          <p:nvPr/>
        </p:nvSpPr>
        <p:spPr bwMode="auto">
          <a:xfrm>
            <a:off x="1165225" y="3211513"/>
            <a:ext cx="4787900" cy="1089025"/>
          </a:xfrm>
          <a:prstGeom prst="rect">
            <a:avLst/>
          </a:prstGeom>
          <a:noFill/>
          <a:ln w="9525">
            <a:noFill/>
            <a:miter lim="800000"/>
            <a:headEnd/>
            <a:tailEnd/>
          </a:ln>
        </p:spPr>
        <p:txBody>
          <a:bodyPr>
            <a:spAutoFit/>
          </a:bodyPr>
          <a:lstStyle/>
          <a:p>
            <a:pPr defTabSz="720725">
              <a:lnSpc>
                <a:spcPct val="135000"/>
              </a:lnSpc>
            </a:pPr>
            <a:r>
              <a:rPr lang="zh-CN" altLang="en-US" sz="1600">
                <a:solidFill>
                  <a:srgbClr val="7F7F7F"/>
                </a:solidFill>
                <a:latin typeface="微软雅黑"/>
                <a:ea typeface="微软雅黑"/>
                <a:cs typeface="微软雅黑"/>
              </a:rPr>
              <a:t>企业愿景（或称企业远景）企业是对未来的一种憧憬和期望，是企业努力经营想要达到的长期目标，是企业发展的蓝图，体现企业永恒的追求。</a:t>
            </a:r>
            <a:endParaRPr lang="en-US" altLang="zh-CN" sz="1600" b="1">
              <a:solidFill>
                <a:srgbClr val="FF0000"/>
              </a:solidFill>
              <a:latin typeface="微软雅黑"/>
              <a:ea typeface="微软雅黑"/>
              <a:cs typeface="微软雅黑"/>
            </a:endParaRPr>
          </a:p>
        </p:txBody>
      </p:sp>
      <p:sp>
        <p:nvSpPr>
          <p:cNvPr id="46" name="Text Box 44"/>
          <p:cNvSpPr txBox="1">
            <a:spLocks noChangeArrowheads="1"/>
          </p:cNvSpPr>
          <p:nvPr/>
        </p:nvSpPr>
        <p:spPr bwMode="auto">
          <a:xfrm>
            <a:off x="1165225" y="4489450"/>
            <a:ext cx="4787900" cy="1422400"/>
          </a:xfrm>
          <a:prstGeom prst="rect">
            <a:avLst/>
          </a:prstGeom>
          <a:noFill/>
          <a:ln w="9525">
            <a:noFill/>
            <a:miter lim="800000"/>
            <a:headEnd/>
            <a:tailEnd/>
          </a:ln>
        </p:spPr>
        <p:txBody>
          <a:bodyPr>
            <a:spAutoFit/>
          </a:bodyPr>
          <a:lstStyle/>
          <a:p>
            <a:pPr defTabSz="720725">
              <a:lnSpc>
                <a:spcPct val="135000"/>
              </a:lnSpc>
            </a:pPr>
            <a:r>
              <a:rPr lang="zh-CN" altLang="en-US" sz="1600">
                <a:solidFill>
                  <a:srgbClr val="7F7F7F"/>
                </a:solidFill>
                <a:latin typeface="微软雅黑"/>
                <a:ea typeface="微软雅黑"/>
                <a:cs typeface="微软雅黑"/>
              </a:rPr>
              <a:t>企业愿景要解决一个问题即</a:t>
            </a:r>
            <a:r>
              <a:rPr lang="zh-CN" altLang="en-US" sz="1600" b="1">
                <a:solidFill>
                  <a:srgbClr val="D24726"/>
                </a:solidFill>
                <a:latin typeface="微软雅黑"/>
                <a:ea typeface="微软雅黑"/>
                <a:cs typeface="微软雅黑"/>
              </a:rPr>
              <a:t>“我们要成为什么？”</a:t>
            </a:r>
            <a:r>
              <a:rPr lang="zh-CN" altLang="en-US" sz="1600">
                <a:solidFill>
                  <a:srgbClr val="7F7F7F"/>
                </a:solidFill>
                <a:latin typeface="微软雅黑"/>
                <a:ea typeface="微软雅黑"/>
                <a:cs typeface="微软雅黑"/>
              </a:rPr>
              <a:t>反映了管理者对企业与业务的期望，描绘了未来向何处去，旨在为企业未来定位，它是引导企业前进的“灯塔”。</a:t>
            </a:r>
          </a:p>
        </p:txBody>
      </p:sp>
      <p:sp>
        <p:nvSpPr>
          <p:cNvPr id="54278" name="TextBox 6"/>
          <p:cNvSpPr txBox="1">
            <a:spLocks noChangeArrowheads="1"/>
          </p:cNvSpPr>
          <p:nvPr/>
        </p:nvSpPr>
        <p:spPr bwMode="auto">
          <a:xfrm rot="-2763432">
            <a:off x="516731" y="2717007"/>
            <a:ext cx="1108075" cy="369888"/>
          </a:xfrm>
          <a:prstGeom prst="rect">
            <a:avLst/>
          </a:prstGeom>
          <a:noFill/>
          <a:ln w="9525">
            <a:noFill/>
            <a:miter lim="800000"/>
            <a:headEnd/>
            <a:tailEnd/>
          </a:ln>
        </p:spPr>
        <p:txBody>
          <a:bodyPr wrap="none">
            <a:spAutoFit/>
          </a:bodyPr>
          <a:lstStyle/>
          <a:p>
            <a:r>
              <a:rPr lang="zh-CN" altLang="en-US">
                <a:solidFill>
                  <a:schemeClr val="bg1"/>
                </a:solidFill>
                <a:latin typeface="微软雅黑"/>
                <a:ea typeface="微软雅黑"/>
                <a:cs typeface="微软雅黑"/>
              </a:rPr>
              <a:t>企业愿景</a:t>
            </a:r>
            <a:endParaRPr lang="en-US">
              <a:solidFill>
                <a:schemeClr val="bg1"/>
              </a:solidFill>
              <a:latin typeface="微软雅黑"/>
              <a:ea typeface="微软雅黑"/>
              <a:cs typeface="微软雅黑"/>
            </a:endParaRPr>
          </a:p>
        </p:txBody>
      </p:sp>
      <p:cxnSp>
        <p:nvCxnSpPr>
          <p:cNvPr id="48" name="直接连接符 47"/>
          <p:cNvCxnSpPr/>
          <p:nvPr/>
        </p:nvCxnSpPr>
        <p:spPr>
          <a:xfrm>
            <a:off x="6242050" y="2781300"/>
            <a:ext cx="5399088" cy="0"/>
          </a:xfrm>
          <a:prstGeom prst="line">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49" name="Text Box 44"/>
          <p:cNvSpPr txBox="1">
            <a:spLocks noChangeArrowheads="1"/>
          </p:cNvSpPr>
          <p:nvPr/>
        </p:nvSpPr>
        <p:spPr bwMode="auto">
          <a:xfrm>
            <a:off x="6242050" y="2236788"/>
            <a:ext cx="4787900" cy="427037"/>
          </a:xfrm>
          <a:prstGeom prst="rect">
            <a:avLst/>
          </a:prstGeom>
          <a:noFill/>
          <a:ln w="9525">
            <a:noFill/>
            <a:miter lim="800000"/>
            <a:headEnd/>
            <a:tailEnd/>
          </a:ln>
        </p:spPr>
        <p:txBody>
          <a:bodyPr>
            <a:spAutoFit/>
          </a:bodyPr>
          <a:lstStyle/>
          <a:p>
            <a:pPr defTabSz="720725">
              <a:lnSpc>
                <a:spcPct val="135000"/>
              </a:lnSpc>
            </a:pPr>
            <a:r>
              <a:rPr lang="zh-CN" altLang="en-US" b="1">
                <a:solidFill>
                  <a:srgbClr val="D24726"/>
                </a:solidFill>
                <a:latin typeface="微软雅黑"/>
                <a:ea typeface="微软雅黑"/>
                <a:cs typeface="微软雅黑"/>
              </a:rPr>
              <a:t>企业愿景举例：</a:t>
            </a:r>
            <a:endParaRPr lang="en-US" altLang="zh-CN" b="1">
              <a:solidFill>
                <a:srgbClr val="D24726"/>
              </a:solidFill>
              <a:latin typeface="微软雅黑"/>
              <a:ea typeface="微软雅黑"/>
              <a:cs typeface="微软雅黑"/>
            </a:endParaRPr>
          </a:p>
        </p:txBody>
      </p:sp>
      <p:sp>
        <p:nvSpPr>
          <p:cNvPr id="50" name="矩形 49"/>
          <p:cNvSpPr/>
          <p:nvPr/>
        </p:nvSpPr>
        <p:spPr>
          <a:xfrm>
            <a:off x="6242050" y="3141663"/>
            <a:ext cx="5399088" cy="2716212"/>
          </a:xfrm>
          <a:prstGeom prst="rect">
            <a:avLst/>
          </a:prstGeom>
        </p:spPr>
        <p:txBody>
          <a:bodyPr>
            <a:spAutoFit/>
          </a:bodyPr>
          <a:lstStyle/>
          <a:p>
            <a:pPr marL="285750" indent="-285750" fontAlgn="auto">
              <a:lnSpc>
                <a:spcPct val="130000"/>
              </a:lnSpc>
              <a:spcBef>
                <a:spcPts val="600"/>
              </a:spcBef>
              <a:spcAft>
                <a:spcPts val="600"/>
              </a:spcAft>
              <a:buFont typeface="Wingdings" pitchFamily="2" charset="2"/>
              <a:buChar char="q"/>
              <a:defRPr/>
            </a:pPr>
            <a:r>
              <a:rPr lang="zh-CN" altLang="en-US" sz="1600" dirty="0">
                <a:solidFill>
                  <a:schemeClr val="bg1">
                    <a:lumMod val="50000"/>
                  </a:schemeClr>
                </a:solidFill>
                <a:latin typeface="微软雅黑" pitchFamily="34" charset="-122"/>
                <a:ea typeface="微软雅黑" pitchFamily="34" charset="-122"/>
              </a:rPr>
              <a:t>迪斯尼公司</a:t>
            </a:r>
            <a:r>
              <a:rPr lang="en-US" altLang="zh-CN" sz="1600" dirty="0">
                <a:solidFill>
                  <a:schemeClr val="bg1">
                    <a:lumMod val="50000"/>
                  </a:schemeClr>
                </a:solidFill>
                <a:latin typeface="微软雅黑" pitchFamily="34" charset="-122"/>
                <a:ea typeface="微软雅黑" pitchFamily="34" charset="-122"/>
              </a:rPr>
              <a:t>——</a:t>
            </a:r>
            <a:r>
              <a:rPr lang="zh-CN" altLang="en-US" sz="1600" dirty="0">
                <a:solidFill>
                  <a:schemeClr val="bg1">
                    <a:lumMod val="50000"/>
                  </a:schemeClr>
                </a:solidFill>
                <a:latin typeface="微软雅黑" pitchFamily="34" charset="-122"/>
                <a:ea typeface="微软雅黑" pitchFamily="34" charset="-122"/>
              </a:rPr>
              <a:t>成为全球的超级娱乐公司；</a:t>
            </a:r>
            <a:endParaRPr lang="en-US" sz="1600" dirty="0">
              <a:solidFill>
                <a:schemeClr val="bg1">
                  <a:lumMod val="50000"/>
                </a:schemeClr>
              </a:solidFill>
              <a:latin typeface="微软雅黑" pitchFamily="34" charset="-122"/>
              <a:ea typeface="微软雅黑" pitchFamily="34" charset="-122"/>
            </a:endParaRPr>
          </a:p>
          <a:p>
            <a:pPr marL="285750" indent="-285750" fontAlgn="auto">
              <a:lnSpc>
                <a:spcPct val="130000"/>
              </a:lnSpc>
              <a:spcBef>
                <a:spcPts val="0"/>
              </a:spcBef>
              <a:spcAft>
                <a:spcPts val="600"/>
              </a:spcAft>
              <a:buFont typeface="Wingdings" pitchFamily="2" charset="2"/>
              <a:buChar char="q"/>
              <a:defRPr/>
            </a:pPr>
            <a:r>
              <a:rPr lang="zh-CN" altLang="en-US" sz="1600" dirty="0">
                <a:solidFill>
                  <a:schemeClr val="bg1">
                    <a:lumMod val="50000"/>
                  </a:schemeClr>
                </a:solidFill>
                <a:latin typeface="微软雅黑" pitchFamily="34" charset="-122"/>
                <a:ea typeface="微软雅黑" pitchFamily="34" charset="-122"/>
              </a:rPr>
              <a:t>索尼</a:t>
            </a:r>
            <a:r>
              <a:rPr lang="en-US" altLang="zh-CN" sz="1600" dirty="0">
                <a:solidFill>
                  <a:schemeClr val="bg1">
                    <a:lumMod val="50000"/>
                  </a:schemeClr>
                </a:solidFill>
                <a:latin typeface="微软雅黑" pitchFamily="34" charset="-122"/>
                <a:ea typeface="微软雅黑" pitchFamily="34" charset="-122"/>
              </a:rPr>
              <a:t>——</a:t>
            </a:r>
            <a:r>
              <a:rPr lang="zh-CN" altLang="en-US" sz="1600" dirty="0">
                <a:solidFill>
                  <a:schemeClr val="bg1">
                    <a:lumMod val="50000"/>
                  </a:schemeClr>
                </a:solidFill>
                <a:latin typeface="微软雅黑" pitchFamily="34" charset="-122"/>
                <a:ea typeface="微软雅黑" pitchFamily="34" charset="-122"/>
              </a:rPr>
              <a:t>成为最知名的企业，改变日本产品在世界上的劣质形象；</a:t>
            </a:r>
            <a:endParaRPr lang="en-US" sz="1600" dirty="0">
              <a:solidFill>
                <a:schemeClr val="bg1">
                  <a:lumMod val="50000"/>
                </a:schemeClr>
              </a:solidFill>
              <a:latin typeface="微软雅黑" pitchFamily="34" charset="-122"/>
              <a:ea typeface="微软雅黑" pitchFamily="34" charset="-122"/>
            </a:endParaRPr>
          </a:p>
          <a:p>
            <a:pPr marL="285750" indent="-285750" fontAlgn="auto">
              <a:lnSpc>
                <a:spcPct val="130000"/>
              </a:lnSpc>
              <a:spcBef>
                <a:spcPts val="600"/>
              </a:spcBef>
              <a:spcAft>
                <a:spcPts val="600"/>
              </a:spcAft>
              <a:buFont typeface="Wingdings" pitchFamily="2" charset="2"/>
              <a:buChar char="q"/>
              <a:defRPr/>
            </a:pPr>
            <a:r>
              <a:rPr lang="zh-CN" altLang="en-US" sz="1600" dirty="0">
                <a:solidFill>
                  <a:schemeClr val="bg1">
                    <a:lumMod val="50000"/>
                  </a:schemeClr>
                </a:solidFill>
                <a:latin typeface="微软雅黑" pitchFamily="34" charset="-122"/>
                <a:ea typeface="微软雅黑" pitchFamily="34" charset="-122"/>
              </a:rPr>
              <a:t>联想公司</a:t>
            </a:r>
            <a:r>
              <a:rPr lang="en-US" altLang="zh-CN" sz="1600" dirty="0">
                <a:solidFill>
                  <a:schemeClr val="bg1">
                    <a:lumMod val="50000"/>
                  </a:schemeClr>
                </a:solidFill>
                <a:latin typeface="微软雅黑" pitchFamily="34" charset="-122"/>
                <a:ea typeface="微软雅黑" pitchFamily="34" charset="-122"/>
              </a:rPr>
              <a:t>——</a:t>
            </a:r>
            <a:r>
              <a:rPr lang="zh-CN" altLang="en-US" sz="1600" dirty="0">
                <a:solidFill>
                  <a:schemeClr val="bg1">
                    <a:lumMod val="50000"/>
                  </a:schemeClr>
                </a:solidFill>
                <a:latin typeface="微软雅黑" pitchFamily="34" charset="-122"/>
                <a:ea typeface="微软雅黑" pitchFamily="34" charset="-122"/>
              </a:rPr>
              <a:t>未来的联想应该是高科技的联想、服务的联想、国际化的</a:t>
            </a:r>
            <a:r>
              <a:rPr lang="zh-CN" altLang="en-US" sz="1600" dirty="0">
                <a:solidFill>
                  <a:schemeClr val="bg1">
                    <a:lumMod val="50000"/>
                  </a:schemeClr>
                </a:solidFill>
                <a:latin typeface="微软雅黑" pitchFamily="34" charset="-122"/>
                <a:ea typeface="微软雅黑" pitchFamily="34" charset="-122"/>
              </a:rPr>
              <a:t>联想；</a:t>
            </a:r>
            <a:endParaRPr lang="en-US" sz="1600" dirty="0">
              <a:solidFill>
                <a:schemeClr val="bg1">
                  <a:lumMod val="50000"/>
                </a:schemeClr>
              </a:solidFill>
              <a:latin typeface="微软雅黑" pitchFamily="34" charset="-122"/>
              <a:ea typeface="微软雅黑" pitchFamily="34" charset="-122"/>
            </a:endParaRPr>
          </a:p>
          <a:p>
            <a:pPr marL="285750" indent="-285750" fontAlgn="auto">
              <a:lnSpc>
                <a:spcPct val="130000"/>
              </a:lnSpc>
              <a:spcBef>
                <a:spcPts val="600"/>
              </a:spcBef>
              <a:spcAft>
                <a:spcPts val="600"/>
              </a:spcAft>
              <a:buFont typeface="Wingdings" pitchFamily="2" charset="2"/>
              <a:buChar char="q"/>
              <a:defRPr/>
            </a:pPr>
            <a:r>
              <a:rPr lang="zh-CN" altLang="en-US" sz="1600" dirty="0">
                <a:solidFill>
                  <a:schemeClr val="bg1">
                    <a:lumMod val="50000"/>
                  </a:schemeClr>
                </a:solidFill>
                <a:latin typeface="微软雅黑" pitchFamily="34" charset="-122"/>
                <a:ea typeface="微软雅黑" pitchFamily="34" charset="-122"/>
              </a:rPr>
              <a:t>戴尔计算机公司</a:t>
            </a:r>
            <a:r>
              <a:rPr lang="en-US" altLang="zh-CN" sz="1600" dirty="0">
                <a:solidFill>
                  <a:schemeClr val="bg1">
                    <a:lumMod val="50000"/>
                  </a:schemeClr>
                </a:solidFill>
                <a:latin typeface="微软雅黑" pitchFamily="34" charset="-122"/>
                <a:ea typeface="微软雅黑" pitchFamily="34" charset="-122"/>
              </a:rPr>
              <a:t>——</a:t>
            </a:r>
            <a:r>
              <a:rPr lang="zh-CN" altLang="en-US" sz="1600" dirty="0">
                <a:solidFill>
                  <a:schemeClr val="bg1">
                    <a:lumMod val="50000"/>
                  </a:schemeClr>
                </a:solidFill>
                <a:latin typeface="微软雅黑" pitchFamily="34" charset="-122"/>
                <a:ea typeface="微软雅黑" pitchFamily="34" charset="-122"/>
              </a:rPr>
              <a:t>在市场份额、股东回报和客户满意度三个方面成为世界领先的基于开放标准的计算机公司。</a:t>
            </a:r>
            <a:endParaRPr lang="en-US" sz="1600" dirty="0">
              <a:solidFill>
                <a:schemeClr val="bg1">
                  <a:lumMod val="50000"/>
                </a:schemeClr>
              </a:solidFill>
              <a:latin typeface="微软雅黑" pitchFamily="34" charset="-122"/>
              <a:ea typeface="微软雅黑" pitchFamily="34" charset="-122"/>
            </a:endParaRPr>
          </a:p>
        </p:txBody>
      </p:sp>
      <p:sp>
        <p:nvSpPr>
          <p:cNvPr id="51" name="TextBox 26"/>
          <p:cNvSpPr txBox="1"/>
          <p:nvPr/>
        </p:nvSpPr>
        <p:spPr>
          <a:xfrm>
            <a:off x="5305499" y="1916832"/>
            <a:ext cx="697627" cy="1015663"/>
          </a:xfrm>
          <a:prstGeom prst="rect">
            <a:avLst/>
          </a:prstGeom>
          <a:noFill/>
        </p:spPr>
        <p:txBody>
          <a:bodyPr wrap="none">
            <a:spAutoFit/>
          </a:bodyPr>
          <a:lstStyle/>
          <a:p>
            <a:pPr fontAlgn="auto">
              <a:spcBef>
                <a:spcPts val="0"/>
              </a:spcBef>
              <a:spcAft>
                <a:spcPts val="0"/>
              </a:spcAft>
              <a:defRPr/>
            </a:pPr>
            <a:r>
              <a:rPr lang="en-US" sz="6000" dirty="0">
                <a:ln>
                  <a:solidFill>
                    <a:srgbClr val="D24726"/>
                  </a:solidFill>
                </a:ln>
                <a:solidFill>
                  <a:schemeClr val="bg1"/>
                </a:solidFill>
                <a:effectLst>
                  <a:reflection blurRad="6350" stA="55000" endA="300" endPos="45500" dir="5400000" sy="-100000" algn="bl" rotWithShape="0"/>
                </a:effectLst>
                <a:latin typeface="Arial Black" pitchFamily="34" charset="0"/>
                <a:ea typeface="+mn-ea"/>
              </a:rPr>
              <a:t>1</a:t>
            </a:r>
            <a:endParaRPr lang="en-US" sz="6000" dirty="0">
              <a:ln>
                <a:solidFill>
                  <a:srgbClr val="D24726"/>
                </a:solidFill>
              </a:ln>
              <a:solidFill>
                <a:schemeClr val="bg1"/>
              </a:solidFill>
              <a:effectLst>
                <a:reflection blurRad="6350" stA="55000" endA="300" endPos="45500" dir="5400000" sy="-100000" algn="bl" rotWithShape="0"/>
              </a:effectLst>
              <a:latin typeface="Arial Black" pitchFamily="34" charset="0"/>
              <a:ea typeface="+mn-ea"/>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ppt_x"/>
                                          </p:val>
                                        </p:tav>
                                        <p:tav tm="100000">
                                          <p:val>
                                            <p:strVal val="#ppt_x"/>
                                          </p:val>
                                        </p:tav>
                                      </p:tavLst>
                                    </p:anim>
                                    <p:anim calcmode="lin" valueType="num">
                                      <p:cBhvr additive="base">
                                        <p:cTn id="8" dur="500" fill="hold"/>
                                        <p:tgtEl>
                                          <p:spTgt spid="4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2" presetClass="entr" presetSubtype="0" fill="hold" grpId="0" nodeType="afterEffect">
                                  <p:stCondLst>
                                    <p:cond delay="0"/>
                                  </p:stCondLst>
                                  <p:childTnLst>
                                    <p:set>
                                      <p:cBhvr>
                                        <p:cTn id="11" dur="1" fill="hold">
                                          <p:stCondLst>
                                            <p:cond delay="0"/>
                                          </p:stCondLst>
                                        </p:cTn>
                                        <p:tgtEl>
                                          <p:spTgt spid="45"/>
                                        </p:tgtEl>
                                        <p:attrNameLst>
                                          <p:attrName>style.visibility</p:attrName>
                                        </p:attrNameLst>
                                      </p:cBhvr>
                                      <p:to>
                                        <p:strVal val="visible"/>
                                      </p:to>
                                    </p:set>
                                    <p:animScale>
                                      <p:cBhvr>
                                        <p:cTn id="12" dur="1000" decel="50000" fill="hold">
                                          <p:stCondLst>
                                            <p:cond delay="0"/>
                                          </p:stCondLst>
                                        </p:cTn>
                                        <p:tgtEl>
                                          <p:spTgt spid="4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45"/>
                                        </p:tgtEl>
                                        <p:attrNameLst>
                                          <p:attrName>ppt_x</p:attrName>
                                          <p:attrName>ppt_y</p:attrName>
                                        </p:attrNameLst>
                                      </p:cBhvr>
                                    </p:animMotion>
                                    <p:animEffect transition="in" filter="fade">
                                      <p:cBhvr>
                                        <p:cTn id="14" dur="1000"/>
                                        <p:tgtEl>
                                          <p:spTgt spid="45"/>
                                        </p:tgtEl>
                                      </p:cBhvr>
                                    </p:animEffect>
                                  </p:childTnLst>
                                </p:cTn>
                              </p:par>
                              <p:par>
                                <p:cTn id="15" presetID="52" presetClass="entr" presetSubtype="0" fill="hold" grpId="0" nodeType="withEffect">
                                  <p:stCondLst>
                                    <p:cond delay="200"/>
                                  </p:stCondLst>
                                  <p:childTnLst>
                                    <p:set>
                                      <p:cBhvr>
                                        <p:cTn id="16" dur="1" fill="hold">
                                          <p:stCondLst>
                                            <p:cond delay="0"/>
                                          </p:stCondLst>
                                        </p:cTn>
                                        <p:tgtEl>
                                          <p:spTgt spid="46"/>
                                        </p:tgtEl>
                                        <p:attrNameLst>
                                          <p:attrName>style.visibility</p:attrName>
                                        </p:attrNameLst>
                                      </p:cBhvr>
                                      <p:to>
                                        <p:strVal val="visible"/>
                                      </p:to>
                                    </p:set>
                                    <p:animScale>
                                      <p:cBhvr>
                                        <p:cTn id="17" dur="1000" decel="50000" fill="hold">
                                          <p:stCondLst>
                                            <p:cond delay="0"/>
                                          </p:stCondLst>
                                        </p:cTn>
                                        <p:tgtEl>
                                          <p:spTgt spid="4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46"/>
                                        </p:tgtEl>
                                        <p:attrNameLst>
                                          <p:attrName>ppt_x</p:attrName>
                                          <p:attrName>ppt_y</p:attrName>
                                        </p:attrNameLst>
                                      </p:cBhvr>
                                    </p:animMotion>
                                    <p:animEffect transition="in" filter="fade">
                                      <p:cBhvr>
                                        <p:cTn id="19" dur="1000"/>
                                        <p:tgtEl>
                                          <p:spTgt spid="46"/>
                                        </p:tgtEl>
                                      </p:cBhvr>
                                    </p:animEffect>
                                  </p:childTnLst>
                                </p:cTn>
                              </p:par>
                            </p:childTnLst>
                          </p:cTn>
                        </p:par>
                        <p:par>
                          <p:cTn id="20" fill="hold">
                            <p:stCondLst>
                              <p:cond delay="1700"/>
                            </p:stCondLst>
                            <p:childTnLst>
                              <p:par>
                                <p:cTn id="21" presetID="2" presetClass="entr" presetSubtype="1" fill="hold" grpId="0" nodeType="afterEffect">
                                  <p:stCondLst>
                                    <p:cond delay="0"/>
                                  </p:stCondLst>
                                  <p:iterate type="lt">
                                    <p:tmPct val="10000"/>
                                  </p:iterate>
                                  <p:childTnLst>
                                    <p:set>
                                      <p:cBhvr>
                                        <p:cTn id="22" dur="1" fill="hold">
                                          <p:stCondLst>
                                            <p:cond delay="0"/>
                                          </p:stCondLst>
                                        </p:cTn>
                                        <p:tgtEl>
                                          <p:spTgt spid="49"/>
                                        </p:tgtEl>
                                        <p:attrNameLst>
                                          <p:attrName>style.visibility</p:attrName>
                                        </p:attrNameLst>
                                      </p:cBhvr>
                                      <p:to>
                                        <p:strVal val="visible"/>
                                      </p:to>
                                    </p:set>
                                    <p:anim calcmode="lin" valueType="num">
                                      <p:cBhvr additive="base">
                                        <p:cTn id="23" dur="500" fill="hold"/>
                                        <p:tgtEl>
                                          <p:spTgt spid="49"/>
                                        </p:tgtEl>
                                        <p:attrNameLst>
                                          <p:attrName>ppt_x</p:attrName>
                                        </p:attrNameLst>
                                      </p:cBhvr>
                                      <p:tavLst>
                                        <p:tav tm="0">
                                          <p:val>
                                            <p:strVal val="#ppt_x"/>
                                          </p:val>
                                        </p:tav>
                                        <p:tav tm="100000">
                                          <p:val>
                                            <p:strVal val="#ppt_x"/>
                                          </p:val>
                                        </p:tav>
                                      </p:tavLst>
                                    </p:anim>
                                    <p:anim calcmode="lin" valueType="num">
                                      <p:cBhvr additive="base">
                                        <p:cTn id="24" dur="500" fill="hold"/>
                                        <p:tgtEl>
                                          <p:spTgt spid="49"/>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2" presetClass="entr" presetSubtype="1" decel="100000" fill="hold" grpId="0" nodeType="afterEffect">
                                  <p:stCondLst>
                                    <p:cond delay="0"/>
                                  </p:stCondLst>
                                  <p:childTnLst>
                                    <p:set>
                                      <p:cBhvr>
                                        <p:cTn id="27" dur="1" fill="hold">
                                          <p:stCondLst>
                                            <p:cond delay="0"/>
                                          </p:stCondLst>
                                        </p:cTn>
                                        <p:tgtEl>
                                          <p:spTgt spid="50"/>
                                        </p:tgtEl>
                                        <p:attrNameLst>
                                          <p:attrName>style.visibility</p:attrName>
                                        </p:attrNameLst>
                                      </p:cBhvr>
                                      <p:to>
                                        <p:strVal val="visible"/>
                                      </p:to>
                                    </p:set>
                                    <p:anim calcmode="lin" valueType="num">
                                      <p:cBhvr additive="base">
                                        <p:cTn id="28" dur="500" fill="hold"/>
                                        <p:tgtEl>
                                          <p:spTgt spid="50"/>
                                        </p:tgtEl>
                                        <p:attrNameLst>
                                          <p:attrName>ppt_x</p:attrName>
                                        </p:attrNameLst>
                                      </p:cBhvr>
                                      <p:tavLst>
                                        <p:tav tm="0">
                                          <p:val>
                                            <p:strVal val="#ppt_x"/>
                                          </p:val>
                                        </p:tav>
                                        <p:tav tm="100000">
                                          <p:val>
                                            <p:strVal val="#ppt_x"/>
                                          </p:val>
                                        </p:tav>
                                      </p:tavLst>
                                    </p:anim>
                                    <p:anim calcmode="lin" valueType="num">
                                      <p:cBhvr additive="base">
                                        <p:cTn id="29" dur="500" fill="hold"/>
                                        <p:tgtEl>
                                          <p:spTgt spid="5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5" grpId="0"/>
      <p:bldP spid="46" grpId="0"/>
      <p:bldP spid="49" grpId="0"/>
      <p:bldP spid="5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矩形 42"/>
          <p:cNvSpPr/>
          <p:nvPr/>
        </p:nvSpPr>
        <p:spPr>
          <a:xfrm>
            <a:off x="625475" y="2349500"/>
            <a:ext cx="5400675" cy="4032250"/>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55298" name="图片 51"/>
          <p:cNvPicPr>
            <a:picLocks noChangeAspect="1"/>
          </p:cNvPicPr>
          <p:nvPr/>
        </p:nvPicPr>
        <p:blipFill>
          <a:blip r:embed="rId2"/>
          <a:srcRect/>
          <a:stretch>
            <a:fillRect/>
          </a:stretch>
        </p:blipFill>
        <p:spPr bwMode="auto">
          <a:xfrm>
            <a:off x="590550" y="2320925"/>
            <a:ext cx="1454150" cy="1446213"/>
          </a:xfrm>
          <a:prstGeom prst="rect">
            <a:avLst/>
          </a:prstGeom>
          <a:noFill/>
          <a:ln w="9525">
            <a:noFill/>
            <a:miter lim="800000"/>
            <a:headEnd/>
            <a:tailEnd/>
          </a:ln>
        </p:spPr>
      </p:pic>
      <p:sp>
        <p:nvSpPr>
          <p:cNvPr id="45" name="Text Box 44"/>
          <p:cNvSpPr txBox="1">
            <a:spLocks noChangeArrowheads="1"/>
          </p:cNvSpPr>
          <p:nvPr/>
        </p:nvSpPr>
        <p:spPr bwMode="auto">
          <a:xfrm>
            <a:off x="1165225" y="3194050"/>
            <a:ext cx="4787900" cy="1387475"/>
          </a:xfrm>
          <a:prstGeom prst="rect">
            <a:avLst/>
          </a:prstGeom>
          <a:noFill/>
          <a:ln w="9525">
            <a:noFill/>
            <a:miter lim="800000"/>
            <a:headEnd/>
            <a:tailEnd/>
          </a:ln>
        </p:spPr>
        <p:txBody>
          <a:bodyPr>
            <a:spAutoFit/>
          </a:bodyPr>
          <a:lstStyle/>
          <a:p>
            <a:pPr defTabSz="720725">
              <a:lnSpc>
                <a:spcPct val="135000"/>
              </a:lnSpc>
            </a:pPr>
            <a:r>
              <a:rPr lang="zh-CN" altLang="en-US" sz="1600">
                <a:solidFill>
                  <a:srgbClr val="7F7F7F"/>
                </a:solidFill>
                <a:latin typeface="微软雅黑"/>
                <a:ea typeface="微软雅黑"/>
                <a:cs typeface="微软雅黑"/>
              </a:rPr>
              <a:t>企业使命就是指</a:t>
            </a:r>
            <a:r>
              <a:rPr lang="zh-CN" altLang="en-US" sz="1600" b="1">
                <a:solidFill>
                  <a:srgbClr val="7F7F7F"/>
                </a:solidFill>
                <a:latin typeface="微软雅黑"/>
                <a:ea typeface="微软雅黑"/>
                <a:cs typeface="微软雅黑"/>
              </a:rPr>
              <a:t>“</a:t>
            </a:r>
            <a:r>
              <a:rPr lang="zh-CN" altLang="en-US" sz="1600" b="1">
                <a:solidFill>
                  <a:srgbClr val="D24726"/>
                </a:solidFill>
                <a:latin typeface="微软雅黑"/>
                <a:ea typeface="微软雅黑"/>
                <a:cs typeface="微软雅黑"/>
              </a:rPr>
              <a:t>企业的业务（任务）是什么？</a:t>
            </a:r>
            <a:r>
              <a:rPr lang="zh-CN" altLang="en-US" sz="1600" b="1">
                <a:solidFill>
                  <a:srgbClr val="7F7F7F"/>
                </a:solidFill>
                <a:latin typeface="微软雅黑"/>
                <a:ea typeface="微软雅黑"/>
                <a:cs typeface="微软雅黑"/>
              </a:rPr>
              <a:t>”</a:t>
            </a:r>
            <a:r>
              <a:rPr lang="zh-CN" altLang="en-US" sz="1600">
                <a:solidFill>
                  <a:srgbClr val="7F7F7F"/>
                </a:solidFill>
                <a:latin typeface="微软雅黑"/>
                <a:ea typeface="微软雅黑"/>
                <a:cs typeface="微软雅黑"/>
              </a:rPr>
              <a:t>，它描述了一个组织在社会中为其顾客生产产品和提供服务的基本功能，一个组织的使命是其存在的原因，是企业经营管理的全部意义所在。</a:t>
            </a:r>
          </a:p>
        </p:txBody>
      </p:sp>
      <p:sp>
        <p:nvSpPr>
          <p:cNvPr id="46" name="Text Box 44"/>
          <p:cNvSpPr txBox="1">
            <a:spLocks noChangeArrowheads="1"/>
          </p:cNvSpPr>
          <p:nvPr/>
        </p:nvSpPr>
        <p:spPr bwMode="auto">
          <a:xfrm>
            <a:off x="1165225" y="4743450"/>
            <a:ext cx="4787900" cy="1422400"/>
          </a:xfrm>
          <a:prstGeom prst="rect">
            <a:avLst/>
          </a:prstGeom>
          <a:noFill/>
          <a:ln w="9525">
            <a:noFill/>
            <a:miter lim="800000"/>
            <a:headEnd/>
            <a:tailEnd/>
          </a:ln>
        </p:spPr>
        <p:txBody>
          <a:bodyPr>
            <a:spAutoFit/>
          </a:bodyPr>
          <a:lstStyle/>
          <a:p>
            <a:pPr defTabSz="720725">
              <a:lnSpc>
                <a:spcPct val="135000"/>
              </a:lnSpc>
            </a:pPr>
            <a:r>
              <a:rPr lang="zh-CN" altLang="en-US" sz="1600">
                <a:solidFill>
                  <a:srgbClr val="7F7F7F"/>
                </a:solidFill>
                <a:latin typeface="微软雅黑"/>
                <a:ea typeface="微软雅黑"/>
                <a:cs typeface="微软雅黑"/>
              </a:rPr>
              <a:t>企业使命为企业建立了统一的精神和追求，可以焕起所有员工崇高的使命感，是引导和激发全体员工持之以恒、为企业不断实现新的发展和超越而努力奋斗的动力之源。</a:t>
            </a:r>
          </a:p>
        </p:txBody>
      </p:sp>
      <p:sp>
        <p:nvSpPr>
          <p:cNvPr id="55301" name="TextBox 6"/>
          <p:cNvSpPr txBox="1">
            <a:spLocks noChangeArrowheads="1"/>
          </p:cNvSpPr>
          <p:nvPr/>
        </p:nvSpPr>
        <p:spPr bwMode="auto">
          <a:xfrm rot="-2763432">
            <a:off x="516731" y="2717007"/>
            <a:ext cx="1108075" cy="369888"/>
          </a:xfrm>
          <a:prstGeom prst="rect">
            <a:avLst/>
          </a:prstGeom>
          <a:noFill/>
          <a:ln w="9525">
            <a:noFill/>
            <a:miter lim="800000"/>
            <a:headEnd/>
            <a:tailEnd/>
          </a:ln>
        </p:spPr>
        <p:txBody>
          <a:bodyPr wrap="none">
            <a:spAutoFit/>
          </a:bodyPr>
          <a:lstStyle/>
          <a:p>
            <a:r>
              <a:rPr lang="zh-CN" altLang="en-US">
                <a:solidFill>
                  <a:schemeClr val="bg1"/>
                </a:solidFill>
                <a:latin typeface="微软雅黑"/>
                <a:ea typeface="微软雅黑"/>
                <a:cs typeface="微软雅黑"/>
              </a:rPr>
              <a:t>企业使命</a:t>
            </a:r>
            <a:endParaRPr lang="en-US">
              <a:solidFill>
                <a:schemeClr val="bg1"/>
              </a:solidFill>
              <a:latin typeface="微软雅黑"/>
              <a:ea typeface="微软雅黑"/>
              <a:cs typeface="微软雅黑"/>
            </a:endParaRPr>
          </a:p>
        </p:txBody>
      </p:sp>
      <p:cxnSp>
        <p:nvCxnSpPr>
          <p:cNvPr id="48" name="直接连接符 47"/>
          <p:cNvCxnSpPr/>
          <p:nvPr/>
        </p:nvCxnSpPr>
        <p:spPr>
          <a:xfrm>
            <a:off x="6242050" y="2781300"/>
            <a:ext cx="5399088" cy="0"/>
          </a:xfrm>
          <a:prstGeom prst="line">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49" name="Text Box 44"/>
          <p:cNvSpPr txBox="1">
            <a:spLocks noChangeArrowheads="1"/>
          </p:cNvSpPr>
          <p:nvPr/>
        </p:nvSpPr>
        <p:spPr bwMode="auto">
          <a:xfrm>
            <a:off x="6242050" y="2236788"/>
            <a:ext cx="4787900" cy="465137"/>
          </a:xfrm>
          <a:prstGeom prst="rect">
            <a:avLst/>
          </a:prstGeom>
          <a:noFill/>
          <a:ln w="9525">
            <a:noFill/>
            <a:miter lim="800000"/>
            <a:headEnd/>
            <a:tailEnd/>
          </a:ln>
        </p:spPr>
        <p:txBody>
          <a:bodyPr>
            <a:spAutoFit/>
          </a:bodyPr>
          <a:lstStyle/>
          <a:p>
            <a:pPr defTabSz="720725">
              <a:lnSpc>
                <a:spcPct val="135000"/>
              </a:lnSpc>
            </a:pPr>
            <a:r>
              <a:rPr lang="zh-CN" altLang="en-US" b="1">
                <a:solidFill>
                  <a:srgbClr val="D24726"/>
                </a:solidFill>
                <a:latin typeface="微软雅黑"/>
                <a:ea typeface="微软雅黑"/>
                <a:cs typeface="微软雅黑"/>
              </a:rPr>
              <a:t>企业使命举例：</a:t>
            </a:r>
            <a:endParaRPr lang="en-US" altLang="zh-CN" b="1">
              <a:solidFill>
                <a:srgbClr val="D24726"/>
              </a:solidFill>
              <a:latin typeface="微软雅黑"/>
              <a:ea typeface="微软雅黑"/>
              <a:cs typeface="微软雅黑"/>
            </a:endParaRPr>
          </a:p>
        </p:txBody>
      </p:sp>
      <p:sp>
        <p:nvSpPr>
          <p:cNvPr id="50" name="矩形 49"/>
          <p:cNvSpPr/>
          <p:nvPr/>
        </p:nvSpPr>
        <p:spPr>
          <a:xfrm>
            <a:off x="6242050" y="3141663"/>
            <a:ext cx="5399088" cy="2597150"/>
          </a:xfrm>
          <a:prstGeom prst="rect">
            <a:avLst/>
          </a:prstGeom>
        </p:spPr>
        <p:txBody>
          <a:bodyPr>
            <a:spAutoFit/>
          </a:bodyPr>
          <a:lstStyle/>
          <a:p>
            <a:pPr marL="285750" indent="-285750" fontAlgn="auto">
              <a:lnSpc>
                <a:spcPct val="130000"/>
              </a:lnSpc>
              <a:spcBef>
                <a:spcPts val="600"/>
              </a:spcBef>
              <a:spcAft>
                <a:spcPts val="600"/>
              </a:spcAft>
              <a:buFont typeface="Wingdings" pitchFamily="2" charset="2"/>
              <a:buChar char="q"/>
              <a:defRPr/>
            </a:pPr>
            <a:r>
              <a:rPr lang="zh-CN" altLang="en-US" sz="1600" dirty="0">
                <a:solidFill>
                  <a:schemeClr val="bg1">
                    <a:lumMod val="50000"/>
                  </a:schemeClr>
                </a:solidFill>
                <a:latin typeface="微软雅黑" pitchFamily="34" charset="-122"/>
                <a:ea typeface="微软雅黑" pitchFamily="34" charset="-122"/>
              </a:rPr>
              <a:t>迪斯尼公司</a:t>
            </a:r>
            <a:r>
              <a:rPr lang="en-US" altLang="zh-CN" sz="1600" dirty="0">
                <a:solidFill>
                  <a:schemeClr val="bg1">
                    <a:lumMod val="50000"/>
                  </a:schemeClr>
                </a:solidFill>
                <a:latin typeface="微软雅黑" pitchFamily="34" charset="-122"/>
                <a:ea typeface="微软雅黑" pitchFamily="34" charset="-122"/>
              </a:rPr>
              <a:t>——</a:t>
            </a:r>
            <a:r>
              <a:rPr lang="zh-CN" altLang="en-US" sz="1600" dirty="0">
                <a:solidFill>
                  <a:schemeClr val="bg1">
                    <a:lumMod val="50000"/>
                  </a:schemeClr>
                </a:solidFill>
                <a:latin typeface="微软雅黑" pitchFamily="34" charset="-122"/>
                <a:ea typeface="微软雅黑" pitchFamily="34" charset="-122"/>
              </a:rPr>
              <a:t>使人们过得快活；</a:t>
            </a:r>
          </a:p>
          <a:p>
            <a:pPr marL="285750" indent="-285750" fontAlgn="auto">
              <a:lnSpc>
                <a:spcPct val="130000"/>
              </a:lnSpc>
              <a:spcBef>
                <a:spcPts val="600"/>
              </a:spcBef>
              <a:spcAft>
                <a:spcPts val="600"/>
              </a:spcAft>
              <a:buFont typeface="Wingdings" pitchFamily="2" charset="2"/>
              <a:buChar char="q"/>
              <a:defRPr/>
            </a:pPr>
            <a:r>
              <a:rPr lang="zh-CN" altLang="en-US" sz="1600" dirty="0">
                <a:solidFill>
                  <a:schemeClr val="bg1">
                    <a:lumMod val="50000"/>
                  </a:schemeClr>
                </a:solidFill>
                <a:latin typeface="微软雅黑" pitchFamily="34" charset="-122"/>
                <a:ea typeface="微软雅黑" pitchFamily="34" charset="-122"/>
              </a:rPr>
              <a:t>索尼</a:t>
            </a:r>
            <a:r>
              <a:rPr lang="en-US" altLang="zh-CN" sz="1600" dirty="0">
                <a:solidFill>
                  <a:schemeClr val="bg1">
                    <a:lumMod val="50000"/>
                  </a:schemeClr>
                </a:solidFill>
                <a:latin typeface="微软雅黑" pitchFamily="34" charset="-122"/>
                <a:ea typeface="微软雅黑" pitchFamily="34" charset="-122"/>
              </a:rPr>
              <a:t>——</a:t>
            </a:r>
            <a:r>
              <a:rPr lang="zh-CN" altLang="en-US" sz="1600" dirty="0">
                <a:solidFill>
                  <a:schemeClr val="bg1">
                    <a:lumMod val="50000"/>
                  </a:schemeClr>
                </a:solidFill>
                <a:latin typeface="微软雅黑" pitchFamily="34" charset="-122"/>
                <a:ea typeface="微软雅黑" pitchFamily="34" charset="-122"/>
              </a:rPr>
              <a:t>体验发展技术，造福大众的快乐；</a:t>
            </a:r>
          </a:p>
          <a:p>
            <a:pPr marL="285750" indent="-285750" fontAlgn="auto">
              <a:lnSpc>
                <a:spcPct val="130000"/>
              </a:lnSpc>
              <a:spcBef>
                <a:spcPts val="600"/>
              </a:spcBef>
              <a:spcAft>
                <a:spcPts val="600"/>
              </a:spcAft>
              <a:buFont typeface="Wingdings" pitchFamily="2" charset="2"/>
              <a:buChar char="q"/>
              <a:defRPr/>
            </a:pPr>
            <a:r>
              <a:rPr lang="zh-CN" altLang="en-US" sz="1600" dirty="0">
                <a:solidFill>
                  <a:schemeClr val="bg1">
                    <a:lumMod val="50000"/>
                  </a:schemeClr>
                </a:solidFill>
                <a:latin typeface="微软雅黑" pitchFamily="34" charset="-122"/>
                <a:ea typeface="微软雅黑" pitchFamily="34" charset="-122"/>
              </a:rPr>
              <a:t>沃尔玛</a:t>
            </a:r>
            <a:r>
              <a:rPr lang="en-US" altLang="zh-CN" sz="1600" dirty="0">
                <a:solidFill>
                  <a:schemeClr val="bg1">
                    <a:lumMod val="50000"/>
                  </a:schemeClr>
                </a:solidFill>
                <a:latin typeface="微软雅黑" pitchFamily="34" charset="-122"/>
                <a:ea typeface="微软雅黑" pitchFamily="34" charset="-122"/>
              </a:rPr>
              <a:t>——</a:t>
            </a:r>
            <a:r>
              <a:rPr lang="zh-CN" altLang="en-US" sz="1600" dirty="0">
                <a:solidFill>
                  <a:schemeClr val="bg1">
                    <a:lumMod val="50000"/>
                  </a:schemeClr>
                </a:solidFill>
                <a:latin typeface="微软雅黑" pitchFamily="34" charset="-122"/>
                <a:ea typeface="微软雅黑" pitchFamily="34" charset="-122"/>
              </a:rPr>
              <a:t>天天低价；</a:t>
            </a:r>
          </a:p>
          <a:p>
            <a:pPr marL="285750" indent="-285750" fontAlgn="auto">
              <a:lnSpc>
                <a:spcPct val="130000"/>
              </a:lnSpc>
              <a:spcBef>
                <a:spcPts val="600"/>
              </a:spcBef>
              <a:spcAft>
                <a:spcPts val="600"/>
              </a:spcAft>
              <a:buFont typeface="Wingdings" pitchFamily="2" charset="2"/>
              <a:buChar char="q"/>
              <a:defRPr/>
            </a:pPr>
            <a:r>
              <a:rPr lang="zh-CN" altLang="en-US" sz="1600" dirty="0">
                <a:solidFill>
                  <a:schemeClr val="bg1">
                    <a:lumMod val="50000"/>
                  </a:schemeClr>
                </a:solidFill>
                <a:latin typeface="微软雅黑" pitchFamily="34" charset="-122"/>
                <a:ea typeface="微软雅黑" pitchFamily="34" charset="-122"/>
              </a:rPr>
              <a:t>阿里巴巴</a:t>
            </a:r>
            <a:r>
              <a:rPr lang="en-US" altLang="zh-CN" sz="1600" dirty="0">
                <a:solidFill>
                  <a:schemeClr val="bg1">
                    <a:lumMod val="50000"/>
                  </a:schemeClr>
                </a:solidFill>
                <a:latin typeface="微软雅黑" pitchFamily="34" charset="-122"/>
                <a:ea typeface="微软雅黑" pitchFamily="34" charset="-122"/>
              </a:rPr>
              <a:t>——</a:t>
            </a:r>
            <a:r>
              <a:rPr lang="zh-CN" altLang="en-US" sz="1600" dirty="0">
                <a:solidFill>
                  <a:schemeClr val="bg1">
                    <a:lumMod val="50000"/>
                  </a:schemeClr>
                </a:solidFill>
                <a:latin typeface="微软雅黑" pitchFamily="34" charset="-122"/>
                <a:ea typeface="微软雅黑" pitchFamily="34" charset="-122"/>
              </a:rPr>
              <a:t>让天下没有难做的生意；</a:t>
            </a:r>
          </a:p>
          <a:p>
            <a:pPr marL="285750" indent="-285750" fontAlgn="auto">
              <a:lnSpc>
                <a:spcPct val="130000"/>
              </a:lnSpc>
              <a:spcBef>
                <a:spcPts val="600"/>
              </a:spcBef>
              <a:spcAft>
                <a:spcPts val="600"/>
              </a:spcAft>
              <a:buFont typeface="Wingdings" pitchFamily="2" charset="2"/>
              <a:buChar char="q"/>
              <a:defRPr/>
            </a:pPr>
            <a:r>
              <a:rPr lang="en-US" altLang="zh-CN" sz="1600" dirty="0">
                <a:solidFill>
                  <a:schemeClr val="bg1">
                    <a:lumMod val="50000"/>
                  </a:schemeClr>
                </a:solidFill>
                <a:latin typeface="微软雅黑" pitchFamily="34" charset="-122"/>
                <a:ea typeface="微软雅黑" pitchFamily="34" charset="-122"/>
              </a:rPr>
              <a:t>IBM——</a:t>
            </a:r>
            <a:r>
              <a:rPr lang="zh-CN" altLang="en-US" sz="1600" dirty="0">
                <a:solidFill>
                  <a:schemeClr val="bg1">
                    <a:lumMod val="50000"/>
                  </a:schemeClr>
                </a:solidFill>
                <a:latin typeface="微软雅黑" pitchFamily="34" charset="-122"/>
                <a:ea typeface="微软雅黑" pitchFamily="34" charset="-122"/>
              </a:rPr>
              <a:t>无论是一大步，还是一小步，总是带动世界的脚步。</a:t>
            </a:r>
          </a:p>
        </p:txBody>
      </p:sp>
      <p:sp>
        <p:nvSpPr>
          <p:cNvPr id="51" name="TextBox 26"/>
          <p:cNvSpPr txBox="1"/>
          <p:nvPr/>
        </p:nvSpPr>
        <p:spPr>
          <a:xfrm>
            <a:off x="5305499" y="1916832"/>
            <a:ext cx="697627" cy="1015663"/>
          </a:xfrm>
          <a:prstGeom prst="rect">
            <a:avLst/>
          </a:prstGeom>
          <a:noFill/>
        </p:spPr>
        <p:txBody>
          <a:bodyPr wrap="none">
            <a:spAutoFit/>
          </a:bodyPr>
          <a:lstStyle/>
          <a:p>
            <a:pPr fontAlgn="auto">
              <a:spcBef>
                <a:spcPts val="0"/>
              </a:spcBef>
              <a:spcAft>
                <a:spcPts val="0"/>
              </a:spcAft>
              <a:defRPr/>
            </a:pPr>
            <a:r>
              <a:rPr lang="en-US" sz="6000" dirty="0">
                <a:ln>
                  <a:solidFill>
                    <a:srgbClr val="D24726"/>
                  </a:solidFill>
                </a:ln>
                <a:solidFill>
                  <a:schemeClr val="bg1"/>
                </a:solidFill>
                <a:effectLst>
                  <a:reflection blurRad="6350" stA="55000" endA="300" endPos="45500" dir="5400000" sy="-100000" algn="bl" rotWithShape="0"/>
                </a:effectLst>
                <a:latin typeface="Arial Black" pitchFamily="34" charset="0"/>
                <a:ea typeface="+mn-ea"/>
              </a:rPr>
              <a:t>2</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Scale>
                                      <p:cBhvr>
                                        <p:cTn id="7" dur="1000" decel="50000" fill="hold">
                                          <p:stCondLst>
                                            <p:cond delay="0"/>
                                          </p:stCondLst>
                                        </p:cTn>
                                        <p:tgtEl>
                                          <p:spTgt spid="4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5"/>
                                        </p:tgtEl>
                                        <p:attrNameLst>
                                          <p:attrName>ppt_x</p:attrName>
                                          <p:attrName>ppt_y</p:attrName>
                                        </p:attrNameLst>
                                      </p:cBhvr>
                                    </p:animMotion>
                                    <p:animEffect transition="in" filter="fade">
                                      <p:cBhvr>
                                        <p:cTn id="9" dur="1000"/>
                                        <p:tgtEl>
                                          <p:spTgt spid="45"/>
                                        </p:tgtEl>
                                      </p:cBhvr>
                                    </p:animEffect>
                                  </p:childTnLst>
                                </p:cTn>
                              </p:par>
                              <p:par>
                                <p:cTn id="10" presetID="52" presetClass="entr" presetSubtype="0" fill="hold" grpId="0" nodeType="withEffect">
                                  <p:stCondLst>
                                    <p:cond delay="200"/>
                                  </p:stCondLst>
                                  <p:childTnLst>
                                    <p:set>
                                      <p:cBhvr>
                                        <p:cTn id="11" dur="1" fill="hold">
                                          <p:stCondLst>
                                            <p:cond delay="0"/>
                                          </p:stCondLst>
                                        </p:cTn>
                                        <p:tgtEl>
                                          <p:spTgt spid="46"/>
                                        </p:tgtEl>
                                        <p:attrNameLst>
                                          <p:attrName>style.visibility</p:attrName>
                                        </p:attrNameLst>
                                      </p:cBhvr>
                                      <p:to>
                                        <p:strVal val="visible"/>
                                      </p:to>
                                    </p:set>
                                    <p:animScale>
                                      <p:cBhvr>
                                        <p:cTn id="12" dur="1000" decel="50000" fill="hold">
                                          <p:stCondLst>
                                            <p:cond delay="0"/>
                                          </p:stCondLst>
                                        </p:cTn>
                                        <p:tgtEl>
                                          <p:spTgt spid="4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46"/>
                                        </p:tgtEl>
                                        <p:attrNameLst>
                                          <p:attrName>ppt_x</p:attrName>
                                          <p:attrName>ppt_y</p:attrName>
                                        </p:attrNameLst>
                                      </p:cBhvr>
                                    </p:animMotion>
                                    <p:animEffect transition="in" filter="fade">
                                      <p:cBhvr>
                                        <p:cTn id="14" dur="1000"/>
                                        <p:tgtEl>
                                          <p:spTgt spid="46"/>
                                        </p:tgtEl>
                                      </p:cBhvr>
                                    </p:animEffect>
                                  </p:childTnLst>
                                </p:cTn>
                              </p:par>
                            </p:childTnLst>
                          </p:cTn>
                        </p:par>
                        <p:par>
                          <p:cTn id="15" fill="hold">
                            <p:stCondLst>
                              <p:cond delay="1200"/>
                            </p:stCondLst>
                            <p:childTnLst>
                              <p:par>
                                <p:cTn id="16" presetID="2" presetClass="entr" presetSubtype="1" fill="hold" grpId="0" nodeType="afterEffect">
                                  <p:stCondLst>
                                    <p:cond delay="0"/>
                                  </p:stCondLst>
                                  <p:iterate type="lt">
                                    <p:tmPct val="10000"/>
                                  </p:iterate>
                                  <p:childTnLst>
                                    <p:set>
                                      <p:cBhvr>
                                        <p:cTn id="17" dur="1" fill="hold">
                                          <p:stCondLst>
                                            <p:cond delay="0"/>
                                          </p:stCondLst>
                                        </p:cTn>
                                        <p:tgtEl>
                                          <p:spTgt spid="49"/>
                                        </p:tgtEl>
                                        <p:attrNameLst>
                                          <p:attrName>style.visibility</p:attrName>
                                        </p:attrNameLst>
                                      </p:cBhvr>
                                      <p:to>
                                        <p:strVal val="visible"/>
                                      </p:to>
                                    </p:set>
                                    <p:anim calcmode="lin" valueType="num">
                                      <p:cBhvr additive="base">
                                        <p:cTn id="18" dur="500" fill="hold"/>
                                        <p:tgtEl>
                                          <p:spTgt spid="49"/>
                                        </p:tgtEl>
                                        <p:attrNameLst>
                                          <p:attrName>ppt_x</p:attrName>
                                        </p:attrNameLst>
                                      </p:cBhvr>
                                      <p:tavLst>
                                        <p:tav tm="0">
                                          <p:val>
                                            <p:strVal val="#ppt_x"/>
                                          </p:val>
                                        </p:tav>
                                        <p:tav tm="100000">
                                          <p:val>
                                            <p:strVal val="#ppt_x"/>
                                          </p:val>
                                        </p:tav>
                                      </p:tavLst>
                                    </p:anim>
                                    <p:anim calcmode="lin" valueType="num">
                                      <p:cBhvr additive="base">
                                        <p:cTn id="19" dur="500" fill="hold"/>
                                        <p:tgtEl>
                                          <p:spTgt spid="49"/>
                                        </p:tgtEl>
                                        <p:attrNameLst>
                                          <p:attrName>ppt_y</p:attrName>
                                        </p:attrNameLst>
                                      </p:cBhvr>
                                      <p:tavLst>
                                        <p:tav tm="0">
                                          <p:val>
                                            <p:strVal val="0-#ppt_h/2"/>
                                          </p:val>
                                        </p:tav>
                                        <p:tav tm="100000">
                                          <p:val>
                                            <p:strVal val="#ppt_y"/>
                                          </p:val>
                                        </p:tav>
                                      </p:tavLst>
                                    </p:anim>
                                  </p:childTnLst>
                                </p:cTn>
                              </p:par>
                            </p:childTnLst>
                          </p:cTn>
                        </p:par>
                        <p:par>
                          <p:cTn id="20" fill="hold">
                            <p:stCondLst>
                              <p:cond delay="2000"/>
                            </p:stCondLst>
                            <p:childTnLst>
                              <p:par>
                                <p:cTn id="21" presetID="2" presetClass="entr" presetSubtype="1" decel="100000"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additive="base">
                                        <p:cTn id="23" dur="500" fill="hold"/>
                                        <p:tgtEl>
                                          <p:spTgt spid="50"/>
                                        </p:tgtEl>
                                        <p:attrNameLst>
                                          <p:attrName>ppt_x</p:attrName>
                                        </p:attrNameLst>
                                      </p:cBhvr>
                                      <p:tavLst>
                                        <p:tav tm="0">
                                          <p:val>
                                            <p:strVal val="#ppt_x"/>
                                          </p:val>
                                        </p:tav>
                                        <p:tav tm="100000">
                                          <p:val>
                                            <p:strVal val="#ppt_x"/>
                                          </p:val>
                                        </p:tav>
                                      </p:tavLst>
                                    </p:anim>
                                    <p:anim calcmode="lin" valueType="num">
                                      <p:cBhvr additive="base">
                                        <p:cTn id="24" dur="500" fill="hold"/>
                                        <p:tgtEl>
                                          <p:spTgt spid="5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9" grpId="0"/>
      <p:bldP spid="5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矩形 42"/>
          <p:cNvSpPr/>
          <p:nvPr/>
        </p:nvSpPr>
        <p:spPr>
          <a:xfrm>
            <a:off x="625475" y="2349500"/>
            <a:ext cx="5400675" cy="4032250"/>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56322" name="图片 51"/>
          <p:cNvPicPr>
            <a:picLocks noChangeAspect="1"/>
          </p:cNvPicPr>
          <p:nvPr/>
        </p:nvPicPr>
        <p:blipFill>
          <a:blip r:embed="rId2"/>
          <a:srcRect/>
          <a:stretch>
            <a:fillRect/>
          </a:stretch>
        </p:blipFill>
        <p:spPr bwMode="auto">
          <a:xfrm>
            <a:off x="590550" y="2320925"/>
            <a:ext cx="1454150" cy="1446213"/>
          </a:xfrm>
          <a:prstGeom prst="rect">
            <a:avLst/>
          </a:prstGeom>
          <a:noFill/>
          <a:ln w="9525">
            <a:noFill/>
            <a:miter lim="800000"/>
            <a:headEnd/>
            <a:tailEnd/>
          </a:ln>
        </p:spPr>
      </p:pic>
      <p:sp>
        <p:nvSpPr>
          <p:cNvPr id="45" name="Text Box 44"/>
          <p:cNvSpPr txBox="1">
            <a:spLocks noChangeArrowheads="1"/>
          </p:cNvSpPr>
          <p:nvPr/>
        </p:nvSpPr>
        <p:spPr bwMode="auto">
          <a:xfrm>
            <a:off x="1165225" y="3194050"/>
            <a:ext cx="4787900" cy="1387475"/>
          </a:xfrm>
          <a:prstGeom prst="rect">
            <a:avLst/>
          </a:prstGeom>
          <a:noFill/>
          <a:ln w="9525">
            <a:noFill/>
            <a:miter lim="800000"/>
            <a:headEnd/>
            <a:tailEnd/>
          </a:ln>
        </p:spPr>
        <p:txBody>
          <a:bodyPr>
            <a:spAutoFit/>
          </a:bodyPr>
          <a:lstStyle/>
          <a:p>
            <a:pPr defTabSz="720725">
              <a:lnSpc>
                <a:spcPct val="135000"/>
              </a:lnSpc>
            </a:pPr>
            <a:r>
              <a:rPr lang="zh-CN" altLang="en-US" sz="1600">
                <a:solidFill>
                  <a:srgbClr val="7F7F7F"/>
                </a:solidFill>
                <a:latin typeface="微软雅黑"/>
                <a:ea typeface="微软雅黑"/>
                <a:cs typeface="微软雅黑"/>
              </a:rPr>
              <a:t>战略目标是企业为完成使命，在一定时期内需要达到的特定业绩目标。战略目标是对企业使命的进一步具体化，反映了企业在一定时期内经营活动的方向和所要达到的水平。</a:t>
            </a:r>
          </a:p>
        </p:txBody>
      </p:sp>
      <p:sp>
        <p:nvSpPr>
          <p:cNvPr id="46" name="Text Box 44"/>
          <p:cNvSpPr txBox="1">
            <a:spLocks noChangeArrowheads="1"/>
          </p:cNvSpPr>
          <p:nvPr/>
        </p:nvSpPr>
        <p:spPr bwMode="auto">
          <a:xfrm>
            <a:off x="1165225" y="4743450"/>
            <a:ext cx="4787900" cy="1387475"/>
          </a:xfrm>
          <a:prstGeom prst="rect">
            <a:avLst/>
          </a:prstGeom>
          <a:noFill/>
          <a:ln w="9525">
            <a:noFill/>
            <a:miter lim="800000"/>
            <a:headEnd/>
            <a:tailEnd/>
          </a:ln>
        </p:spPr>
        <p:txBody>
          <a:bodyPr>
            <a:spAutoFit/>
          </a:bodyPr>
          <a:lstStyle/>
          <a:p>
            <a:pPr defTabSz="720725">
              <a:lnSpc>
                <a:spcPct val="135000"/>
              </a:lnSpc>
            </a:pPr>
            <a:r>
              <a:rPr lang="zh-CN" altLang="en-US" sz="1600">
                <a:solidFill>
                  <a:srgbClr val="7F7F7F"/>
                </a:solidFill>
                <a:latin typeface="微软雅黑"/>
                <a:ea typeface="微软雅黑"/>
                <a:cs typeface="微软雅黑"/>
              </a:rPr>
              <a:t>德鲁克在</a:t>
            </a:r>
            <a:r>
              <a:rPr lang="en-US" altLang="zh-CN" sz="1600">
                <a:solidFill>
                  <a:srgbClr val="7F7F7F"/>
                </a:solidFill>
                <a:latin typeface="微软雅黑"/>
                <a:ea typeface="微软雅黑"/>
                <a:cs typeface="微软雅黑"/>
              </a:rPr>
              <a:t>《</a:t>
            </a:r>
            <a:r>
              <a:rPr lang="zh-CN" altLang="en-US" sz="1600">
                <a:solidFill>
                  <a:srgbClr val="7F7F7F"/>
                </a:solidFill>
                <a:latin typeface="微软雅黑"/>
                <a:ea typeface="微软雅黑"/>
                <a:cs typeface="微软雅黑"/>
              </a:rPr>
              <a:t>管理实践</a:t>
            </a:r>
            <a:r>
              <a:rPr lang="en-US" altLang="zh-CN" sz="1600">
                <a:solidFill>
                  <a:srgbClr val="7F7F7F"/>
                </a:solidFill>
                <a:latin typeface="微软雅黑"/>
                <a:ea typeface="微软雅黑"/>
                <a:cs typeface="微软雅黑"/>
              </a:rPr>
              <a:t>》</a:t>
            </a:r>
            <a:r>
              <a:rPr lang="zh-CN" altLang="en-US" sz="1600">
                <a:solidFill>
                  <a:srgbClr val="7F7F7F"/>
                </a:solidFill>
                <a:latin typeface="微软雅黑"/>
                <a:ea typeface="微软雅黑"/>
                <a:cs typeface="微软雅黑"/>
              </a:rPr>
              <a:t>一书中提出了八个关键领域的目标：①市场；②技术改进和发展；③提高生产力；④物资和金融资源；⑤利润；⑥人力资源；⑦职工积极性发挥；⑧社会责任。</a:t>
            </a:r>
          </a:p>
        </p:txBody>
      </p:sp>
      <p:sp>
        <p:nvSpPr>
          <p:cNvPr id="56325" name="TextBox 6"/>
          <p:cNvSpPr txBox="1">
            <a:spLocks noChangeArrowheads="1"/>
          </p:cNvSpPr>
          <p:nvPr/>
        </p:nvSpPr>
        <p:spPr bwMode="auto">
          <a:xfrm rot="-2763432">
            <a:off x="516731" y="2717007"/>
            <a:ext cx="1108075" cy="369888"/>
          </a:xfrm>
          <a:prstGeom prst="rect">
            <a:avLst/>
          </a:prstGeom>
          <a:noFill/>
          <a:ln w="9525">
            <a:noFill/>
            <a:miter lim="800000"/>
            <a:headEnd/>
            <a:tailEnd/>
          </a:ln>
        </p:spPr>
        <p:txBody>
          <a:bodyPr wrap="none">
            <a:spAutoFit/>
          </a:bodyPr>
          <a:lstStyle/>
          <a:p>
            <a:r>
              <a:rPr lang="zh-CN" altLang="en-US">
                <a:solidFill>
                  <a:schemeClr val="bg1"/>
                </a:solidFill>
                <a:latin typeface="微软雅黑"/>
                <a:ea typeface="微软雅黑"/>
                <a:cs typeface="微软雅黑"/>
              </a:rPr>
              <a:t>战略目标</a:t>
            </a:r>
            <a:endParaRPr lang="en-US">
              <a:solidFill>
                <a:schemeClr val="bg1"/>
              </a:solidFill>
              <a:latin typeface="微软雅黑"/>
              <a:ea typeface="微软雅黑"/>
              <a:cs typeface="微软雅黑"/>
            </a:endParaRPr>
          </a:p>
        </p:txBody>
      </p:sp>
      <p:cxnSp>
        <p:nvCxnSpPr>
          <p:cNvPr id="48" name="直接连接符 47"/>
          <p:cNvCxnSpPr/>
          <p:nvPr/>
        </p:nvCxnSpPr>
        <p:spPr>
          <a:xfrm>
            <a:off x="6242050" y="2781300"/>
            <a:ext cx="5399088" cy="0"/>
          </a:xfrm>
          <a:prstGeom prst="line">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49" name="Text Box 44"/>
          <p:cNvSpPr txBox="1">
            <a:spLocks noChangeArrowheads="1"/>
          </p:cNvSpPr>
          <p:nvPr/>
        </p:nvSpPr>
        <p:spPr bwMode="auto">
          <a:xfrm>
            <a:off x="6242050" y="2236788"/>
            <a:ext cx="4787900" cy="465137"/>
          </a:xfrm>
          <a:prstGeom prst="rect">
            <a:avLst/>
          </a:prstGeom>
          <a:noFill/>
          <a:ln w="9525">
            <a:noFill/>
            <a:miter lim="800000"/>
            <a:headEnd/>
            <a:tailEnd/>
          </a:ln>
        </p:spPr>
        <p:txBody>
          <a:bodyPr>
            <a:spAutoFit/>
          </a:bodyPr>
          <a:lstStyle/>
          <a:p>
            <a:pPr defTabSz="720725">
              <a:lnSpc>
                <a:spcPct val="135000"/>
              </a:lnSpc>
            </a:pPr>
            <a:r>
              <a:rPr lang="zh-CN" altLang="en-US" b="1">
                <a:solidFill>
                  <a:srgbClr val="D24726"/>
                </a:solidFill>
                <a:latin typeface="微软雅黑"/>
                <a:ea typeface="微软雅黑"/>
                <a:cs typeface="微软雅黑"/>
              </a:rPr>
              <a:t>战略目标举例：</a:t>
            </a:r>
            <a:endParaRPr lang="en-US" altLang="zh-CN" b="1">
              <a:solidFill>
                <a:srgbClr val="D24726"/>
              </a:solidFill>
              <a:latin typeface="微软雅黑"/>
              <a:ea typeface="微软雅黑"/>
              <a:cs typeface="微软雅黑"/>
            </a:endParaRPr>
          </a:p>
        </p:txBody>
      </p:sp>
      <p:sp>
        <p:nvSpPr>
          <p:cNvPr id="50" name="矩形 49"/>
          <p:cNvSpPr/>
          <p:nvPr/>
        </p:nvSpPr>
        <p:spPr>
          <a:xfrm>
            <a:off x="6242050" y="3068638"/>
            <a:ext cx="5399088" cy="3281362"/>
          </a:xfrm>
          <a:prstGeom prst="rect">
            <a:avLst/>
          </a:prstGeom>
        </p:spPr>
        <p:txBody>
          <a:bodyPr>
            <a:spAutoFit/>
          </a:bodyPr>
          <a:lstStyle/>
          <a:p>
            <a:pPr marL="285750" indent="-285750" fontAlgn="auto">
              <a:lnSpc>
                <a:spcPct val="130000"/>
              </a:lnSpc>
              <a:spcBef>
                <a:spcPts val="600"/>
              </a:spcBef>
              <a:spcAft>
                <a:spcPts val="600"/>
              </a:spcAft>
              <a:buFont typeface="Wingdings" pitchFamily="2" charset="2"/>
              <a:buChar char="q"/>
              <a:defRPr/>
            </a:pPr>
            <a:r>
              <a:rPr lang="zh-CN" altLang="en-US" sz="1600" dirty="0">
                <a:solidFill>
                  <a:schemeClr val="bg1">
                    <a:lumMod val="50000"/>
                  </a:schemeClr>
                </a:solidFill>
                <a:latin typeface="微软雅黑" pitchFamily="34" charset="-122"/>
                <a:ea typeface="微软雅黑" pitchFamily="34" charset="-122"/>
              </a:rPr>
              <a:t>通用</a:t>
            </a:r>
            <a:r>
              <a:rPr lang="zh-CN" altLang="en-US" sz="1600" dirty="0">
                <a:solidFill>
                  <a:schemeClr val="bg1">
                    <a:lumMod val="50000"/>
                  </a:schemeClr>
                </a:solidFill>
                <a:latin typeface="微软雅黑" pitchFamily="34" charset="-122"/>
                <a:ea typeface="微软雅黑" pitchFamily="34" charset="-122"/>
              </a:rPr>
              <a:t>电气公司：在公司进入的每一项业务上，占有第一或第二的市场份额，成为全球最具竞争力的公司。在９</a:t>
            </a:r>
            <a:r>
              <a:rPr lang="en-US" altLang="zh-CN" sz="1600" dirty="0">
                <a:solidFill>
                  <a:schemeClr val="bg1">
                    <a:lumMod val="50000"/>
                  </a:schemeClr>
                </a:solidFill>
                <a:latin typeface="微软雅黑" pitchFamily="34" charset="-122"/>
                <a:ea typeface="微软雅黑" pitchFamily="34" charset="-122"/>
              </a:rPr>
              <a:t>8</a:t>
            </a:r>
            <a:r>
              <a:rPr lang="zh-CN" altLang="en-US" sz="1600" dirty="0">
                <a:solidFill>
                  <a:schemeClr val="bg1">
                    <a:lumMod val="50000"/>
                  </a:schemeClr>
                </a:solidFill>
                <a:latin typeface="微软雅黑" pitchFamily="34" charset="-122"/>
                <a:ea typeface="微软雅黑" pitchFamily="34" charset="-122"/>
              </a:rPr>
              <a:t>年之前，达到存货周转率１０倍、营业利润率１</a:t>
            </a:r>
            <a:r>
              <a:rPr lang="en-US" altLang="zh-CN" sz="1600" dirty="0">
                <a:solidFill>
                  <a:schemeClr val="bg1">
                    <a:lumMod val="50000"/>
                  </a:schemeClr>
                </a:solidFill>
                <a:latin typeface="微软雅黑" pitchFamily="34" charset="-122"/>
                <a:ea typeface="微软雅黑" pitchFamily="34" charset="-122"/>
              </a:rPr>
              <a:t>8</a:t>
            </a:r>
            <a:r>
              <a:rPr lang="zh-CN" altLang="en-US" sz="1600" dirty="0">
                <a:solidFill>
                  <a:schemeClr val="bg1">
                    <a:lumMod val="50000"/>
                  </a:schemeClr>
                </a:solidFill>
                <a:latin typeface="微软雅黑" pitchFamily="34" charset="-122"/>
                <a:ea typeface="微软雅黑" pitchFamily="34" charset="-122"/>
              </a:rPr>
              <a:t>％的目标。</a:t>
            </a:r>
          </a:p>
          <a:p>
            <a:pPr marL="285750" indent="-285750" fontAlgn="auto">
              <a:lnSpc>
                <a:spcPct val="130000"/>
              </a:lnSpc>
              <a:spcBef>
                <a:spcPts val="600"/>
              </a:spcBef>
              <a:spcAft>
                <a:spcPts val="600"/>
              </a:spcAft>
              <a:buFont typeface="Wingdings" pitchFamily="2" charset="2"/>
              <a:buChar char="q"/>
              <a:defRPr/>
            </a:pPr>
            <a:r>
              <a:rPr lang="en-US" altLang="zh-CN" sz="1600" dirty="0">
                <a:solidFill>
                  <a:schemeClr val="bg1">
                    <a:lumMod val="50000"/>
                  </a:schemeClr>
                </a:solidFill>
                <a:latin typeface="微软雅黑" pitchFamily="34" charset="-122"/>
                <a:ea typeface="微软雅黑" pitchFamily="34" charset="-122"/>
              </a:rPr>
              <a:t>3M</a:t>
            </a:r>
            <a:r>
              <a:rPr lang="zh-CN" altLang="en-US" sz="1600" dirty="0">
                <a:solidFill>
                  <a:schemeClr val="bg1">
                    <a:lumMod val="50000"/>
                  </a:schemeClr>
                </a:solidFill>
                <a:latin typeface="微软雅黑" pitchFamily="34" charset="-122"/>
                <a:ea typeface="微软雅黑" pitchFamily="34" charset="-122"/>
              </a:rPr>
              <a:t>公司：每股收益平均年增长率</a:t>
            </a:r>
            <a:r>
              <a:rPr lang="en-US" altLang="zh-CN" sz="1600" dirty="0">
                <a:solidFill>
                  <a:schemeClr val="bg1">
                    <a:lumMod val="50000"/>
                  </a:schemeClr>
                </a:solidFill>
                <a:latin typeface="微软雅黑" pitchFamily="34" charset="-122"/>
                <a:ea typeface="微软雅黑" pitchFamily="34" charset="-122"/>
              </a:rPr>
              <a:t>10%</a:t>
            </a:r>
            <a:r>
              <a:rPr lang="zh-CN" altLang="en-US" sz="1600" dirty="0">
                <a:solidFill>
                  <a:schemeClr val="bg1">
                    <a:lumMod val="50000"/>
                  </a:schemeClr>
                </a:solidFill>
                <a:latin typeface="微软雅黑" pitchFamily="34" charset="-122"/>
                <a:ea typeface="微软雅黑" pitchFamily="34" charset="-122"/>
              </a:rPr>
              <a:t>或</a:t>
            </a:r>
            <a:r>
              <a:rPr lang="en-US" altLang="zh-CN" sz="1600" dirty="0">
                <a:solidFill>
                  <a:schemeClr val="bg1">
                    <a:lumMod val="50000"/>
                  </a:schemeClr>
                </a:solidFill>
                <a:latin typeface="微软雅黑" pitchFamily="34" charset="-122"/>
                <a:ea typeface="微软雅黑" pitchFamily="34" charset="-122"/>
              </a:rPr>
              <a:t>10%</a:t>
            </a:r>
            <a:r>
              <a:rPr lang="zh-CN" altLang="en-US" sz="1600" dirty="0">
                <a:solidFill>
                  <a:schemeClr val="bg1">
                    <a:lumMod val="50000"/>
                  </a:schemeClr>
                </a:solidFill>
                <a:latin typeface="微软雅黑" pitchFamily="34" charset="-122"/>
                <a:ea typeface="微软雅黑" pitchFamily="34" charset="-122"/>
              </a:rPr>
              <a:t>以上，股东权益回报率</a:t>
            </a:r>
            <a:r>
              <a:rPr lang="en-US" altLang="zh-CN" sz="1600" dirty="0">
                <a:solidFill>
                  <a:schemeClr val="bg1">
                    <a:lumMod val="50000"/>
                  </a:schemeClr>
                </a:solidFill>
                <a:latin typeface="微软雅黑" pitchFamily="34" charset="-122"/>
                <a:ea typeface="微软雅黑" pitchFamily="34" charset="-122"/>
              </a:rPr>
              <a:t>20%─25%</a:t>
            </a:r>
            <a:r>
              <a:rPr lang="zh-CN" altLang="en-US" sz="1600" dirty="0">
                <a:solidFill>
                  <a:schemeClr val="bg1">
                    <a:lumMod val="50000"/>
                  </a:schemeClr>
                </a:solidFill>
                <a:latin typeface="微软雅黑" pitchFamily="34" charset="-122"/>
                <a:ea typeface="微软雅黑" pitchFamily="34" charset="-122"/>
              </a:rPr>
              <a:t>，营运资金回报率</a:t>
            </a:r>
            <a:r>
              <a:rPr lang="en-US" altLang="zh-CN" sz="1600" dirty="0">
                <a:solidFill>
                  <a:schemeClr val="bg1">
                    <a:lumMod val="50000"/>
                  </a:schemeClr>
                </a:solidFill>
                <a:latin typeface="微软雅黑" pitchFamily="34" charset="-122"/>
                <a:ea typeface="微软雅黑" pitchFamily="34" charset="-122"/>
              </a:rPr>
              <a:t>27%</a:t>
            </a:r>
            <a:r>
              <a:rPr lang="zh-CN" altLang="en-US" sz="1600" dirty="0">
                <a:solidFill>
                  <a:schemeClr val="bg1">
                    <a:lumMod val="50000"/>
                  </a:schemeClr>
                </a:solidFill>
                <a:latin typeface="微软雅黑" pitchFamily="34" charset="-122"/>
                <a:ea typeface="微软雅黑" pitchFamily="34" charset="-122"/>
              </a:rPr>
              <a:t>或</a:t>
            </a:r>
            <a:r>
              <a:rPr lang="en-US" altLang="zh-CN" sz="1600" dirty="0">
                <a:solidFill>
                  <a:schemeClr val="bg1">
                    <a:lumMod val="50000"/>
                  </a:schemeClr>
                </a:solidFill>
                <a:latin typeface="微软雅黑" pitchFamily="34" charset="-122"/>
                <a:ea typeface="微软雅黑" pitchFamily="34" charset="-122"/>
              </a:rPr>
              <a:t>27%</a:t>
            </a:r>
            <a:r>
              <a:rPr lang="zh-CN" altLang="en-US" sz="1600" dirty="0">
                <a:solidFill>
                  <a:schemeClr val="bg1">
                    <a:lumMod val="50000"/>
                  </a:schemeClr>
                </a:solidFill>
                <a:latin typeface="微软雅黑" pitchFamily="34" charset="-122"/>
                <a:ea typeface="微软雅黑" pitchFamily="34" charset="-122"/>
              </a:rPr>
              <a:t>以上，至少有</a:t>
            </a:r>
            <a:r>
              <a:rPr lang="en-US" altLang="zh-CN" sz="1600" dirty="0">
                <a:solidFill>
                  <a:schemeClr val="bg1">
                    <a:lumMod val="50000"/>
                  </a:schemeClr>
                </a:solidFill>
                <a:latin typeface="微软雅黑" pitchFamily="34" charset="-122"/>
                <a:ea typeface="微软雅黑" pitchFamily="34" charset="-122"/>
              </a:rPr>
              <a:t>30%</a:t>
            </a:r>
            <a:r>
              <a:rPr lang="zh-CN" altLang="en-US" sz="1600" dirty="0">
                <a:solidFill>
                  <a:schemeClr val="bg1">
                    <a:lumMod val="50000"/>
                  </a:schemeClr>
                </a:solidFill>
                <a:latin typeface="微软雅黑" pitchFamily="34" charset="-122"/>
                <a:ea typeface="微软雅黑" pitchFamily="34" charset="-122"/>
              </a:rPr>
              <a:t>的销售额来自于最近四年推出的产品。</a:t>
            </a:r>
          </a:p>
          <a:p>
            <a:pPr marL="285750" indent="-285750" fontAlgn="auto">
              <a:lnSpc>
                <a:spcPct val="130000"/>
              </a:lnSpc>
              <a:spcBef>
                <a:spcPts val="600"/>
              </a:spcBef>
              <a:spcAft>
                <a:spcPts val="600"/>
              </a:spcAft>
              <a:buFont typeface="Wingdings" pitchFamily="2" charset="2"/>
              <a:buChar char="q"/>
              <a:defRPr/>
            </a:pPr>
            <a:r>
              <a:rPr lang="zh-CN" altLang="en-US" sz="1600" dirty="0">
                <a:solidFill>
                  <a:schemeClr val="bg1">
                    <a:lumMod val="50000"/>
                  </a:schemeClr>
                </a:solidFill>
                <a:latin typeface="微软雅黑" pitchFamily="34" charset="-122"/>
                <a:ea typeface="微软雅黑" pitchFamily="34" charset="-122"/>
              </a:rPr>
              <a:t>波音公司</a:t>
            </a:r>
            <a:r>
              <a:rPr lang="zh-CN" altLang="en-US" sz="1600" dirty="0">
                <a:solidFill>
                  <a:schemeClr val="bg1">
                    <a:lumMod val="50000"/>
                  </a:schemeClr>
                </a:solidFill>
                <a:latin typeface="微软雅黑" pitchFamily="34" charset="-122"/>
                <a:ea typeface="微软雅黑" pitchFamily="34" charset="-122"/>
              </a:rPr>
              <a:t>：尽我们所能来获得高利润，保持股东的年平均收益率为</a:t>
            </a:r>
            <a:r>
              <a:rPr lang="en-US" altLang="zh-CN" sz="1600" dirty="0">
                <a:solidFill>
                  <a:schemeClr val="bg1">
                    <a:lumMod val="50000"/>
                  </a:schemeClr>
                </a:solidFill>
                <a:latin typeface="微软雅黑" pitchFamily="34" charset="-122"/>
                <a:ea typeface="微软雅黑" pitchFamily="34" charset="-122"/>
              </a:rPr>
              <a:t>20%</a:t>
            </a:r>
            <a:r>
              <a:rPr lang="zh-CN" altLang="en-US" sz="1600" dirty="0">
                <a:solidFill>
                  <a:schemeClr val="bg1">
                    <a:lumMod val="50000"/>
                  </a:schemeClr>
                </a:solidFill>
                <a:latin typeface="微软雅黑" pitchFamily="34" charset="-122"/>
                <a:ea typeface="微软雅黑" pitchFamily="34" charset="-122"/>
              </a:rPr>
              <a:t>。</a:t>
            </a:r>
          </a:p>
        </p:txBody>
      </p:sp>
      <p:sp>
        <p:nvSpPr>
          <p:cNvPr id="51" name="TextBox 26"/>
          <p:cNvSpPr txBox="1"/>
          <p:nvPr/>
        </p:nvSpPr>
        <p:spPr>
          <a:xfrm>
            <a:off x="5305499" y="1916832"/>
            <a:ext cx="697627" cy="1015663"/>
          </a:xfrm>
          <a:prstGeom prst="rect">
            <a:avLst/>
          </a:prstGeom>
          <a:noFill/>
        </p:spPr>
        <p:txBody>
          <a:bodyPr wrap="none">
            <a:spAutoFit/>
          </a:bodyPr>
          <a:lstStyle/>
          <a:p>
            <a:pPr fontAlgn="auto">
              <a:spcBef>
                <a:spcPts val="0"/>
              </a:spcBef>
              <a:spcAft>
                <a:spcPts val="0"/>
              </a:spcAft>
              <a:defRPr/>
            </a:pPr>
            <a:r>
              <a:rPr lang="en-US" sz="6000" dirty="0">
                <a:ln>
                  <a:solidFill>
                    <a:srgbClr val="D24726"/>
                  </a:solidFill>
                </a:ln>
                <a:solidFill>
                  <a:schemeClr val="bg1"/>
                </a:solidFill>
                <a:effectLst>
                  <a:reflection blurRad="6350" stA="55000" endA="300" endPos="45500" dir="5400000" sy="-100000" algn="bl" rotWithShape="0"/>
                </a:effectLst>
                <a:latin typeface="Arial Black" pitchFamily="34" charset="0"/>
                <a:ea typeface="+mn-ea"/>
              </a:rPr>
              <a:t>3</a:t>
            </a:r>
            <a:endParaRPr lang="en-US" sz="6000" dirty="0">
              <a:ln>
                <a:solidFill>
                  <a:srgbClr val="D24726"/>
                </a:solidFill>
              </a:ln>
              <a:solidFill>
                <a:schemeClr val="bg1"/>
              </a:solidFill>
              <a:effectLst>
                <a:reflection blurRad="6350" stA="55000" endA="300" endPos="45500" dir="5400000" sy="-100000" algn="bl" rotWithShape="0"/>
              </a:effectLst>
              <a:latin typeface="Arial Black" pitchFamily="34" charset="0"/>
              <a:ea typeface="+mn-ea"/>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Scale>
                                      <p:cBhvr>
                                        <p:cTn id="7" dur="1000" decel="50000" fill="hold">
                                          <p:stCondLst>
                                            <p:cond delay="0"/>
                                          </p:stCondLst>
                                        </p:cTn>
                                        <p:tgtEl>
                                          <p:spTgt spid="4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5"/>
                                        </p:tgtEl>
                                        <p:attrNameLst>
                                          <p:attrName>ppt_x</p:attrName>
                                          <p:attrName>ppt_y</p:attrName>
                                        </p:attrNameLst>
                                      </p:cBhvr>
                                    </p:animMotion>
                                    <p:animEffect transition="in" filter="fade">
                                      <p:cBhvr>
                                        <p:cTn id="9" dur="1000"/>
                                        <p:tgtEl>
                                          <p:spTgt spid="45"/>
                                        </p:tgtEl>
                                      </p:cBhvr>
                                    </p:animEffect>
                                  </p:childTnLst>
                                </p:cTn>
                              </p:par>
                              <p:par>
                                <p:cTn id="10" presetID="52" presetClass="entr" presetSubtype="0" fill="hold" grpId="0" nodeType="withEffect">
                                  <p:stCondLst>
                                    <p:cond delay="200"/>
                                  </p:stCondLst>
                                  <p:childTnLst>
                                    <p:set>
                                      <p:cBhvr>
                                        <p:cTn id="11" dur="1" fill="hold">
                                          <p:stCondLst>
                                            <p:cond delay="0"/>
                                          </p:stCondLst>
                                        </p:cTn>
                                        <p:tgtEl>
                                          <p:spTgt spid="46"/>
                                        </p:tgtEl>
                                        <p:attrNameLst>
                                          <p:attrName>style.visibility</p:attrName>
                                        </p:attrNameLst>
                                      </p:cBhvr>
                                      <p:to>
                                        <p:strVal val="visible"/>
                                      </p:to>
                                    </p:set>
                                    <p:animScale>
                                      <p:cBhvr>
                                        <p:cTn id="12" dur="1000" decel="50000" fill="hold">
                                          <p:stCondLst>
                                            <p:cond delay="0"/>
                                          </p:stCondLst>
                                        </p:cTn>
                                        <p:tgtEl>
                                          <p:spTgt spid="4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46"/>
                                        </p:tgtEl>
                                        <p:attrNameLst>
                                          <p:attrName>ppt_x</p:attrName>
                                          <p:attrName>ppt_y</p:attrName>
                                        </p:attrNameLst>
                                      </p:cBhvr>
                                    </p:animMotion>
                                    <p:animEffect transition="in" filter="fade">
                                      <p:cBhvr>
                                        <p:cTn id="14" dur="1000"/>
                                        <p:tgtEl>
                                          <p:spTgt spid="46"/>
                                        </p:tgtEl>
                                      </p:cBhvr>
                                    </p:animEffect>
                                  </p:childTnLst>
                                </p:cTn>
                              </p:par>
                            </p:childTnLst>
                          </p:cTn>
                        </p:par>
                        <p:par>
                          <p:cTn id="15" fill="hold">
                            <p:stCondLst>
                              <p:cond delay="1200"/>
                            </p:stCondLst>
                            <p:childTnLst>
                              <p:par>
                                <p:cTn id="16" presetID="2" presetClass="entr" presetSubtype="1" fill="hold" grpId="0" nodeType="afterEffect">
                                  <p:stCondLst>
                                    <p:cond delay="0"/>
                                  </p:stCondLst>
                                  <p:iterate type="lt">
                                    <p:tmPct val="10000"/>
                                  </p:iterate>
                                  <p:childTnLst>
                                    <p:set>
                                      <p:cBhvr>
                                        <p:cTn id="17" dur="1" fill="hold">
                                          <p:stCondLst>
                                            <p:cond delay="0"/>
                                          </p:stCondLst>
                                        </p:cTn>
                                        <p:tgtEl>
                                          <p:spTgt spid="49"/>
                                        </p:tgtEl>
                                        <p:attrNameLst>
                                          <p:attrName>style.visibility</p:attrName>
                                        </p:attrNameLst>
                                      </p:cBhvr>
                                      <p:to>
                                        <p:strVal val="visible"/>
                                      </p:to>
                                    </p:set>
                                    <p:anim calcmode="lin" valueType="num">
                                      <p:cBhvr additive="base">
                                        <p:cTn id="18" dur="500" fill="hold"/>
                                        <p:tgtEl>
                                          <p:spTgt spid="49"/>
                                        </p:tgtEl>
                                        <p:attrNameLst>
                                          <p:attrName>ppt_x</p:attrName>
                                        </p:attrNameLst>
                                      </p:cBhvr>
                                      <p:tavLst>
                                        <p:tav tm="0">
                                          <p:val>
                                            <p:strVal val="#ppt_x"/>
                                          </p:val>
                                        </p:tav>
                                        <p:tav tm="100000">
                                          <p:val>
                                            <p:strVal val="#ppt_x"/>
                                          </p:val>
                                        </p:tav>
                                      </p:tavLst>
                                    </p:anim>
                                    <p:anim calcmode="lin" valueType="num">
                                      <p:cBhvr additive="base">
                                        <p:cTn id="19" dur="500" fill="hold"/>
                                        <p:tgtEl>
                                          <p:spTgt spid="49"/>
                                        </p:tgtEl>
                                        <p:attrNameLst>
                                          <p:attrName>ppt_y</p:attrName>
                                        </p:attrNameLst>
                                      </p:cBhvr>
                                      <p:tavLst>
                                        <p:tav tm="0">
                                          <p:val>
                                            <p:strVal val="0-#ppt_h/2"/>
                                          </p:val>
                                        </p:tav>
                                        <p:tav tm="100000">
                                          <p:val>
                                            <p:strVal val="#ppt_y"/>
                                          </p:val>
                                        </p:tav>
                                      </p:tavLst>
                                    </p:anim>
                                  </p:childTnLst>
                                </p:cTn>
                              </p:par>
                            </p:childTnLst>
                          </p:cTn>
                        </p:par>
                        <p:par>
                          <p:cTn id="20" fill="hold">
                            <p:stCondLst>
                              <p:cond delay="2000"/>
                            </p:stCondLst>
                            <p:childTnLst>
                              <p:par>
                                <p:cTn id="21" presetID="2" presetClass="entr" presetSubtype="1" decel="100000"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additive="base">
                                        <p:cTn id="23" dur="500" fill="hold"/>
                                        <p:tgtEl>
                                          <p:spTgt spid="50"/>
                                        </p:tgtEl>
                                        <p:attrNameLst>
                                          <p:attrName>ppt_x</p:attrName>
                                        </p:attrNameLst>
                                      </p:cBhvr>
                                      <p:tavLst>
                                        <p:tav tm="0">
                                          <p:val>
                                            <p:strVal val="#ppt_x"/>
                                          </p:val>
                                        </p:tav>
                                        <p:tav tm="100000">
                                          <p:val>
                                            <p:strVal val="#ppt_x"/>
                                          </p:val>
                                        </p:tav>
                                      </p:tavLst>
                                    </p:anim>
                                    <p:anim calcmode="lin" valueType="num">
                                      <p:cBhvr additive="base">
                                        <p:cTn id="24" dur="500" fill="hold"/>
                                        <p:tgtEl>
                                          <p:spTgt spid="5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9" grpId="0"/>
      <p:bldP spid="5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625475" y="2205038"/>
            <a:ext cx="5400675" cy="3311525"/>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57346" name="图片 12"/>
          <p:cNvPicPr>
            <a:picLocks noChangeAspect="1"/>
          </p:cNvPicPr>
          <p:nvPr/>
        </p:nvPicPr>
        <p:blipFill>
          <a:blip r:embed="rId2"/>
          <a:srcRect/>
          <a:stretch>
            <a:fillRect/>
          </a:stretch>
        </p:blipFill>
        <p:spPr bwMode="auto">
          <a:xfrm>
            <a:off x="590550" y="2176463"/>
            <a:ext cx="1454150" cy="1446212"/>
          </a:xfrm>
          <a:prstGeom prst="rect">
            <a:avLst/>
          </a:prstGeom>
          <a:noFill/>
          <a:ln w="9525">
            <a:noFill/>
            <a:miter lim="800000"/>
            <a:headEnd/>
            <a:tailEnd/>
          </a:ln>
        </p:spPr>
      </p:pic>
      <p:sp>
        <p:nvSpPr>
          <p:cNvPr id="57347" name="TextBox 6"/>
          <p:cNvSpPr txBox="1">
            <a:spLocks noChangeArrowheads="1"/>
          </p:cNvSpPr>
          <p:nvPr/>
        </p:nvSpPr>
        <p:spPr bwMode="auto">
          <a:xfrm rot="-2763432">
            <a:off x="516731" y="2572544"/>
            <a:ext cx="1108075" cy="369888"/>
          </a:xfrm>
          <a:prstGeom prst="rect">
            <a:avLst/>
          </a:prstGeom>
          <a:noFill/>
          <a:ln w="9525">
            <a:noFill/>
            <a:miter lim="800000"/>
            <a:headEnd/>
            <a:tailEnd/>
          </a:ln>
        </p:spPr>
        <p:txBody>
          <a:bodyPr wrap="none">
            <a:spAutoFit/>
          </a:bodyPr>
          <a:lstStyle/>
          <a:p>
            <a:r>
              <a:rPr lang="zh-CN" altLang="en-US">
                <a:solidFill>
                  <a:schemeClr val="bg1"/>
                </a:solidFill>
                <a:latin typeface="微软雅黑"/>
                <a:ea typeface="微软雅黑"/>
                <a:cs typeface="微软雅黑"/>
              </a:rPr>
              <a:t>战略选择</a:t>
            </a:r>
            <a:endParaRPr lang="en-US">
              <a:solidFill>
                <a:schemeClr val="bg1"/>
              </a:solidFill>
              <a:latin typeface="微软雅黑"/>
              <a:ea typeface="微软雅黑"/>
              <a:cs typeface="微软雅黑"/>
            </a:endParaRPr>
          </a:p>
        </p:txBody>
      </p:sp>
      <p:cxnSp>
        <p:nvCxnSpPr>
          <p:cNvPr id="17" name="直接连接符 16"/>
          <p:cNvCxnSpPr/>
          <p:nvPr/>
        </p:nvCxnSpPr>
        <p:spPr>
          <a:xfrm>
            <a:off x="6242050" y="2636838"/>
            <a:ext cx="5399088" cy="0"/>
          </a:xfrm>
          <a:prstGeom prst="line">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8" name="Text Box 44"/>
          <p:cNvSpPr txBox="1">
            <a:spLocks noChangeArrowheads="1"/>
          </p:cNvSpPr>
          <p:nvPr/>
        </p:nvSpPr>
        <p:spPr bwMode="auto">
          <a:xfrm>
            <a:off x="6242050" y="2092325"/>
            <a:ext cx="4787900" cy="466725"/>
          </a:xfrm>
          <a:prstGeom prst="rect">
            <a:avLst/>
          </a:prstGeom>
          <a:noFill/>
          <a:ln w="9525">
            <a:noFill/>
            <a:miter lim="800000"/>
            <a:headEnd/>
            <a:tailEnd/>
          </a:ln>
        </p:spPr>
        <p:txBody>
          <a:bodyPr>
            <a:spAutoFit/>
          </a:bodyPr>
          <a:lstStyle/>
          <a:p>
            <a:pPr defTabSz="720725">
              <a:lnSpc>
                <a:spcPct val="135000"/>
              </a:lnSpc>
            </a:pPr>
            <a:r>
              <a:rPr lang="zh-CN" altLang="en-US" b="1">
                <a:solidFill>
                  <a:srgbClr val="D24726"/>
                </a:solidFill>
                <a:latin typeface="微软雅黑"/>
                <a:ea typeface="微软雅黑"/>
                <a:cs typeface="微软雅黑"/>
              </a:rPr>
              <a:t>具体战略举例：</a:t>
            </a:r>
            <a:endParaRPr lang="en-US" altLang="zh-CN" b="1">
              <a:solidFill>
                <a:srgbClr val="D24726"/>
              </a:solidFill>
              <a:latin typeface="微软雅黑"/>
              <a:ea typeface="微软雅黑"/>
              <a:cs typeface="微软雅黑"/>
            </a:endParaRPr>
          </a:p>
        </p:txBody>
      </p:sp>
      <p:sp>
        <p:nvSpPr>
          <p:cNvPr id="19" name="矩形 18"/>
          <p:cNvSpPr/>
          <p:nvPr/>
        </p:nvSpPr>
        <p:spPr>
          <a:xfrm>
            <a:off x="6242050" y="2924175"/>
            <a:ext cx="5399088" cy="2320925"/>
          </a:xfrm>
          <a:prstGeom prst="rect">
            <a:avLst/>
          </a:prstGeom>
        </p:spPr>
        <p:txBody>
          <a:bodyPr>
            <a:spAutoFit/>
          </a:bodyPr>
          <a:lstStyle/>
          <a:p>
            <a:pPr marL="342900" indent="-342900" fontAlgn="auto">
              <a:lnSpc>
                <a:spcPct val="130000"/>
              </a:lnSpc>
              <a:spcBef>
                <a:spcPts val="600"/>
              </a:spcBef>
              <a:spcAft>
                <a:spcPts val="600"/>
              </a:spcAft>
              <a:buFont typeface="+mj-ea"/>
              <a:buAutoNum type="circleNumDbPlain"/>
              <a:defRPr/>
            </a:pPr>
            <a:r>
              <a:rPr lang="zh-CN" altLang="en-US" sz="1600" dirty="0">
                <a:solidFill>
                  <a:schemeClr val="bg1">
                    <a:lumMod val="50000"/>
                  </a:schemeClr>
                </a:solidFill>
                <a:latin typeface="微软雅黑" pitchFamily="34" charset="-122"/>
                <a:ea typeface="微软雅黑" pitchFamily="34" charset="-122"/>
              </a:rPr>
              <a:t>公司层战略选择：增长（发展）战略、维持（稳定、防守）战略、紧缩（撤退）战略、组合型战略</a:t>
            </a:r>
            <a:r>
              <a:rPr lang="zh-CN" altLang="en-US" sz="1600" dirty="0">
                <a:solidFill>
                  <a:schemeClr val="bg1">
                    <a:lumMod val="50000"/>
                  </a:schemeClr>
                </a:solidFill>
                <a:latin typeface="微软雅黑" pitchFamily="34" charset="-122"/>
                <a:ea typeface="微软雅黑" pitchFamily="34" charset="-122"/>
              </a:rPr>
              <a:t>。</a:t>
            </a:r>
            <a:endParaRPr lang="en-US" altLang="zh-CN" sz="1600" dirty="0">
              <a:solidFill>
                <a:schemeClr val="bg1">
                  <a:lumMod val="50000"/>
                </a:schemeClr>
              </a:solidFill>
              <a:latin typeface="微软雅黑" pitchFamily="34" charset="-122"/>
              <a:ea typeface="微软雅黑" pitchFamily="34" charset="-122"/>
            </a:endParaRPr>
          </a:p>
          <a:p>
            <a:pPr marL="342900" indent="-342900" fontAlgn="auto">
              <a:lnSpc>
                <a:spcPct val="130000"/>
              </a:lnSpc>
              <a:spcBef>
                <a:spcPts val="600"/>
              </a:spcBef>
              <a:spcAft>
                <a:spcPts val="600"/>
              </a:spcAft>
              <a:buFont typeface="+mj-ea"/>
              <a:buAutoNum type="circleNumDbPlain"/>
              <a:defRPr/>
            </a:pPr>
            <a:r>
              <a:rPr lang="zh-CN" altLang="en-US" sz="1600" dirty="0">
                <a:solidFill>
                  <a:schemeClr val="bg1">
                    <a:lumMod val="50000"/>
                  </a:schemeClr>
                </a:solidFill>
                <a:latin typeface="微软雅黑" pitchFamily="34" charset="-122"/>
                <a:ea typeface="微软雅黑" pitchFamily="34" charset="-122"/>
              </a:rPr>
              <a:t>事业</a:t>
            </a:r>
            <a:r>
              <a:rPr lang="zh-CN" altLang="en-US" sz="1600" dirty="0">
                <a:solidFill>
                  <a:schemeClr val="bg1">
                    <a:lumMod val="50000"/>
                  </a:schemeClr>
                </a:solidFill>
                <a:latin typeface="微软雅黑" pitchFamily="34" charset="-122"/>
                <a:ea typeface="微软雅黑" pitchFamily="34" charset="-122"/>
              </a:rPr>
              <a:t>部</a:t>
            </a:r>
            <a:r>
              <a:rPr lang="en-US" altLang="zh-CN" sz="1600" dirty="0">
                <a:solidFill>
                  <a:schemeClr val="bg1">
                    <a:lumMod val="50000"/>
                  </a:schemeClr>
                </a:solidFill>
                <a:latin typeface="微软雅黑" pitchFamily="34" charset="-122"/>
                <a:ea typeface="微软雅黑" pitchFamily="34" charset="-122"/>
              </a:rPr>
              <a:t>/</a:t>
            </a:r>
            <a:r>
              <a:rPr lang="zh-CN" altLang="en-US" sz="1600" dirty="0">
                <a:solidFill>
                  <a:schemeClr val="bg1">
                    <a:lumMod val="50000"/>
                  </a:schemeClr>
                </a:solidFill>
                <a:latin typeface="微软雅黑" pitchFamily="34" charset="-122"/>
                <a:ea typeface="微软雅黑" pitchFamily="34" charset="-122"/>
              </a:rPr>
              <a:t>业务战略选择。成本领先战略、差异化战略（或称别具一格战略）、集中化战略</a:t>
            </a:r>
            <a:r>
              <a:rPr lang="zh-CN" altLang="en-US" sz="1600" dirty="0">
                <a:solidFill>
                  <a:schemeClr val="bg1">
                    <a:lumMod val="50000"/>
                  </a:schemeClr>
                </a:solidFill>
                <a:latin typeface="微软雅黑" pitchFamily="34" charset="-122"/>
                <a:ea typeface="微软雅黑" pitchFamily="34" charset="-122"/>
              </a:rPr>
              <a:t>。</a:t>
            </a:r>
            <a:endParaRPr lang="en-US" altLang="zh-CN" sz="1600" dirty="0">
              <a:solidFill>
                <a:schemeClr val="bg1">
                  <a:lumMod val="50000"/>
                </a:schemeClr>
              </a:solidFill>
              <a:latin typeface="微软雅黑" pitchFamily="34" charset="-122"/>
              <a:ea typeface="微软雅黑" pitchFamily="34" charset="-122"/>
            </a:endParaRPr>
          </a:p>
          <a:p>
            <a:pPr marL="342900" indent="-342900" fontAlgn="auto">
              <a:lnSpc>
                <a:spcPct val="130000"/>
              </a:lnSpc>
              <a:spcBef>
                <a:spcPts val="600"/>
              </a:spcBef>
              <a:spcAft>
                <a:spcPts val="600"/>
              </a:spcAft>
              <a:buFont typeface="+mj-ea"/>
              <a:buAutoNum type="circleNumDbPlain"/>
              <a:defRPr/>
            </a:pPr>
            <a:r>
              <a:rPr lang="zh-CN" altLang="en-US" sz="1600" dirty="0">
                <a:solidFill>
                  <a:schemeClr val="bg1">
                    <a:lumMod val="50000"/>
                  </a:schemeClr>
                </a:solidFill>
                <a:latin typeface="微软雅黑" pitchFamily="34" charset="-122"/>
                <a:ea typeface="微软雅黑" pitchFamily="34" charset="-122"/>
              </a:rPr>
              <a:t>职能战略选择。一般可分为营销战略，人力资源战略，财务战略，生产战略，研究与开发战略等。</a:t>
            </a:r>
          </a:p>
        </p:txBody>
      </p:sp>
      <p:sp>
        <p:nvSpPr>
          <p:cNvPr id="20" name="TextBox 26"/>
          <p:cNvSpPr txBox="1"/>
          <p:nvPr/>
        </p:nvSpPr>
        <p:spPr>
          <a:xfrm>
            <a:off x="5305499" y="1772816"/>
            <a:ext cx="697627" cy="1015663"/>
          </a:xfrm>
          <a:prstGeom prst="rect">
            <a:avLst/>
          </a:prstGeom>
          <a:noFill/>
        </p:spPr>
        <p:txBody>
          <a:bodyPr wrap="none">
            <a:spAutoFit/>
          </a:bodyPr>
          <a:lstStyle/>
          <a:p>
            <a:pPr fontAlgn="auto">
              <a:spcBef>
                <a:spcPts val="0"/>
              </a:spcBef>
              <a:spcAft>
                <a:spcPts val="0"/>
              </a:spcAft>
              <a:defRPr/>
            </a:pPr>
            <a:r>
              <a:rPr lang="en-US" sz="6000" dirty="0">
                <a:ln>
                  <a:solidFill>
                    <a:srgbClr val="D24726"/>
                  </a:solidFill>
                </a:ln>
                <a:solidFill>
                  <a:schemeClr val="bg1"/>
                </a:solidFill>
                <a:effectLst>
                  <a:reflection blurRad="6350" stA="55000" endA="300" endPos="45500" dir="5400000" sy="-100000" algn="bl" rotWithShape="0"/>
                </a:effectLst>
                <a:latin typeface="Arial Black" pitchFamily="34" charset="0"/>
                <a:ea typeface="+mn-ea"/>
              </a:rPr>
              <a:t>4</a:t>
            </a:r>
            <a:endParaRPr lang="en-US" sz="6000" dirty="0">
              <a:ln>
                <a:solidFill>
                  <a:srgbClr val="D24726"/>
                </a:solidFill>
              </a:ln>
              <a:solidFill>
                <a:schemeClr val="bg1"/>
              </a:solidFill>
              <a:effectLst>
                <a:reflection blurRad="6350" stA="55000" endA="300" endPos="45500" dir="5400000" sy="-100000" algn="bl" rotWithShape="0"/>
              </a:effectLst>
              <a:latin typeface="Arial Black" pitchFamily="34" charset="0"/>
              <a:ea typeface="+mn-ea"/>
            </a:endParaRPr>
          </a:p>
        </p:txBody>
      </p:sp>
      <p:sp>
        <p:nvSpPr>
          <p:cNvPr id="22" name="Text Box 44"/>
          <p:cNvSpPr txBox="1">
            <a:spLocks noChangeArrowheads="1"/>
          </p:cNvSpPr>
          <p:nvPr/>
        </p:nvSpPr>
        <p:spPr bwMode="auto">
          <a:xfrm>
            <a:off x="1165225" y="3049588"/>
            <a:ext cx="4787900" cy="1387475"/>
          </a:xfrm>
          <a:prstGeom prst="rect">
            <a:avLst/>
          </a:prstGeom>
          <a:noFill/>
          <a:ln w="9525">
            <a:noFill/>
            <a:miter lim="800000"/>
            <a:headEnd/>
            <a:tailEnd/>
          </a:ln>
        </p:spPr>
        <p:txBody>
          <a:bodyPr>
            <a:spAutoFit/>
          </a:bodyPr>
          <a:lstStyle/>
          <a:p>
            <a:pPr defTabSz="720725">
              <a:lnSpc>
                <a:spcPct val="135000"/>
              </a:lnSpc>
            </a:pPr>
            <a:r>
              <a:rPr lang="zh-CN" altLang="en-US" sz="1600">
                <a:solidFill>
                  <a:srgbClr val="7F7F7F"/>
                </a:solidFill>
                <a:latin typeface="微软雅黑"/>
                <a:ea typeface="微软雅黑"/>
                <a:cs typeface="微软雅黑"/>
              </a:rPr>
              <a:t>战略制定的焦点和中心在于制定策略规划上</a:t>
            </a:r>
            <a:r>
              <a:rPr lang="en-US" altLang="zh-CN" sz="1600">
                <a:solidFill>
                  <a:srgbClr val="7F7F7F"/>
                </a:solidFill>
                <a:latin typeface="微软雅黑"/>
                <a:ea typeface="微软雅黑"/>
                <a:cs typeface="微软雅黑"/>
              </a:rPr>
              <a:t>——</a:t>
            </a:r>
            <a:r>
              <a:rPr lang="zh-CN" altLang="en-US" sz="1600">
                <a:solidFill>
                  <a:srgbClr val="7F7F7F"/>
                </a:solidFill>
                <a:latin typeface="微软雅黑"/>
                <a:ea typeface="微软雅黑"/>
                <a:cs typeface="微软雅黑"/>
              </a:rPr>
              <a:t>为实现战略目标应该采取什么行动。战略分析为战略制定提供了坚实的基础，以此来选择和制定符合企业发展的战略。</a:t>
            </a:r>
          </a:p>
        </p:txBody>
      </p:sp>
      <p:sp>
        <p:nvSpPr>
          <p:cNvPr id="23" name="Text Box 44"/>
          <p:cNvSpPr txBox="1">
            <a:spLocks noChangeArrowheads="1"/>
          </p:cNvSpPr>
          <p:nvPr/>
        </p:nvSpPr>
        <p:spPr bwMode="auto">
          <a:xfrm>
            <a:off x="1165225" y="4598988"/>
            <a:ext cx="4787900" cy="723900"/>
          </a:xfrm>
          <a:prstGeom prst="rect">
            <a:avLst/>
          </a:prstGeom>
          <a:noFill/>
          <a:ln w="9525">
            <a:noFill/>
            <a:miter lim="800000"/>
            <a:headEnd/>
            <a:tailEnd/>
          </a:ln>
        </p:spPr>
        <p:txBody>
          <a:bodyPr>
            <a:spAutoFit/>
          </a:bodyPr>
          <a:lstStyle/>
          <a:p>
            <a:pPr defTabSz="720725">
              <a:lnSpc>
                <a:spcPct val="135000"/>
              </a:lnSpc>
            </a:pPr>
            <a:r>
              <a:rPr lang="zh-CN" altLang="en-US" sz="1600">
                <a:solidFill>
                  <a:srgbClr val="7F7F7F"/>
                </a:solidFill>
                <a:latin typeface="微软雅黑"/>
                <a:ea typeface="微软雅黑"/>
                <a:cs typeface="微软雅黑"/>
              </a:rPr>
              <a:t>我们从</a:t>
            </a:r>
            <a:r>
              <a:rPr lang="zh-CN" altLang="zh-CN" sz="1600">
                <a:solidFill>
                  <a:srgbClr val="7F7F7F"/>
                </a:solidFill>
                <a:latin typeface="微软雅黑"/>
                <a:ea typeface="微软雅黑"/>
                <a:cs typeface="微软雅黑"/>
              </a:rPr>
              <a:t>公司层战略</a:t>
            </a:r>
            <a:r>
              <a:rPr lang="zh-CN" altLang="en-US" sz="1600">
                <a:solidFill>
                  <a:srgbClr val="7F7F7F"/>
                </a:solidFill>
                <a:latin typeface="微软雅黑"/>
                <a:ea typeface="微软雅黑"/>
                <a:cs typeface="微软雅黑"/>
              </a:rPr>
              <a:t>、事业部战略、职能战略三个层面分别举例如右：</a:t>
            </a:r>
          </a:p>
        </p:txBody>
      </p:sp>
      <p:sp>
        <p:nvSpPr>
          <p:cNvPr id="24" name="TextBox 6"/>
          <p:cNvSpPr txBox="1">
            <a:spLocks noChangeArrowheads="1"/>
          </p:cNvSpPr>
          <p:nvPr/>
        </p:nvSpPr>
        <p:spPr bwMode="auto">
          <a:xfrm>
            <a:off x="625475" y="5732463"/>
            <a:ext cx="11326813" cy="412750"/>
          </a:xfrm>
          <a:prstGeom prst="rect">
            <a:avLst/>
          </a:prstGeom>
          <a:noFill/>
          <a:ln w="9525">
            <a:noFill/>
            <a:miter lim="800000"/>
            <a:headEnd/>
            <a:tailEnd/>
          </a:ln>
        </p:spPr>
        <p:txBody>
          <a:bodyPr>
            <a:spAutoFit/>
          </a:bodyPr>
          <a:lstStyle/>
          <a:p>
            <a:pPr>
              <a:lnSpc>
                <a:spcPct val="130000"/>
              </a:lnSpc>
              <a:spcAft>
                <a:spcPts val="600"/>
              </a:spcAft>
            </a:pPr>
            <a:r>
              <a:rPr lang="zh-CN" altLang="en-US" sz="1600">
                <a:solidFill>
                  <a:srgbClr val="5F5E5C"/>
                </a:solidFill>
                <a:latin typeface="微软雅黑"/>
                <a:ea typeface="微软雅黑"/>
                <a:cs typeface="微软雅黑"/>
              </a:rPr>
              <a:t>企业战略选择陷阱：</a:t>
            </a:r>
            <a:r>
              <a:rPr lang="en-US" altLang="zh-CN" sz="1600" b="1">
                <a:solidFill>
                  <a:srgbClr val="D24726"/>
                </a:solidFill>
                <a:latin typeface="微软雅黑"/>
                <a:ea typeface="微软雅黑"/>
                <a:cs typeface="微软雅黑"/>
              </a:rPr>
              <a:t>A</a:t>
            </a:r>
            <a:r>
              <a:rPr lang="zh-CN" altLang="en-US" sz="1600" b="1">
                <a:solidFill>
                  <a:srgbClr val="D24726"/>
                </a:solidFill>
                <a:latin typeface="微软雅黑"/>
                <a:ea typeface="微软雅黑"/>
                <a:cs typeface="微软雅黑"/>
              </a:rPr>
              <a:t>、盲目跟随他人；</a:t>
            </a:r>
            <a:r>
              <a:rPr lang="en-US" altLang="zh-CN" sz="1600" b="1">
                <a:solidFill>
                  <a:srgbClr val="D24726"/>
                </a:solidFill>
                <a:latin typeface="微软雅黑"/>
                <a:ea typeface="微软雅黑"/>
                <a:cs typeface="微软雅黑"/>
              </a:rPr>
              <a:t>B</a:t>
            </a:r>
            <a:r>
              <a:rPr lang="zh-CN" altLang="en-US" sz="1600" b="1">
                <a:solidFill>
                  <a:srgbClr val="D24726"/>
                </a:solidFill>
                <a:latin typeface="微软雅黑"/>
                <a:ea typeface="微软雅黑"/>
                <a:cs typeface="微软雅黑"/>
              </a:rPr>
              <a:t>、过度分散投资领域；</a:t>
            </a:r>
            <a:r>
              <a:rPr lang="en-US" altLang="zh-CN" sz="1600" b="1">
                <a:solidFill>
                  <a:srgbClr val="D24726"/>
                </a:solidFill>
                <a:latin typeface="微软雅黑"/>
                <a:ea typeface="微软雅黑"/>
                <a:cs typeface="微软雅黑"/>
              </a:rPr>
              <a:t>C</a:t>
            </a:r>
            <a:r>
              <a:rPr lang="zh-CN" altLang="en-US" sz="1600" b="1">
                <a:solidFill>
                  <a:srgbClr val="D24726"/>
                </a:solidFill>
                <a:latin typeface="微软雅黑"/>
                <a:ea typeface="微软雅黑"/>
                <a:cs typeface="微软雅黑"/>
              </a:rPr>
              <a:t>、排斥紧缩型战略；</a:t>
            </a:r>
            <a:r>
              <a:rPr lang="en-US" altLang="zh-CN" sz="1600" b="1">
                <a:solidFill>
                  <a:srgbClr val="D24726"/>
                </a:solidFill>
                <a:latin typeface="微软雅黑"/>
                <a:ea typeface="微软雅黑"/>
                <a:cs typeface="微软雅黑"/>
              </a:rPr>
              <a:t>D</a:t>
            </a:r>
            <a:r>
              <a:rPr lang="zh-CN" altLang="en-US" sz="1600" b="1">
                <a:solidFill>
                  <a:srgbClr val="D24726"/>
                </a:solidFill>
                <a:latin typeface="微软雅黑"/>
                <a:ea typeface="微软雅黑"/>
                <a:cs typeface="微软雅黑"/>
              </a:rPr>
              <a:t>、战略规划与执行的非系统性。</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Scale>
                                      <p:cBhvr>
                                        <p:cTn id="7"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2"/>
                                        </p:tgtEl>
                                        <p:attrNameLst>
                                          <p:attrName>ppt_x</p:attrName>
                                          <p:attrName>ppt_y</p:attrName>
                                        </p:attrNameLst>
                                      </p:cBhvr>
                                    </p:animMotion>
                                    <p:animEffect transition="in" filter="fade">
                                      <p:cBhvr>
                                        <p:cTn id="9" dur="1000"/>
                                        <p:tgtEl>
                                          <p:spTgt spid="22"/>
                                        </p:tgtEl>
                                      </p:cBhvr>
                                    </p:animEffect>
                                  </p:childTnLst>
                                </p:cTn>
                              </p:par>
                              <p:par>
                                <p:cTn id="10" presetID="52" presetClass="entr" presetSubtype="0" fill="hold" grpId="0" nodeType="withEffect">
                                  <p:stCondLst>
                                    <p:cond delay="200"/>
                                  </p:stCondLst>
                                  <p:childTnLst>
                                    <p:set>
                                      <p:cBhvr>
                                        <p:cTn id="11" dur="1" fill="hold">
                                          <p:stCondLst>
                                            <p:cond delay="0"/>
                                          </p:stCondLst>
                                        </p:cTn>
                                        <p:tgtEl>
                                          <p:spTgt spid="23"/>
                                        </p:tgtEl>
                                        <p:attrNameLst>
                                          <p:attrName>style.visibility</p:attrName>
                                        </p:attrNameLst>
                                      </p:cBhvr>
                                      <p:to>
                                        <p:strVal val="visible"/>
                                      </p:to>
                                    </p:set>
                                    <p:animScale>
                                      <p:cBhvr>
                                        <p:cTn id="12" dur="1000" decel="50000" fill="hold">
                                          <p:stCondLst>
                                            <p:cond delay="0"/>
                                          </p:stCondLst>
                                        </p:cTn>
                                        <p:tgtEl>
                                          <p:spTgt spid="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23"/>
                                        </p:tgtEl>
                                        <p:attrNameLst>
                                          <p:attrName>ppt_x</p:attrName>
                                          <p:attrName>ppt_y</p:attrName>
                                        </p:attrNameLst>
                                      </p:cBhvr>
                                    </p:animMotion>
                                    <p:animEffect transition="in" filter="fade">
                                      <p:cBhvr>
                                        <p:cTn id="14" dur="1000"/>
                                        <p:tgtEl>
                                          <p:spTgt spid="23"/>
                                        </p:tgtEl>
                                      </p:cBhvr>
                                    </p:animEffect>
                                  </p:childTnLst>
                                </p:cTn>
                              </p:par>
                            </p:childTnLst>
                          </p:cTn>
                        </p:par>
                        <p:par>
                          <p:cTn id="15" fill="hold">
                            <p:stCondLst>
                              <p:cond delay="1200"/>
                            </p:stCondLst>
                            <p:childTnLst>
                              <p:par>
                                <p:cTn id="16" presetID="2" presetClass="entr" presetSubtype="1" fill="hold" grpId="0" nodeType="afterEffect">
                                  <p:stCondLst>
                                    <p:cond delay="0"/>
                                  </p:stCondLst>
                                  <p:iterate type="lt">
                                    <p:tmPct val="10000"/>
                                  </p:iterate>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ppt_x"/>
                                          </p:val>
                                        </p:tav>
                                        <p:tav tm="100000">
                                          <p:val>
                                            <p:strVal val="#ppt_x"/>
                                          </p:val>
                                        </p:tav>
                                      </p:tavLst>
                                    </p:anim>
                                    <p:anim calcmode="lin" valueType="num">
                                      <p:cBhvr additive="base">
                                        <p:cTn id="19" dur="500" fill="hold"/>
                                        <p:tgtEl>
                                          <p:spTgt spid="18"/>
                                        </p:tgtEl>
                                        <p:attrNameLst>
                                          <p:attrName>ppt_y</p:attrName>
                                        </p:attrNameLst>
                                      </p:cBhvr>
                                      <p:tavLst>
                                        <p:tav tm="0">
                                          <p:val>
                                            <p:strVal val="0-#ppt_h/2"/>
                                          </p:val>
                                        </p:tav>
                                        <p:tav tm="100000">
                                          <p:val>
                                            <p:strVal val="#ppt_y"/>
                                          </p:val>
                                        </p:tav>
                                      </p:tavLst>
                                    </p:anim>
                                  </p:childTnLst>
                                </p:cTn>
                              </p:par>
                            </p:childTnLst>
                          </p:cTn>
                        </p:par>
                        <p:par>
                          <p:cTn id="20" fill="hold">
                            <p:stCondLst>
                              <p:cond delay="2000"/>
                            </p:stCondLst>
                            <p:childTnLst>
                              <p:par>
                                <p:cTn id="21" presetID="2" presetClass="entr" presetSubtype="1" decel="10000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2" presetClass="entr" presetSubtype="1" decel="100000"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500" fill="hold"/>
                                        <p:tgtEl>
                                          <p:spTgt spid="24"/>
                                        </p:tgtEl>
                                        <p:attrNameLst>
                                          <p:attrName>ppt_x</p:attrName>
                                        </p:attrNameLst>
                                      </p:cBhvr>
                                      <p:tavLst>
                                        <p:tav tm="0">
                                          <p:val>
                                            <p:strVal val="#ppt_x"/>
                                          </p:val>
                                        </p:tav>
                                        <p:tav tm="100000">
                                          <p:val>
                                            <p:strVal val="#ppt_x"/>
                                          </p:val>
                                        </p:tav>
                                      </p:tavLst>
                                    </p:anim>
                                    <p:anim calcmode="lin" valueType="num">
                                      <p:cBhvr additive="base">
                                        <p:cTn id="29" dur="500" fill="hold"/>
                                        <p:tgtEl>
                                          <p:spTgt spid="2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2" grpId="0"/>
      <p:bldP spid="23" grpId="0"/>
      <p:bldP spid="2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6"/>
          <p:cNvSpPr txBox="1">
            <a:spLocks noChangeArrowheads="1"/>
          </p:cNvSpPr>
          <p:nvPr/>
        </p:nvSpPr>
        <p:spPr bwMode="auto">
          <a:xfrm>
            <a:off x="2354263" y="1125538"/>
            <a:ext cx="9598025" cy="700087"/>
          </a:xfrm>
          <a:prstGeom prst="rect">
            <a:avLst/>
          </a:prstGeom>
          <a:noFill/>
          <a:ln w="9525">
            <a:noFill/>
            <a:miter lim="800000"/>
            <a:headEnd/>
            <a:tailEnd/>
          </a:ln>
        </p:spPr>
        <p:txBody>
          <a:bodyPr>
            <a:spAutoFit/>
          </a:bodyPr>
          <a:lstStyle/>
          <a:p>
            <a:pPr>
              <a:lnSpc>
                <a:spcPct val="130000"/>
              </a:lnSpc>
              <a:spcAft>
                <a:spcPts val="600"/>
              </a:spcAft>
            </a:pPr>
            <a:r>
              <a:rPr lang="zh-CN" altLang="en-US" sz="1600">
                <a:solidFill>
                  <a:srgbClr val="5F5E5C"/>
                </a:solidFill>
                <a:latin typeface="微软雅黑"/>
                <a:ea typeface="微软雅黑"/>
                <a:cs typeface="微软雅黑"/>
              </a:rPr>
              <a:t>战略实施是一个自上而下的动态管理过程。战略目标在公司高层达成一致后，再向中下层传达，并在各项工作中得以分解、落实。如何确保将战略转化为实践，其主要内容是</a:t>
            </a:r>
            <a:r>
              <a:rPr lang="zh-CN" altLang="en-US" sz="1600" b="1">
                <a:solidFill>
                  <a:srgbClr val="D24726"/>
                </a:solidFill>
                <a:latin typeface="微软雅黑"/>
                <a:ea typeface="微软雅黑"/>
                <a:cs typeface="微软雅黑"/>
              </a:rPr>
              <a:t>组织调整、调动资源和管理变革。</a:t>
            </a:r>
            <a:endParaRPr lang="zh-CN" altLang="zh-CN" sz="1600" b="1">
              <a:solidFill>
                <a:srgbClr val="D24726"/>
              </a:solidFill>
              <a:latin typeface="微软雅黑"/>
              <a:ea typeface="微软雅黑"/>
              <a:cs typeface="微软雅黑"/>
            </a:endParaRPr>
          </a:p>
        </p:txBody>
      </p:sp>
      <p:sp>
        <p:nvSpPr>
          <p:cNvPr id="42" name="矩形 41"/>
          <p:cNvSpPr>
            <a:spLocks noChangeArrowheads="1"/>
          </p:cNvSpPr>
          <p:nvPr/>
        </p:nvSpPr>
        <p:spPr bwMode="auto">
          <a:xfrm>
            <a:off x="7035800" y="5072063"/>
            <a:ext cx="4445000" cy="733425"/>
          </a:xfrm>
          <a:prstGeom prst="rect">
            <a:avLst/>
          </a:prstGeom>
          <a:noFill/>
          <a:ln w="9525">
            <a:noFill/>
            <a:miter lim="800000"/>
            <a:headEnd/>
            <a:tailEnd/>
          </a:ln>
        </p:spPr>
        <p:txBody>
          <a:bodyPr>
            <a:spAutoFit/>
          </a:bodyPr>
          <a:lstStyle/>
          <a:p>
            <a:pPr>
              <a:lnSpc>
                <a:spcPct val="130000"/>
              </a:lnSpc>
            </a:pPr>
            <a:r>
              <a:rPr lang="zh-CN" altLang="en-US" sz="1600">
                <a:solidFill>
                  <a:srgbClr val="5F5E5C"/>
                </a:solidFill>
                <a:latin typeface="微软雅黑"/>
                <a:ea typeface="微软雅黑"/>
                <a:cs typeface="微软雅黑"/>
              </a:rPr>
              <a:t>企业调整战略时，需要改变企业日常惯例，转变文化特征，克服政治阻力。</a:t>
            </a:r>
          </a:p>
        </p:txBody>
      </p:sp>
      <p:sp>
        <p:nvSpPr>
          <p:cNvPr id="49" name="矩形 48"/>
          <p:cNvSpPr>
            <a:spLocks noChangeArrowheads="1"/>
          </p:cNvSpPr>
          <p:nvPr/>
        </p:nvSpPr>
        <p:spPr bwMode="auto">
          <a:xfrm>
            <a:off x="1058863" y="3335338"/>
            <a:ext cx="3487737" cy="733425"/>
          </a:xfrm>
          <a:prstGeom prst="rect">
            <a:avLst/>
          </a:prstGeom>
          <a:noFill/>
          <a:ln w="9525">
            <a:noFill/>
            <a:miter lim="800000"/>
            <a:headEnd/>
            <a:tailEnd/>
          </a:ln>
        </p:spPr>
        <p:txBody>
          <a:bodyPr>
            <a:spAutoFit/>
          </a:bodyPr>
          <a:lstStyle/>
          <a:p>
            <a:pPr>
              <a:lnSpc>
                <a:spcPct val="130000"/>
              </a:lnSpc>
            </a:pPr>
            <a:r>
              <a:rPr lang="zh-CN" altLang="en-US" sz="1600">
                <a:solidFill>
                  <a:srgbClr val="5F5E5C"/>
                </a:solidFill>
                <a:latin typeface="微软雅黑"/>
                <a:ea typeface="微软雅黑"/>
                <a:cs typeface="微软雅黑"/>
              </a:rPr>
              <a:t>调整战略时，需要改变企业日常惯例，转变文化特征，克服政治阻力。</a:t>
            </a:r>
          </a:p>
        </p:txBody>
      </p:sp>
      <p:grpSp>
        <p:nvGrpSpPr>
          <p:cNvPr id="2" name="组合 1"/>
          <p:cNvGrpSpPr>
            <a:grpSpLocks/>
          </p:cNvGrpSpPr>
          <p:nvPr/>
        </p:nvGrpSpPr>
        <p:grpSpPr bwMode="auto">
          <a:xfrm>
            <a:off x="4546600" y="2674938"/>
            <a:ext cx="3352800" cy="2906712"/>
            <a:chOff x="4154959" y="2675589"/>
            <a:chExt cx="3352448" cy="2905377"/>
          </a:xfrm>
        </p:grpSpPr>
        <p:sp>
          <p:nvSpPr>
            <p:cNvPr id="58374" name="Oval 274"/>
            <p:cNvSpPr>
              <a:spLocks noChangeArrowheads="1"/>
            </p:cNvSpPr>
            <p:nvPr/>
          </p:nvSpPr>
          <p:spPr bwMode="auto">
            <a:xfrm>
              <a:off x="4243088" y="2771472"/>
              <a:ext cx="1653905" cy="1654300"/>
            </a:xfrm>
            <a:prstGeom prst="ellipse">
              <a:avLst/>
            </a:prstGeom>
            <a:solidFill>
              <a:srgbClr val="F05425"/>
            </a:solidFill>
            <a:ln w="9525">
              <a:noFill/>
              <a:round/>
              <a:headEnd/>
              <a:tailEnd/>
            </a:ln>
          </p:spPr>
          <p:txBody>
            <a:bodyPr/>
            <a:lstStyle/>
            <a:p>
              <a:endParaRPr lang="zh-CN" altLang="en-US">
                <a:latin typeface="Calibri" pitchFamily="34" charset="0"/>
              </a:endParaRPr>
            </a:p>
          </p:txBody>
        </p:sp>
        <p:sp>
          <p:nvSpPr>
            <p:cNvPr id="58375" name="Oval 276"/>
            <p:cNvSpPr>
              <a:spLocks noChangeArrowheads="1"/>
            </p:cNvSpPr>
            <p:nvPr/>
          </p:nvSpPr>
          <p:spPr bwMode="auto">
            <a:xfrm>
              <a:off x="5490859" y="2675589"/>
              <a:ext cx="2016548" cy="2016000"/>
            </a:xfrm>
            <a:prstGeom prst="ellipse">
              <a:avLst/>
            </a:prstGeom>
            <a:solidFill>
              <a:srgbClr val="36B2E6"/>
            </a:solidFill>
            <a:ln w="9525">
              <a:noFill/>
              <a:round/>
              <a:headEnd/>
              <a:tailEnd/>
            </a:ln>
          </p:spPr>
          <p:txBody>
            <a:bodyPr/>
            <a:lstStyle/>
            <a:p>
              <a:endParaRPr lang="zh-CN" altLang="en-US">
                <a:latin typeface="Calibri" pitchFamily="34" charset="0"/>
              </a:endParaRPr>
            </a:p>
          </p:txBody>
        </p:sp>
        <p:sp>
          <p:nvSpPr>
            <p:cNvPr id="58376" name="Oval 277"/>
            <p:cNvSpPr>
              <a:spLocks noChangeArrowheads="1"/>
            </p:cNvSpPr>
            <p:nvPr/>
          </p:nvSpPr>
          <p:spPr bwMode="auto">
            <a:xfrm>
              <a:off x="4793723" y="3887551"/>
              <a:ext cx="1694223" cy="1693415"/>
            </a:xfrm>
            <a:prstGeom prst="ellipse">
              <a:avLst/>
            </a:prstGeom>
            <a:solidFill>
              <a:srgbClr val="7BC143"/>
            </a:solidFill>
            <a:ln w="9525">
              <a:noFill/>
              <a:round/>
              <a:headEnd/>
              <a:tailEnd/>
            </a:ln>
          </p:spPr>
          <p:txBody>
            <a:bodyPr/>
            <a:lstStyle/>
            <a:p>
              <a:endParaRPr lang="zh-CN" altLang="en-US">
                <a:latin typeface="Calibri" pitchFamily="34" charset="0"/>
              </a:endParaRPr>
            </a:p>
          </p:txBody>
        </p:sp>
        <p:sp>
          <p:nvSpPr>
            <p:cNvPr id="58377" name="矩形 49"/>
            <p:cNvSpPr>
              <a:spLocks noChangeArrowheads="1"/>
            </p:cNvSpPr>
            <p:nvPr/>
          </p:nvSpPr>
          <p:spPr bwMode="auto">
            <a:xfrm>
              <a:off x="4793724" y="4499828"/>
              <a:ext cx="1648800" cy="400110"/>
            </a:xfrm>
            <a:prstGeom prst="rect">
              <a:avLst/>
            </a:prstGeom>
            <a:noFill/>
            <a:ln w="9525">
              <a:noFill/>
              <a:miter lim="800000"/>
              <a:headEnd/>
              <a:tailEnd/>
            </a:ln>
          </p:spPr>
          <p:txBody>
            <a:bodyPr>
              <a:spAutoFit/>
            </a:bodyPr>
            <a:lstStyle/>
            <a:p>
              <a:pPr algn="ctr"/>
              <a:r>
                <a:rPr lang="zh-CN" altLang="en-US" sz="2000" b="1">
                  <a:solidFill>
                    <a:schemeClr val="bg1"/>
                  </a:solidFill>
                  <a:latin typeface="微软雅黑"/>
                  <a:ea typeface="微软雅黑"/>
                  <a:cs typeface="微软雅黑"/>
                </a:rPr>
                <a:t>② 调动资源</a:t>
              </a:r>
            </a:p>
          </p:txBody>
        </p:sp>
        <p:sp>
          <p:nvSpPr>
            <p:cNvPr id="58378" name="矩形 50"/>
            <p:cNvSpPr>
              <a:spLocks noChangeArrowheads="1"/>
            </p:cNvSpPr>
            <p:nvPr/>
          </p:nvSpPr>
          <p:spPr bwMode="auto">
            <a:xfrm>
              <a:off x="4154959" y="3354944"/>
              <a:ext cx="1495887" cy="369332"/>
            </a:xfrm>
            <a:prstGeom prst="rect">
              <a:avLst/>
            </a:prstGeom>
            <a:noFill/>
            <a:ln w="9525">
              <a:noFill/>
              <a:miter lim="800000"/>
              <a:headEnd/>
              <a:tailEnd/>
            </a:ln>
          </p:spPr>
          <p:txBody>
            <a:bodyPr>
              <a:spAutoFit/>
            </a:bodyPr>
            <a:lstStyle/>
            <a:p>
              <a:r>
                <a:rPr lang="zh-CN" altLang="en-US" b="1">
                  <a:solidFill>
                    <a:schemeClr val="bg1"/>
                  </a:solidFill>
                  <a:latin typeface="微软雅黑"/>
                  <a:ea typeface="微软雅黑"/>
                  <a:cs typeface="微软雅黑"/>
                </a:rPr>
                <a:t>③ 管理变革</a:t>
              </a:r>
            </a:p>
          </p:txBody>
        </p:sp>
        <p:sp>
          <p:nvSpPr>
            <p:cNvPr id="58379" name="矩形 51"/>
            <p:cNvSpPr>
              <a:spLocks noChangeArrowheads="1"/>
            </p:cNvSpPr>
            <p:nvPr/>
          </p:nvSpPr>
          <p:spPr bwMode="auto">
            <a:xfrm>
              <a:off x="5451103" y="3429000"/>
              <a:ext cx="2016548" cy="461665"/>
            </a:xfrm>
            <a:prstGeom prst="rect">
              <a:avLst/>
            </a:prstGeom>
            <a:noFill/>
            <a:ln w="9525">
              <a:noFill/>
              <a:miter lim="800000"/>
              <a:headEnd/>
              <a:tailEnd/>
            </a:ln>
          </p:spPr>
          <p:txBody>
            <a:bodyPr>
              <a:spAutoFit/>
            </a:bodyPr>
            <a:lstStyle/>
            <a:p>
              <a:pPr algn="r"/>
              <a:r>
                <a:rPr lang="zh-CN" altLang="en-US" sz="2400" b="1">
                  <a:solidFill>
                    <a:schemeClr val="bg1"/>
                  </a:solidFill>
                  <a:latin typeface="微软雅黑"/>
                  <a:ea typeface="微软雅黑"/>
                  <a:cs typeface="微软雅黑"/>
                </a:rPr>
                <a:t>① 组织调整</a:t>
              </a:r>
              <a:endParaRPr lang="zh-CN" altLang="en-US" sz="2400" b="1">
                <a:solidFill>
                  <a:schemeClr val="bg1"/>
                </a:solidFill>
                <a:latin typeface="Calibri" pitchFamily="34" charset="0"/>
              </a:endParaRPr>
            </a:p>
          </p:txBody>
        </p:sp>
      </p:grpSp>
      <p:sp>
        <p:nvSpPr>
          <p:cNvPr id="53" name="矩形 52"/>
          <p:cNvSpPr>
            <a:spLocks noChangeArrowheads="1"/>
          </p:cNvSpPr>
          <p:nvPr/>
        </p:nvSpPr>
        <p:spPr bwMode="auto">
          <a:xfrm>
            <a:off x="8035925" y="2924175"/>
            <a:ext cx="3444875" cy="1054100"/>
          </a:xfrm>
          <a:prstGeom prst="rect">
            <a:avLst/>
          </a:prstGeom>
          <a:noFill/>
          <a:ln w="9525">
            <a:noFill/>
            <a:miter lim="800000"/>
            <a:headEnd/>
            <a:tailEnd/>
          </a:ln>
        </p:spPr>
        <p:txBody>
          <a:bodyPr>
            <a:spAutoFit/>
          </a:bodyPr>
          <a:lstStyle/>
          <a:p>
            <a:pPr>
              <a:lnSpc>
                <a:spcPct val="130000"/>
              </a:lnSpc>
            </a:pPr>
            <a:r>
              <a:rPr lang="zh-CN" altLang="en-US" sz="1600">
                <a:solidFill>
                  <a:srgbClr val="5F5E5C"/>
                </a:solidFill>
                <a:latin typeface="微软雅黑"/>
                <a:ea typeface="微软雅黑"/>
                <a:cs typeface="微软雅黑"/>
              </a:rPr>
              <a:t>战略的变化要求企业组织进行相应调整，以创建支持企业成功运营的组织结构。</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3" presetClass="entr" presetSubtype="3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strVal val="(6*min(max(#ppt_w*#ppt_h,.3),1)-7.4)/-.7*#ppt_w"/>
                                          </p:val>
                                        </p:tav>
                                        <p:tav tm="100000">
                                          <p:val>
                                            <p:strVal val="#ppt_w"/>
                                          </p:val>
                                        </p:tav>
                                      </p:tavLst>
                                    </p:anim>
                                    <p:anim calcmode="lin" valueType="num">
                                      <p:cBhvr>
                                        <p:cTn id="13" dur="500" fill="hold"/>
                                        <p:tgtEl>
                                          <p:spTgt spid="2"/>
                                        </p:tgtEl>
                                        <p:attrNameLst>
                                          <p:attrName>ppt_h</p:attrName>
                                        </p:attrNameLst>
                                      </p:cBhvr>
                                      <p:tavLst>
                                        <p:tav tm="0">
                                          <p:val>
                                            <p:strVal val="(6*min(max(#ppt_w*#ppt_h,.3),1)-7.4)/-.7*#ppt_h"/>
                                          </p:val>
                                        </p:tav>
                                        <p:tav tm="100000">
                                          <p:val>
                                            <p:strVal val="#ppt_h"/>
                                          </p:val>
                                        </p:tav>
                                      </p:tavLst>
                                    </p:anim>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strVal val="1+(6*min(max(#ppt_w*#ppt_h,.3),1)-7.4)/-.7*#ppt_h/2"/>
                                          </p:val>
                                        </p:tav>
                                        <p:tav tm="100000">
                                          <p:val>
                                            <p:strVal val="#ppt_y"/>
                                          </p:val>
                                        </p:tav>
                                      </p:tavLst>
                                    </p:anim>
                                  </p:childTnLst>
                                </p:cTn>
                              </p:par>
                            </p:childTnLst>
                          </p:cTn>
                        </p:par>
                        <p:par>
                          <p:cTn id="16" fill="hold">
                            <p:stCondLst>
                              <p:cond delay="1000"/>
                            </p:stCondLst>
                            <p:childTnLst>
                              <p:par>
                                <p:cTn id="17" presetID="2" presetClass="entr" presetSubtype="8" decel="100000" fill="hold" grpId="0" nodeType="afterEffect">
                                  <p:stCondLst>
                                    <p:cond delay="0"/>
                                  </p:stCondLst>
                                  <p:childTnLst>
                                    <p:set>
                                      <p:cBhvr>
                                        <p:cTn id="18" dur="1" fill="hold">
                                          <p:stCondLst>
                                            <p:cond delay="0"/>
                                          </p:stCondLst>
                                        </p:cTn>
                                        <p:tgtEl>
                                          <p:spTgt spid="49"/>
                                        </p:tgtEl>
                                        <p:attrNameLst>
                                          <p:attrName>style.visibility</p:attrName>
                                        </p:attrNameLst>
                                      </p:cBhvr>
                                      <p:to>
                                        <p:strVal val="visible"/>
                                      </p:to>
                                    </p:set>
                                    <p:anim calcmode="lin" valueType="num">
                                      <p:cBhvr additive="base">
                                        <p:cTn id="19" dur="500" fill="hold"/>
                                        <p:tgtEl>
                                          <p:spTgt spid="49"/>
                                        </p:tgtEl>
                                        <p:attrNameLst>
                                          <p:attrName>ppt_x</p:attrName>
                                        </p:attrNameLst>
                                      </p:cBhvr>
                                      <p:tavLst>
                                        <p:tav tm="0">
                                          <p:val>
                                            <p:strVal val="0-#ppt_w/2"/>
                                          </p:val>
                                        </p:tav>
                                        <p:tav tm="100000">
                                          <p:val>
                                            <p:strVal val="#ppt_x"/>
                                          </p:val>
                                        </p:tav>
                                      </p:tavLst>
                                    </p:anim>
                                    <p:anim calcmode="lin" valueType="num">
                                      <p:cBhvr additive="base">
                                        <p:cTn id="20" dur="500" fill="hold"/>
                                        <p:tgtEl>
                                          <p:spTgt spid="49"/>
                                        </p:tgtEl>
                                        <p:attrNameLst>
                                          <p:attrName>ppt_y</p:attrName>
                                        </p:attrNameLst>
                                      </p:cBhvr>
                                      <p:tavLst>
                                        <p:tav tm="0">
                                          <p:val>
                                            <p:strVal val="#ppt_y"/>
                                          </p:val>
                                        </p:tav>
                                        <p:tav tm="100000">
                                          <p:val>
                                            <p:strVal val="#ppt_y"/>
                                          </p:val>
                                        </p:tav>
                                      </p:tavLst>
                                    </p:anim>
                                  </p:childTnLst>
                                </p:cTn>
                              </p:par>
                              <p:par>
                                <p:cTn id="21" presetID="2" presetClass="entr" presetSubtype="3" decel="100000" fill="hold" grpId="0" nodeType="withEffect">
                                  <p:stCondLst>
                                    <p:cond delay="0"/>
                                  </p:stCondLst>
                                  <p:childTnLst>
                                    <p:set>
                                      <p:cBhvr>
                                        <p:cTn id="22" dur="1" fill="hold">
                                          <p:stCondLst>
                                            <p:cond delay="0"/>
                                          </p:stCondLst>
                                        </p:cTn>
                                        <p:tgtEl>
                                          <p:spTgt spid="53"/>
                                        </p:tgtEl>
                                        <p:attrNameLst>
                                          <p:attrName>style.visibility</p:attrName>
                                        </p:attrNameLst>
                                      </p:cBhvr>
                                      <p:to>
                                        <p:strVal val="visible"/>
                                      </p:to>
                                    </p:set>
                                    <p:anim calcmode="lin" valueType="num">
                                      <p:cBhvr additive="base">
                                        <p:cTn id="23" dur="500" fill="hold"/>
                                        <p:tgtEl>
                                          <p:spTgt spid="53"/>
                                        </p:tgtEl>
                                        <p:attrNameLst>
                                          <p:attrName>ppt_x</p:attrName>
                                        </p:attrNameLst>
                                      </p:cBhvr>
                                      <p:tavLst>
                                        <p:tav tm="0">
                                          <p:val>
                                            <p:strVal val="1+#ppt_w/2"/>
                                          </p:val>
                                        </p:tav>
                                        <p:tav tm="100000">
                                          <p:val>
                                            <p:strVal val="#ppt_x"/>
                                          </p:val>
                                        </p:tav>
                                      </p:tavLst>
                                    </p:anim>
                                    <p:anim calcmode="lin" valueType="num">
                                      <p:cBhvr additive="base">
                                        <p:cTn id="24" dur="500" fill="hold"/>
                                        <p:tgtEl>
                                          <p:spTgt spid="53"/>
                                        </p:tgtEl>
                                        <p:attrNameLst>
                                          <p:attrName>ppt_y</p:attrName>
                                        </p:attrNameLst>
                                      </p:cBhvr>
                                      <p:tavLst>
                                        <p:tav tm="0">
                                          <p:val>
                                            <p:strVal val="0-#ppt_h/2"/>
                                          </p:val>
                                        </p:tav>
                                        <p:tav tm="100000">
                                          <p:val>
                                            <p:strVal val="#ppt_y"/>
                                          </p:val>
                                        </p:tav>
                                      </p:tavLst>
                                    </p:anim>
                                  </p:childTnLst>
                                </p:cTn>
                              </p:par>
                              <p:par>
                                <p:cTn id="25" presetID="2" presetClass="entr" presetSubtype="6" decel="100000"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additive="base">
                                        <p:cTn id="27" dur="500" fill="hold"/>
                                        <p:tgtEl>
                                          <p:spTgt spid="42"/>
                                        </p:tgtEl>
                                        <p:attrNameLst>
                                          <p:attrName>ppt_x</p:attrName>
                                        </p:attrNameLst>
                                      </p:cBhvr>
                                      <p:tavLst>
                                        <p:tav tm="0">
                                          <p:val>
                                            <p:strVal val="1+#ppt_w/2"/>
                                          </p:val>
                                        </p:tav>
                                        <p:tav tm="100000">
                                          <p:val>
                                            <p:strVal val="#ppt_x"/>
                                          </p:val>
                                        </p:tav>
                                      </p:tavLst>
                                    </p:anim>
                                    <p:anim calcmode="lin" valueType="num">
                                      <p:cBhvr additive="base">
                                        <p:cTn id="28"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9" grpId="0"/>
      <p:bldP spid="5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6"/>
          <p:cNvSpPr txBox="1">
            <a:spLocks noChangeArrowheads="1"/>
          </p:cNvSpPr>
          <p:nvPr/>
        </p:nvSpPr>
        <p:spPr bwMode="auto">
          <a:xfrm>
            <a:off x="2354263" y="1125538"/>
            <a:ext cx="9598025" cy="700087"/>
          </a:xfrm>
          <a:prstGeom prst="rect">
            <a:avLst/>
          </a:prstGeom>
          <a:noFill/>
          <a:ln w="9525">
            <a:noFill/>
            <a:miter lim="800000"/>
            <a:headEnd/>
            <a:tailEnd/>
          </a:ln>
        </p:spPr>
        <p:txBody>
          <a:bodyPr>
            <a:spAutoFit/>
          </a:bodyPr>
          <a:lstStyle/>
          <a:p>
            <a:pPr>
              <a:lnSpc>
                <a:spcPct val="130000"/>
              </a:lnSpc>
              <a:spcAft>
                <a:spcPts val="600"/>
              </a:spcAft>
            </a:pPr>
            <a:r>
              <a:rPr lang="zh-CN" altLang="en-US" sz="1600">
                <a:solidFill>
                  <a:srgbClr val="5F5E5C"/>
                </a:solidFill>
                <a:latin typeface="微软雅黑"/>
                <a:ea typeface="微软雅黑"/>
                <a:cs typeface="微软雅黑"/>
              </a:rPr>
              <a:t>战略管理是一个循环过程，而不是一次性的工作。要不断监控和评价战略的实施过程，修正原来的分析、选择与实施工作，这是一个循环往复的过程。</a:t>
            </a:r>
            <a:endParaRPr lang="zh-CN" altLang="zh-CN" sz="1600" b="1">
              <a:solidFill>
                <a:srgbClr val="D24726"/>
              </a:solidFill>
              <a:latin typeface="微软雅黑"/>
              <a:ea typeface="微软雅黑"/>
              <a:cs typeface="微软雅黑"/>
            </a:endParaRPr>
          </a:p>
        </p:txBody>
      </p:sp>
      <p:sp>
        <p:nvSpPr>
          <p:cNvPr id="13" name="TextBox 8"/>
          <p:cNvSpPr txBox="1"/>
          <p:nvPr/>
        </p:nvSpPr>
        <p:spPr>
          <a:xfrm>
            <a:off x="842963" y="1793875"/>
            <a:ext cx="11109325" cy="1027113"/>
          </a:xfrm>
          <a:prstGeom prst="rect">
            <a:avLst/>
          </a:prstGeom>
          <a:noFill/>
        </p:spPr>
        <p:txBody>
          <a:bodyPr tIns="0" bIns="0" anchor="ctr">
            <a:spAutoFit/>
          </a:bodyPr>
          <a:lstStyle/>
          <a:p>
            <a:pPr fontAlgn="auto">
              <a:lnSpc>
                <a:spcPct val="139000"/>
              </a:lnSpc>
              <a:spcBef>
                <a:spcPts val="0"/>
              </a:spcBef>
              <a:spcAft>
                <a:spcPts val="0"/>
              </a:spcAft>
              <a:defRPr/>
            </a:pPr>
            <a:r>
              <a:rPr lang="en-US" altLang="zh-CN" b="1" dirty="0">
                <a:solidFill>
                  <a:schemeClr val="tx1">
                    <a:lumMod val="65000"/>
                    <a:lumOff val="35000"/>
                  </a:schemeClr>
                </a:solidFill>
                <a:latin typeface="Impact" panose="020B0806030902050204" pitchFamily="34" charset="0"/>
                <a:ea typeface="微软雅黑" pitchFamily="34" charset="-122"/>
              </a:rPr>
              <a:t>【</a:t>
            </a:r>
            <a:r>
              <a:rPr lang="zh-CN" altLang="en-US" b="1" dirty="0">
                <a:solidFill>
                  <a:schemeClr val="tx1">
                    <a:lumMod val="65000"/>
                    <a:lumOff val="35000"/>
                  </a:schemeClr>
                </a:solidFill>
                <a:latin typeface="Impact" panose="020B0806030902050204" pitchFamily="34" charset="0"/>
                <a:ea typeface="微软雅黑" pitchFamily="34" charset="-122"/>
              </a:rPr>
              <a:t>战略执行的陷阱</a:t>
            </a:r>
            <a:r>
              <a:rPr lang="en-US" altLang="zh-CN" b="1" dirty="0">
                <a:solidFill>
                  <a:schemeClr val="tx1">
                    <a:lumMod val="65000"/>
                    <a:lumOff val="35000"/>
                  </a:schemeClr>
                </a:solidFill>
                <a:latin typeface="Impact" panose="020B0806030902050204" pitchFamily="34" charset="0"/>
                <a:ea typeface="微软雅黑" pitchFamily="34" charset="-122"/>
              </a:rPr>
              <a:t>】</a:t>
            </a:r>
            <a:r>
              <a:rPr lang="zh-CN" altLang="en-US" b="1" dirty="0">
                <a:solidFill>
                  <a:schemeClr val="tx1">
                    <a:lumMod val="65000"/>
                    <a:lumOff val="35000"/>
                  </a:schemeClr>
                </a:solidFill>
                <a:latin typeface="Impact" panose="020B0806030902050204" pitchFamily="34" charset="0"/>
                <a:ea typeface="微软雅黑" pitchFamily="34" charset="-122"/>
              </a:rPr>
              <a:t>据</a:t>
            </a:r>
            <a:r>
              <a:rPr lang="en-US" altLang="zh-CN" b="1" dirty="0">
                <a:solidFill>
                  <a:schemeClr val="tx1">
                    <a:lumMod val="65000"/>
                    <a:lumOff val="35000"/>
                  </a:schemeClr>
                </a:solidFill>
                <a:latin typeface="Impact" panose="020B0806030902050204" pitchFamily="34" charset="0"/>
                <a:ea typeface="微软雅黑" pitchFamily="34" charset="-122"/>
              </a:rPr>
              <a:t>《</a:t>
            </a:r>
            <a:r>
              <a:rPr lang="zh-CN" altLang="en-US" b="1" dirty="0">
                <a:solidFill>
                  <a:schemeClr val="tx1">
                    <a:lumMod val="65000"/>
                    <a:lumOff val="35000"/>
                  </a:schemeClr>
                </a:solidFill>
                <a:latin typeface="Impact" panose="020B0806030902050204" pitchFamily="34" charset="0"/>
                <a:ea typeface="微软雅黑" pitchFamily="34" charset="-122"/>
              </a:rPr>
              <a:t>财富</a:t>
            </a:r>
            <a:r>
              <a:rPr lang="en-US" altLang="zh-CN" b="1" dirty="0">
                <a:solidFill>
                  <a:schemeClr val="tx1">
                    <a:lumMod val="65000"/>
                    <a:lumOff val="35000"/>
                  </a:schemeClr>
                </a:solidFill>
                <a:latin typeface="Impact" panose="020B0806030902050204" pitchFamily="34" charset="0"/>
                <a:ea typeface="微软雅黑" pitchFamily="34" charset="-122"/>
              </a:rPr>
              <a:t>》</a:t>
            </a:r>
            <a:r>
              <a:rPr lang="zh-CN" altLang="en-US" b="1" dirty="0">
                <a:solidFill>
                  <a:schemeClr val="tx1">
                    <a:lumMod val="65000"/>
                    <a:lumOff val="35000"/>
                  </a:schemeClr>
                </a:solidFill>
                <a:latin typeface="Impact" panose="020B0806030902050204" pitchFamily="34" charset="0"/>
                <a:ea typeface="微软雅黑" pitchFamily="34" charset="-122"/>
              </a:rPr>
              <a:t>杂志一篇文章分析，好的企业战略有</a:t>
            </a:r>
            <a:r>
              <a:rPr lang="en-US" altLang="zh-CN" sz="3200" dirty="0">
                <a:solidFill>
                  <a:srgbClr val="FF0000"/>
                </a:solidFill>
                <a:latin typeface="Impact" panose="020B0806030902050204" pitchFamily="34" charset="0"/>
                <a:ea typeface="微软雅黑" pitchFamily="34" charset="-122"/>
              </a:rPr>
              <a:t>70%</a:t>
            </a:r>
            <a:r>
              <a:rPr lang="zh-CN" altLang="en-US" b="1" dirty="0">
                <a:solidFill>
                  <a:schemeClr val="tx1">
                    <a:lumMod val="65000"/>
                    <a:lumOff val="35000"/>
                  </a:schemeClr>
                </a:solidFill>
                <a:latin typeface="Impact" panose="020B0806030902050204" pitchFamily="34" charset="0"/>
                <a:ea typeface="微软雅黑" pitchFamily="34" charset="-122"/>
              </a:rPr>
              <a:t>没有获得成功，失败的主要原因是“</a:t>
            </a:r>
            <a:r>
              <a:rPr lang="zh-CN" altLang="en-US" b="1" dirty="0">
                <a:solidFill>
                  <a:srgbClr val="FF0000"/>
                </a:solidFill>
                <a:latin typeface="Impact" panose="020B0806030902050204" pitchFamily="34" charset="0"/>
                <a:ea typeface="微软雅黑" pitchFamily="34" charset="-122"/>
              </a:rPr>
              <a:t>公司战略执行不到位</a:t>
            </a:r>
            <a:r>
              <a:rPr lang="zh-CN" altLang="en-US" b="1" dirty="0">
                <a:solidFill>
                  <a:schemeClr val="tx1">
                    <a:lumMod val="65000"/>
                    <a:lumOff val="35000"/>
                  </a:schemeClr>
                </a:solidFill>
                <a:latin typeface="Impact" panose="020B0806030902050204" pitchFamily="34" charset="0"/>
                <a:ea typeface="微软雅黑" pitchFamily="34" charset="-122"/>
              </a:rPr>
              <a:t>”。战略执行的陷阱有：</a:t>
            </a:r>
          </a:p>
        </p:txBody>
      </p:sp>
      <p:sp>
        <p:nvSpPr>
          <p:cNvPr id="14" name="矩形 6"/>
          <p:cNvSpPr>
            <a:spLocks noChangeArrowheads="1"/>
          </p:cNvSpPr>
          <p:nvPr/>
        </p:nvSpPr>
        <p:spPr bwMode="auto">
          <a:xfrm>
            <a:off x="966788" y="3009900"/>
            <a:ext cx="10985500" cy="3587750"/>
          </a:xfrm>
          <a:prstGeom prst="rect">
            <a:avLst/>
          </a:prstGeom>
          <a:noFill/>
          <a:ln>
            <a:noFill/>
          </a:ln>
          <a:extLst>
            <a:ext uri="{909E8E84-426E-40DD-AFC4-6F175D3DCCD1}"/>
            <a:ext uri="{91240B29-F687-4F45-9708-019B960494DF}"/>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342900" indent="-342900" eaLnBrk="1" fontAlgn="auto" hangingPunct="1">
              <a:lnSpc>
                <a:spcPct val="120000"/>
              </a:lnSpc>
              <a:spcBef>
                <a:spcPts val="0"/>
              </a:spcBef>
              <a:spcAft>
                <a:spcPts val="300"/>
              </a:spcAft>
              <a:buFont typeface="+mj-ea"/>
              <a:buAutoNum type="circleNumDbPlain"/>
              <a:defRPr/>
            </a:pPr>
            <a:r>
              <a:rPr lang="zh-CN" altLang="en-US" sz="1600" dirty="0" smtClean="0">
                <a:solidFill>
                  <a:schemeClr val="bg1">
                    <a:lumMod val="50000"/>
                  </a:schemeClr>
                </a:solidFill>
                <a:latin typeface="微软雅黑" pitchFamily="34" charset="-122"/>
                <a:ea typeface="微软雅黑" pitchFamily="34" charset="-122"/>
              </a:rPr>
              <a:t>中</a:t>
            </a:r>
            <a:r>
              <a:rPr lang="zh-CN" altLang="en-US" sz="1600" dirty="0">
                <a:solidFill>
                  <a:schemeClr val="bg1">
                    <a:lumMod val="50000"/>
                  </a:schemeClr>
                </a:solidFill>
                <a:latin typeface="微软雅黑" pitchFamily="34" charset="-122"/>
                <a:ea typeface="微软雅黑" pitchFamily="34" charset="-122"/>
              </a:rPr>
              <a:t>高层领导注重战略执行的短期回报，希望立即看到新战略执行的效果，企业的薪酬制度也是按年度业绩指标来考核的，而战略执行成功与否是要在多年以后才能衡量出来的，需要时间。</a:t>
            </a:r>
          </a:p>
          <a:p>
            <a:pPr marL="342900" indent="-342900" eaLnBrk="1" fontAlgn="auto" hangingPunct="1">
              <a:lnSpc>
                <a:spcPct val="120000"/>
              </a:lnSpc>
              <a:spcBef>
                <a:spcPts val="0"/>
              </a:spcBef>
              <a:spcAft>
                <a:spcPts val="300"/>
              </a:spcAft>
              <a:buFont typeface="+mj-ea"/>
              <a:buAutoNum type="circleNumDbPlain"/>
              <a:defRPr/>
            </a:pPr>
            <a:r>
              <a:rPr lang="zh-CN" altLang="en-US" sz="1600" dirty="0" smtClean="0">
                <a:solidFill>
                  <a:schemeClr val="bg1">
                    <a:lumMod val="50000"/>
                  </a:schemeClr>
                </a:solidFill>
                <a:latin typeface="微软雅黑" pitchFamily="34" charset="-122"/>
                <a:ea typeface="微软雅黑" pitchFamily="34" charset="-122"/>
              </a:rPr>
              <a:t>回到</a:t>
            </a:r>
            <a:r>
              <a:rPr lang="zh-CN" altLang="en-US" sz="1600" dirty="0">
                <a:solidFill>
                  <a:schemeClr val="bg1">
                    <a:lumMod val="50000"/>
                  </a:schemeClr>
                </a:solidFill>
                <a:latin typeface="微软雅黑" pitchFamily="34" charset="-122"/>
                <a:ea typeface="微软雅黑" pitchFamily="34" charset="-122"/>
              </a:rPr>
              <a:t>老路上去。高层领导在战略执行的初期要进行管理的变革，会遇到企业内外相当大的阻力，而此时企业业绩还不错，高层领导此时对新战略失去了兴趣，企业又回到老路上去。</a:t>
            </a:r>
          </a:p>
          <a:p>
            <a:pPr marL="342900" indent="-342900" eaLnBrk="1" fontAlgn="auto" hangingPunct="1">
              <a:lnSpc>
                <a:spcPct val="120000"/>
              </a:lnSpc>
              <a:spcBef>
                <a:spcPts val="0"/>
              </a:spcBef>
              <a:spcAft>
                <a:spcPts val="300"/>
              </a:spcAft>
              <a:buFont typeface="+mj-ea"/>
              <a:buAutoNum type="circleNumDbPlain"/>
              <a:defRPr/>
            </a:pPr>
            <a:r>
              <a:rPr lang="zh-CN" altLang="en-US" sz="1600" dirty="0" smtClean="0">
                <a:solidFill>
                  <a:schemeClr val="bg1">
                    <a:lumMod val="50000"/>
                  </a:schemeClr>
                </a:solidFill>
                <a:latin typeface="微软雅黑" pitchFamily="34" charset="-122"/>
                <a:ea typeface="微软雅黑" pitchFamily="34" charset="-122"/>
              </a:rPr>
              <a:t>公司</a:t>
            </a:r>
            <a:r>
              <a:rPr lang="zh-CN" altLang="en-US" sz="1600" dirty="0">
                <a:solidFill>
                  <a:schemeClr val="bg1">
                    <a:lumMod val="50000"/>
                  </a:schemeClr>
                </a:solidFill>
                <a:latin typeface="微软雅黑" pitchFamily="34" charset="-122"/>
                <a:ea typeface="微软雅黑" pitchFamily="34" charset="-122"/>
              </a:rPr>
              <a:t>内部及外部所有利益相关者，对新战略目标并未达到共识</a:t>
            </a:r>
            <a:r>
              <a:rPr lang="zh-CN" altLang="en-US" sz="1600" dirty="0" smtClean="0">
                <a:solidFill>
                  <a:schemeClr val="bg1">
                    <a:lumMod val="50000"/>
                  </a:schemeClr>
                </a:solidFill>
                <a:latin typeface="微软雅黑" pitchFamily="34" charset="-122"/>
                <a:ea typeface="微软雅黑" pitchFamily="34" charset="-122"/>
              </a:rPr>
              <a:t>。使</a:t>
            </a:r>
            <a:r>
              <a:rPr lang="zh-CN" altLang="en-US" sz="1600" dirty="0">
                <a:solidFill>
                  <a:schemeClr val="bg1">
                    <a:lumMod val="50000"/>
                  </a:schemeClr>
                </a:solidFill>
                <a:latin typeface="微软雅黑" pitchFamily="34" charset="-122"/>
                <a:ea typeface="微软雅黑" pitchFamily="34" charset="-122"/>
              </a:rPr>
              <a:t>战略执行十分困难。</a:t>
            </a:r>
          </a:p>
          <a:p>
            <a:pPr marL="342900" indent="-342900" eaLnBrk="1" fontAlgn="auto" hangingPunct="1">
              <a:lnSpc>
                <a:spcPct val="120000"/>
              </a:lnSpc>
              <a:spcBef>
                <a:spcPts val="0"/>
              </a:spcBef>
              <a:spcAft>
                <a:spcPts val="300"/>
              </a:spcAft>
              <a:buFont typeface="+mj-ea"/>
              <a:buAutoNum type="circleNumDbPlain"/>
              <a:defRPr/>
            </a:pPr>
            <a:r>
              <a:rPr lang="zh-CN" altLang="en-US" sz="1600" dirty="0" smtClean="0">
                <a:solidFill>
                  <a:schemeClr val="bg1">
                    <a:lumMod val="50000"/>
                  </a:schemeClr>
                </a:solidFill>
                <a:latin typeface="微软雅黑" pitchFamily="34" charset="-122"/>
                <a:ea typeface="微软雅黑" pitchFamily="34" charset="-122"/>
              </a:rPr>
              <a:t>有时</a:t>
            </a:r>
            <a:r>
              <a:rPr lang="zh-CN" altLang="en-US" sz="1600" dirty="0">
                <a:solidFill>
                  <a:schemeClr val="bg1">
                    <a:lumMod val="50000"/>
                  </a:schemeClr>
                </a:solidFill>
                <a:latin typeface="微软雅黑" pitchFamily="34" charset="-122"/>
                <a:ea typeface="微软雅黑" pitchFamily="34" charset="-122"/>
              </a:rPr>
              <a:t>战略执行的最大阻力来自企业中层管理干部。每一位经理都有自己的利益所在</a:t>
            </a:r>
            <a:r>
              <a:rPr lang="zh-CN" altLang="en-US" sz="1600" dirty="0" smtClean="0">
                <a:solidFill>
                  <a:schemeClr val="bg1">
                    <a:lumMod val="50000"/>
                  </a:schemeClr>
                </a:solidFill>
                <a:latin typeface="微软雅黑" pitchFamily="34" charset="-122"/>
                <a:ea typeface="微软雅黑" pitchFamily="34" charset="-122"/>
              </a:rPr>
              <a:t>，因此</a:t>
            </a:r>
            <a:r>
              <a:rPr lang="zh-CN" altLang="en-US" sz="1600" dirty="0">
                <a:solidFill>
                  <a:schemeClr val="bg1">
                    <a:lumMod val="50000"/>
                  </a:schemeClr>
                </a:solidFill>
                <a:latin typeface="微软雅黑" pitchFamily="34" charset="-122"/>
                <a:ea typeface="微软雅黑" pitchFamily="34" charset="-122"/>
              </a:rPr>
              <a:t>战略执行困难。</a:t>
            </a:r>
          </a:p>
          <a:p>
            <a:pPr marL="342900" indent="-342900" eaLnBrk="1" fontAlgn="auto" hangingPunct="1">
              <a:lnSpc>
                <a:spcPct val="120000"/>
              </a:lnSpc>
              <a:spcBef>
                <a:spcPts val="0"/>
              </a:spcBef>
              <a:spcAft>
                <a:spcPts val="300"/>
              </a:spcAft>
              <a:buFont typeface="+mj-ea"/>
              <a:buAutoNum type="circleNumDbPlain"/>
              <a:defRPr/>
            </a:pPr>
            <a:r>
              <a:rPr lang="zh-CN" altLang="en-US" sz="1600" dirty="0" smtClean="0">
                <a:solidFill>
                  <a:schemeClr val="bg1">
                    <a:lumMod val="50000"/>
                  </a:schemeClr>
                </a:solidFill>
                <a:latin typeface="微软雅黑" pitchFamily="34" charset="-122"/>
                <a:ea typeface="微软雅黑" pitchFamily="34" charset="-122"/>
              </a:rPr>
              <a:t>企业</a:t>
            </a:r>
            <a:r>
              <a:rPr lang="zh-CN" altLang="en-US" sz="1600" dirty="0">
                <a:solidFill>
                  <a:schemeClr val="bg1">
                    <a:lumMod val="50000"/>
                  </a:schemeClr>
                </a:solidFill>
                <a:latin typeface="微软雅黑" pitchFamily="34" charset="-122"/>
                <a:ea typeface="微软雅黑" pitchFamily="34" charset="-122"/>
              </a:rPr>
              <a:t>各部门沟通不畅。使战略执行脱节，使战略执行困难。</a:t>
            </a:r>
          </a:p>
          <a:p>
            <a:pPr marL="342900" indent="-342900" eaLnBrk="1" fontAlgn="auto" hangingPunct="1">
              <a:lnSpc>
                <a:spcPct val="120000"/>
              </a:lnSpc>
              <a:spcBef>
                <a:spcPts val="0"/>
              </a:spcBef>
              <a:spcAft>
                <a:spcPts val="300"/>
              </a:spcAft>
              <a:buFont typeface="+mj-ea"/>
              <a:buAutoNum type="circleNumDbPlain"/>
              <a:defRPr/>
            </a:pPr>
            <a:r>
              <a:rPr lang="zh-CN" altLang="en-US" sz="1600" dirty="0" smtClean="0">
                <a:solidFill>
                  <a:schemeClr val="bg1">
                    <a:lumMod val="50000"/>
                  </a:schemeClr>
                </a:solidFill>
                <a:latin typeface="微软雅黑" pitchFamily="34" charset="-122"/>
                <a:ea typeface="微软雅黑" pitchFamily="34" charset="-122"/>
              </a:rPr>
              <a:t>阶段性</a:t>
            </a:r>
            <a:r>
              <a:rPr lang="zh-CN" altLang="en-US" sz="1600" dirty="0">
                <a:solidFill>
                  <a:schemeClr val="bg1">
                    <a:lumMod val="50000"/>
                  </a:schemeClr>
                </a:solidFill>
                <a:latin typeface="微软雅黑" pitchFamily="34" charset="-122"/>
                <a:ea typeface="微软雅黑" pitchFamily="34" charset="-122"/>
              </a:rPr>
              <a:t>目标不具体，没有数量化</a:t>
            </a:r>
            <a:r>
              <a:rPr lang="zh-CN" altLang="en-US" sz="1600" dirty="0" smtClean="0">
                <a:solidFill>
                  <a:schemeClr val="bg1">
                    <a:lumMod val="50000"/>
                  </a:schemeClr>
                </a:solidFill>
                <a:latin typeface="微软雅黑" pitchFamily="34" charset="-122"/>
                <a:ea typeface="微软雅黑" pitchFamily="34" charset="-122"/>
              </a:rPr>
              <a:t>。如果</a:t>
            </a:r>
            <a:r>
              <a:rPr lang="zh-CN" altLang="en-US" sz="1600" dirty="0">
                <a:solidFill>
                  <a:schemeClr val="bg1">
                    <a:lumMod val="50000"/>
                  </a:schemeClr>
                </a:solidFill>
                <a:latin typeface="微软雅黑" pitchFamily="34" charset="-122"/>
                <a:ea typeface="微软雅黑" pitchFamily="34" charset="-122"/>
              </a:rPr>
              <a:t>没有阶段性的数量化指标，公司将永远达不到战略目标。</a:t>
            </a:r>
          </a:p>
          <a:p>
            <a:pPr marL="342900" indent="-342900" eaLnBrk="1" fontAlgn="auto" hangingPunct="1">
              <a:lnSpc>
                <a:spcPct val="120000"/>
              </a:lnSpc>
              <a:spcBef>
                <a:spcPts val="0"/>
              </a:spcBef>
              <a:spcAft>
                <a:spcPts val="300"/>
              </a:spcAft>
              <a:buFont typeface="+mj-ea"/>
              <a:buAutoNum type="circleNumDbPlain"/>
              <a:defRPr/>
            </a:pPr>
            <a:r>
              <a:rPr lang="zh-CN" altLang="en-US" sz="1600" dirty="0" smtClean="0">
                <a:solidFill>
                  <a:schemeClr val="bg1">
                    <a:lumMod val="50000"/>
                  </a:schemeClr>
                </a:solidFill>
                <a:latin typeface="微软雅黑" pitchFamily="34" charset="-122"/>
                <a:ea typeface="微软雅黑" pitchFamily="34" charset="-122"/>
              </a:rPr>
              <a:t>急于求成</a:t>
            </a:r>
            <a:r>
              <a:rPr lang="zh-CN" altLang="en-US" sz="1600" dirty="0">
                <a:solidFill>
                  <a:schemeClr val="bg1">
                    <a:lumMod val="50000"/>
                  </a:schemeClr>
                </a:solidFill>
                <a:latin typeface="微软雅黑" pitchFamily="34" charset="-122"/>
                <a:ea typeface="微软雅黑" pitchFamily="34" charset="-122"/>
              </a:rPr>
              <a:t>不能循序渐进。战略执行初期，公司各种管理变革措施一起上，使企业各层管理人员难以适应。</a:t>
            </a:r>
          </a:p>
          <a:p>
            <a:pPr marL="342900" indent="-342900" eaLnBrk="1" fontAlgn="auto" hangingPunct="1">
              <a:lnSpc>
                <a:spcPct val="120000"/>
              </a:lnSpc>
              <a:spcBef>
                <a:spcPts val="0"/>
              </a:spcBef>
              <a:spcAft>
                <a:spcPts val="300"/>
              </a:spcAft>
              <a:buFont typeface="+mj-ea"/>
              <a:buAutoNum type="circleNumDbPlain"/>
              <a:defRPr/>
            </a:pPr>
            <a:r>
              <a:rPr lang="zh-CN" altLang="en-US" sz="1600" dirty="0" smtClean="0">
                <a:solidFill>
                  <a:schemeClr val="bg1">
                    <a:lumMod val="50000"/>
                  </a:schemeClr>
                </a:solidFill>
                <a:latin typeface="微软雅黑" pitchFamily="34" charset="-122"/>
                <a:ea typeface="微软雅黑" pitchFamily="34" charset="-122"/>
              </a:rPr>
              <a:t>激励</a:t>
            </a:r>
            <a:r>
              <a:rPr lang="zh-CN" altLang="en-US" sz="1600" dirty="0">
                <a:solidFill>
                  <a:schemeClr val="bg1">
                    <a:lumMod val="50000"/>
                  </a:schemeClr>
                </a:solidFill>
                <a:latin typeface="微软雅黑" pitchFamily="34" charset="-122"/>
                <a:ea typeface="微软雅黑" pitchFamily="34" charset="-122"/>
              </a:rPr>
              <a:t>措施跟不上。公司完成战略阶段性目标任务后，企业高层领导急于赶进度，又马上布置了更繁重的新任务，忘记及时奖励有功人员，使干部及员工执行战略的积极性不高。</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anim calcmode="lin" valueType="num">
                                      <p:cBhvr>
                                        <p:cTn id="19" dur="500" fill="hold"/>
                                        <p:tgtEl>
                                          <p:spTgt spid="14"/>
                                        </p:tgtEl>
                                        <p:attrNameLst>
                                          <p:attrName>ppt_x</p:attrName>
                                        </p:attrNameLst>
                                      </p:cBhvr>
                                      <p:tavLst>
                                        <p:tav tm="0">
                                          <p:val>
                                            <p:strVal val="#ppt_x"/>
                                          </p:val>
                                        </p:tav>
                                        <p:tav tm="100000">
                                          <p:val>
                                            <p:strVal val="#ppt_x"/>
                                          </p:val>
                                        </p:tav>
                                      </p:tavLst>
                                    </p:anim>
                                    <p:anim calcmode="lin" valueType="num">
                                      <p:cBhvr>
                                        <p:cTn id="20"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966788" y="5073650"/>
            <a:ext cx="10985500" cy="1163638"/>
          </a:xfrm>
          <a:prstGeom prst="roundRect">
            <a:avLst>
              <a:gd name="adj" fmla="val 7654"/>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 name="TextBox 6"/>
          <p:cNvSpPr txBox="1">
            <a:spLocks noChangeArrowheads="1"/>
          </p:cNvSpPr>
          <p:nvPr/>
        </p:nvSpPr>
        <p:spPr bwMode="auto">
          <a:xfrm>
            <a:off x="966788" y="2855913"/>
            <a:ext cx="6788150" cy="2012950"/>
          </a:xfrm>
          <a:prstGeom prst="rect">
            <a:avLst/>
          </a:prstGeom>
          <a:noFill/>
          <a:ln w="9525">
            <a:noFill/>
            <a:miter lim="800000"/>
            <a:headEnd/>
            <a:tailEnd/>
          </a:ln>
        </p:spPr>
        <p:txBody>
          <a:bodyPr>
            <a:spAutoFit/>
          </a:bodyPr>
          <a:lstStyle/>
          <a:p>
            <a:pPr>
              <a:lnSpc>
                <a:spcPct val="130000"/>
              </a:lnSpc>
            </a:pPr>
            <a:r>
              <a:rPr lang="zh-CN" altLang="en-US" sz="1600">
                <a:solidFill>
                  <a:srgbClr val="5F5E5C"/>
                </a:solidFill>
                <a:latin typeface="微软雅黑"/>
                <a:ea typeface="微软雅黑"/>
                <a:cs typeface="微软雅黑"/>
              </a:rPr>
              <a:t>战略一词来源于军事，古称“</a:t>
            </a:r>
            <a:r>
              <a:rPr lang="zh-CN" altLang="en-US" sz="1600" b="1">
                <a:solidFill>
                  <a:srgbClr val="D24726"/>
                </a:solidFill>
                <a:latin typeface="微软雅黑"/>
                <a:ea typeface="微软雅黑"/>
                <a:cs typeface="微软雅黑"/>
              </a:rPr>
              <a:t>韬略</a:t>
            </a:r>
            <a:r>
              <a:rPr lang="zh-CN" altLang="en-US" sz="1600">
                <a:solidFill>
                  <a:srgbClr val="5F5E5C"/>
                </a:solidFill>
                <a:latin typeface="微软雅黑"/>
                <a:ea typeface="微软雅黑"/>
                <a:cs typeface="微软雅黑"/>
              </a:rPr>
              <a:t>”，指对</a:t>
            </a:r>
            <a:r>
              <a:rPr lang="zh-CN" altLang="en-US" sz="1600" b="1">
                <a:solidFill>
                  <a:srgbClr val="D24726"/>
                </a:solidFill>
                <a:latin typeface="微软雅黑"/>
                <a:ea typeface="微软雅黑"/>
                <a:cs typeface="微软雅黑"/>
              </a:rPr>
              <a:t>战争全局的筹划和谋略</a:t>
            </a:r>
            <a:r>
              <a:rPr lang="zh-CN" altLang="en-US" sz="1600">
                <a:solidFill>
                  <a:srgbClr val="5F5E5C"/>
                </a:solidFill>
                <a:latin typeface="微软雅黑"/>
                <a:ea typeface="微软雅黑"/>
                <a:cs typeface="微软雅黑"/>
              </a:rPr>
              <a:t>。在中国，战略一词历史久远，“战”指战争，略指“谋略”。</a:t>
            </a:r>
            <a:r>
              <a:rPr lang="en-US" altLang="zh-CN" sz="1600">
                <a:solidFill>
                  <a:srgbClr val="5F5E5C"/>
                </a:solidFill>
                <a:latin typeface="微软雅黑"/>
                <a:ea typeface="微软雅黑"/>
                <a:cs typeface="微软雅黑"/>
              </a:rPr>
              <a:t>《</a:t>
            </a:r>
            <a:r>
              <a:rPr lang="zh-CN" altLang="en-US" sz="1600">
                <a:solidFill>
                  <a:srgbClr val="5F5E5C"/>
                </a:solidFill>
                <a:latin typeface="微软雅黑"/>
                <a:ea typeface="微软雅黑"/>
                <a:cs typeface="微软雅黑"/>
              </a:rPr>
              <a:t>孙子兵法</a:t>
            </a:r>
            <a:r>
              <a:rPr lang="en-US" altLang="zh-CN" sz="1600">
                <a:solidFill>
                  <a:srgbClr val="5F5E5C"/>
                </a:solidFill>
                <a:latin typeface="微软雅黑"/>
                <a:ea typeface="微软雅黑"/>
                <a:cs typeface="微软雅黑"/>
              </a:rPr>
              <a:t>》</a:t>
            </a:r>
            <a:r>
              <a:rPr lang="zh-CN" altLang="en-US" sz="1600">
                <a:solidFill>
                  <a:srgbClr val="5F5E5C"/>
                </a:solidFill>
                <a:latin typeface="微软雅黑"/>
                <a:ea typeface="微软雅黑"/>
                <a:cs typeface="微软雅黑"/>
              </a:rPr>
              <a:t>被认为是中国最早对战争进行全局筹划的著作。现在，“战略”一词被引申至政治和经济领域，其涵义演变为泛指统领性的、全局性的、左右胜败的谋略、方案和对策。从这个角度上来说，</a:t>
            </a:r>
            <a:r>
              <a:rPr lang="zh-CN" altLang="en-US" sz="1600" b="1">
                <a:solidFill>
                  <a:srgbClr val="D24726"/>
                </a:solidFill>
                <a:latin typeface="微软雅黑"/>
                <a:ea typeface="微软雅黑"/>
                <a:cs typeface="微软雅黑"/>
              </a:rPr>
              <a:t>诸葛亮的</a:t>
            </a:r>
            <a:r>
              <a:rPr lang="en-US" altLang="zh-CN" sz="1600" b="1">
                <a:solidFill>
                  <a:srgbClr val="D24726"/>
                </a:solidFill>
                <a:latin typeface="微软雅黑"/>
                <a:ea typeface="微软雅黑"/>
                <a:cs typeface="微软雅黑"/>
              </a:rPr>
              <a:t>《</a:t>
            </a:r>
            <a:r>
              <a:rPr lang="zh-CN" altLang="en-US" sz="1600" b="1">
                <a:solidFill>
                  <a:srgbClr val="D24726"/>
                </a:solidFill>
                <a:latin typeface="微软雅黑"/>
                <a:ea typeface="微软雅黑"/>
                <a:cs typeface="微软雅黑"/>
              </a:rPr>
              <a:t>隆中对</a:t>
            </a:r>
            <a:r>
              <a:rPr lang="en-US" altLang="zh-CN" sz="1600" b="1">
                <a:solidFill>
                  <a:srgbClr val="D24726"/>
                </a:solidFill>
                <a:latin typeface="微软雅黑"/>
                <a:ea typeface="微软雅黑"/>
                <a:cs typeface="微软雅黑"/>
              </a:rPr>
              <a:t>》</a:t>
            </a:r>
            <a:r>
              <a:rPr lang="zh-CN" altLang="en-US" sz="1600" b="1">
                <a:solidFill>
                  <a:srgbClr val="D24726"/>
                </a:solidFill>
                <a:latin typeface="微软雅黑"/>
                <a:ea typeface="微软雅黑"/>
                <a:cs typeface="微软雅黑"/>
              </a:rPr>
              <a:t>就是中国历史上非常具有代表性的战略案例</a:t>
            </a:r>
            <a:r>
              <a:rPr lang="zh-CN" altLang="en-US" sz="1600">
                <a:solidFill>
                  <a:srgbClr val="5F5E5C"/>
                </a:solidFill>
                <a:latin typeface="微软雅黑"/>
                <a:ea typeface="微软雅黑"/>
                <a:cs typeface="微软雅黑"/>
              </a:rPr>
              <a:t>。</a:t>
            </a:r>
            <a:endParaRPr lang="zh-CN" altLang="zh-CN" sz="1600" b="1">
              <a:solidFill>
                <a:srgbClr val="E67819"/>
              </a:solidFill>
              <a:latin typeface="微软雅黑"/>
              <a:ea typeface="微软雅黑"/>
              <a:cs typeface="微软雅黑"/>
            </a:endParaRPr>
          </a:p>
        </p:txBody>
      </p:sp>
      <p:sp>
        <p:nvSpPr>
          <p:cNvPr id="5" name="TextBox 6"/>
          <p:cNvSpPr txBox="1">
            <a:spLocks noChangeArrowheads="1"/>
          </p:cNvSpPr>
          <p:nvPr/>
        </p:nvSpPr>
        <p:spPr bwMode="auto">
          <a:xfrm>
            <a:off x="1058863" y="5208588"/>
            <a:ext cx="10815637" cy="892175"/>
          </a:xfrm>
          <a:prstGeom prst="rect">
            <a:avLst/>
          </a:prstGeom>
          <a:noFill/>
          <a:ln w="9525">
            <a:noFill/>
            <a:miter lim="800000"/>
            <a:headEnd/>
            <a:tailEnd/>
          </a:ln>
        </p:spPr>
        <p:txBody>
          <a:bodyPr>
            <a:spAutoFit/>
          </a:bodyPr>
          <a:lstStyle/>
          <a:p>
            <a:pPr>
              <a:lnSpc>
                <a:spcPct val="130000"/>
              </a:lnSpc>
              <a:spcAft>
                <a:spcPts val="600"/>
              </a:spcAft>
            </a:pPr>
            <a:r>
              <a:rPr lang="zh-CN" altLang="en-US">
                <a:solidFill>
                  <a:schemeClr val="bg1"/>
                </a:solidFill>
                <a:latin typeface="微软雅黑"/>
                <a:ea typeface="微软雅黑"/>
                <a:cs typeface="微软雅黑"/>
              </a:rPr>
              <a:t>战略就是：指组织</a:t>
            </a:r>
            <a:r>
              <a:rPr lang="zh-CN" altLang="en-US" sz="2000" b="1">
                <a:solidFill>
                  <a:schemeClr val="bg1"/>
                </a:solidFill>
                <a:latin typeface="微软雅黑"/>
                <a:ea typeface="微软雅黑"/>
                <a:cs typeface="微软雅黑"/>
              </a:rPr>
              <a:t>为了实现长期的生存和发展，在综合分析组织内部条件和外部环境的基础上做出的一系列带有全局性和长远性的谋划</a:t>
            </a:r>
            <a:r>
              <a:rPr lang="zh-CN" altLang="en-US">
                <a:solidFill>
                  <a:schemeClr val="bg1"/>
                </a:solidFill>
                <a:latin typeface="微软雅黑"/>
                <a:ea typeface="微软雅黑"/>
                <a:cs typeface="微软雅黑"/>
              </a:rPr>
              <a:t>。通俗地理解：战略就是做正确的事（战术：正确地做事）。</a:t>
            </a:r>
          </a:p>
        </p:txBody>
      </p:sp>
      <p:pic>
        <p:nvPicPr>
          <p:cNvPr id="1026" name="Picture 2" descr="C:\Documents and Settings\t11318\桌面\20fc61a61789c9a17f058b2eba2920d4.jpg"/>
          <p:cNvPicPr>
            <a:picLocks noChangeAspect="1" noChangeArrowheads="1"/>
          </p:cNvPicPr>
          <p:nvPr/>
        </p:nvPicPr>
        <p:blipFill>
          <a:blip r:embed="rId2"/>
          <a:srcRect/>
          <a:stretch>
            <a:fillRect/>
          </a:stretch>
        </p:blipFill>
        <p:spPr bwMode="auto">
          <a:xfrm>
            <a:off x="7899400" y="1789113"/>
            <a:ext cx="4052888" cy="3040062"/>
          </a:xfrm>
          <a:prstGeom prst="rect">
            <a:avLst/>
          </a:prstGeom>
          <a:noFill/>
          <a:ln w="28575">
            <a:solidFill>
              <a:schemeClr val="bg1"/>
            </a:solidFill>
          </a:ln>
          <a:effectLst>
            <a:outerShdw blurRad="63500" algn="ctr" rotWithShape="0">
              <a:prstClr val="black">
                <a:alpha val="40000"/>
              </a:prstClr>
            </a:outerShdw>
          </a:effectLst>
          <a:extLst>
            <a:ext uri="{909E8E84-426E-40DD-AFC4-6F175D3DCCD1}"/>
          </a:extLst>
        </p:spPr>
      </p:pic>
      <p:sp>
        <p:nvSpPr>
          <p:cNvPr id="23557" name="TextBox 6"/>
          <p:cNvSpPr txBox="1">
            <a:spLocks noChangeArrowheads="1"/>
          </p:cNvSpPr>
          <p:nvPr/>
        </p:nvSpPr>
        <p:spPr bwMode="auto">
          <a:xfrm>
            <a:off x="2354263" y="1125538"/>
            <a:ext cx="3673475" cy="450850"/>
          </a:xfrm>
          <a:prstGeom prst="rect">
            <a:avLst/>
          </a:prstGeom>
          <a:noFill/>
          <a:ln w="9525">
            <a:noFill/>
            <a:miter lim="800000"/>
            <a:headEnd/>
            <a:tailEnd/>
          </a:ln>
        </p:spPr>
        <p:txBody>
          <a:bodyPr>
            <a:spAutoFit/>
          </a:bodyPr>
          <a:lstStyle/>
          <a:p>
            <a:pPr>
              <a:lnSpc>
                <a:spcPct val="130000"/>
              </a:lnSpc>
            </a:pPr>
            <a:r>
              <a:rPr lang="en-US" altLang="zh-CN" b="1">
                <a:solidFill>
                  <a:srgbClr val="5F5E5C"/>
                </a:solidFill>
                <a:latin typeface="微软雅黑"/>
                <a:ea typeface="微软雅黑"/>
                <a:cs typeface="微软雅黑"/>
              </a:rPr>
              <a:t>1.1.1 </a:t>
            </a:r>
            <a:r>
              <a:rPr lang="zh-CN" altLang="en-US" b="1">
                <a:solidFill>
                  <a:srgbClr val="5F5E5C"/>
                </a:solidFill>
                <a:latin typeface="微软雅黑"/>
                <a:ea typeface="微软雅黑"/>
                <a:cs typeface="微软雅黑"/>
              </a:rPr>
              <a:t>战略的概念</a:t>
            </a:r>
            <a:endParaRPr lang="zh-CN" altLang="zh-CN" b="1">
              <a:solidFill>
                <a:srgbClr val="5F5E5C"/>
              </a:solidFill>
              <a:latin typeface="微软雅黑"/>
              <a:ea typeface="微软雅黑"/>
              <a:cs typeface="微软雅黑"/>
            </a:endParaRPr>
          </a:p>
        </p:txBody>
      </p:sp>
      <p:sp>
        <p:nvSpPr>
          <p:cNvPr id="23558" name="TextBox 8"/>
          <p:cNvSpPr txBox="1">
            <a:spLocks noChangeArrowheads="1"/>
          </p:cNvSpPr>
          <p:nvPr/>
        </p:nvSpPr>
        <p:spPr bwMode="auto">
          <a:xfrm>
            <a:off x="2354263" y="404813"/>
            <a:ext cx="4970462" cy="430212"/>
          </a:xfrm>
          <a:prstGeom prst="rect">
            <a:avLst/>
          </a:prstGeom>
          <a:noFill/>
          <a:ln w="9525">
            <a:noFill/>
            <a:miter lim="800000"/>
            <a:headEnd/>
            <a:tailEnd/>
          </a:ln>
        </p:spPr>
        <p:txBody>
          <a:bodyPr>
            <a:spAutoFit/>
          </a:bodyPr>
          <a:lstStyle/>
          <a:p>
            <a:r>
              <a:rPr lang="zh-CN" altLang="en-US" sz="2200">
                <a:solidFill>
                  <a:srgbClr val="5F5E5C"/>
                </a:solidFill>
                <a:latin typeface="华康俪金黑W8(P)"/>
                <a:ea typeface="华康俪金黑W8(P)"/>
                <a:cs typeface="华康俪金黑W8(P)"/>
              </a:rPr>
              <a:t>第一节</a:t>
            </a:r>
            <a:r>
              <a:rPr lang="en-US" altLang="zh-CN" sz="2200">
                <a:solidFill>
                  <a:srgbClr val="5F5E5C"/>
                </a:solidFill>
                <a:latin typeface="华康俪金黑W8(P)"/>
                <a:ea typeface="华康俪金黑W8(P)"/>
                <a:cs typeface="华康俪金黑W8(P)"/>
              </a:rPr>
              <a:t>  </a:t>
            </a:r>
            <a:r>
              <a:rPr lang="zh-CN" altLang="en-US" sz="2200">
                <a:solidFill>
                  <a:srgbClr val="5F5E5C"/>
                </a:solidFill>
                <a:latin typeface="华康俪金黑W8(P)"/>
                <a:ea typeface="华康俪金黑W8(P)"/>
                <a:cs typeface="华康俪金黑W8(P)"/>
              </a:rPr>
              <a:t>什么是战略</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decel="10000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6"/>
          <p:cNvSpPr txBox="1">
            <a:spLocks noChangeArrowheads="1"/>
          </p:cNvSpPr>
          <p:nvPr/>
        </p:nvSpPr>
        <p:spPr bwMode="auto">
          <a:xfrm>
            <a:off x="2354263" y="1125538"/>
            <a:ext cx="9598025" cy="1371600"/>
          </a:xfrm>
          <a:prstGeom prst="rect">
            <a:avLst/>
          </a:prstGeom>
          <a:noFill/>
          <a:ln w="9525">
            <a:noFill/>
            <a:miter lim="800000"/>
            <a:headEnd/>
            <a:tailEnd/>
          </a:ln>
        </p:spPr>
        <p:txBody>
          <a:bodyPr>
            <a:spAutoFit/>
          </a:bodyPr>
          <a:lstStyle/>
          <a:p>
            <a:pPr>
              <a:lnSpc>
                <a:spcPct val="130000"/>
              </a:lnSpc>
              <a:spcAft>
                <a:spcPts val="600"/>
              </a:spcAft>
            </a:pPr>
            <a:r>
              <a:rPr lang="zh-CN" altLang="en-US" sz="1600">
                <a:solidFill>
                  <a:srgbClr val="5F5E5C"/>
                </a:solidFill>
                <a:latin typeface="微软雅黑"/>
                <a:ea typeface="微软雅黑"/>
                <a:cs typeface="微软雅黑"/>
              </a:rPr>
              <a:t>战略评价和控制就是将战略实施的实际结果与预定的战略目标进行比较，检查两者的偏差程度，并采取有效措施予以纠正重大偏差，以保证战略目标的实现。当战略实施结果与预定确定的战略目标出现重大差距时，如果分析的结果是由于内外环境因素的变化而使战略目标不恰当，则必须修改原来确定的战略目标，这一过程就是战略修正或控制。</a:t>
            </a:r>
            <a:endParaRPr lang="zh-CN" altLang="zh-CN" sz="1600" b="1">
              <a:solidFill>
                <a:srgbClr val="D24726"/>
              </a:solidFill>
              <a:latin typeface="微软雅黑"/>
              <a:ea typeface="微软雅黑"/>
              <a:cs typeface="微软雅黑"/>
            </a:endParaRPr>
          </a:p>
        </p:txBody>
      </p:sp>
      <p:pic>
        <p:nvPicPr>
          <p:cNvPr id="13" name="图片 12"/>
          <p:cNvPicPr>
            <a:picLocks noChangeAspect="1"/>
          </p:cNvPicPr>
          <p:nvPr/>
        </p:nvPicPr>
        <p:blipFill rotWithShape="1">
          <a:blip r:embed="rId2"/>
          <a:srcRect t="4783" b="4783"/>
          <a:stretch/>
        </p:blipFill>
        <p:spPr>
          <a:xfrm>
            <a:off x="5378450" y="2852738"/>
            <a:ext cx="6400800" cy="3600450"/>
          </a:xfrm>
          <a:prstGeom prst="rect">
            <a:avLst/>
          </a:prstGeom>
          <a:noFill/>
          <a:ln w="28575">
            <a:solidFill>
              <a:schemeClr val="bg1"/>
            </a:solidFill>
          </a:ln>
          <a:effectLst>
            <a:outerShdw blurRad="63500" algn="ctr" rotWithShape="0">
              <a:prstClr val="black">
                <a:alpha val="40000"/>
              </a:prstClr>
            </a:outerShdw>
          </a:effectLst>
        </p:spPr>
      </p:pic>
      <p:sp>
        <p:nvSpPr>
          <p:cNvPr id="15" name="TextBox 6"/>
          <p:cNvSpPr txBox="1">
            <a:spLocks noChangeArrowheads="1"/>
          </p:cNvSpPr>
          <p:nvPr/>
        </p:nvSpPr>
        <p:spPr bwMode="auto">
          <a:xfrm>
            <a:off x="2354263" y="4440238"/>
            <a:ext cx="2736850" cy="2012950"/>
          </a:xfrm>
          <a:prstGeom prst="rect">
            <a:avLst/>
          </a:prstGeom>
          <a:noFill/>
          <a:ln w="9525">
            <a:noFill/>
            <a:miter lim="800000"/>
            <a:headEnd/>
            <a:tailEnd/>
          </a:ln>
        </p:spPr>
        <p:txBody>
          <a:bodyPr>
            <a:spAutoFit/>
          </a:bodyPr>
          <a:lstStyle/>
          <a:p>
            <a:pPr>
              <a:lnSpc>
                <a:spcPct val="130000"/>
              </a:lnSpc>
              <a:spcAft>
                <a:spcPts val="600"/>
              </a:spcAft>
            </a:pPr>
            <a:r>
              <a:rPr lang="zh-CN" altLang="en-US" sz="1600" b="1">
                <a:solidFill>
                  <a:srgbClr val="D24726"/>
                </a:solidFill>
                <a:latin typeface="微软雅黑"/>
                <a:ea typeface="微软雅黑"/>
                <a:cs typeface="微软雅黑"/>
              </a:rPr>
              <a:t>员工不做你想让他做的事情，只做你考核的事情</a:t>
            </a:r>
            <a:r>
              <a:rPr lang="zh-CN" altLang="en-US" sz="1600">
                <a:solidFill>
                  <a:srgbClr val="D24726"/>
                </a:solidFill>
                <a:latin typeface="微软雅黑"/>
                <a:ea typeface="微软雅黑"/>
                <a:cs typeface="微软雅黑"/>
              </a:rPr>
              <a:t>。</a:t>
            </a:r>
            <a:r>
              <a:rPr lang="zh-CN" altLang="en-US" sz="1600">
                <a:solidFill>
                  <a:srgbClr val="5F5E5C"/>
                </a:solidFill>
                <a:latin typeface="微软雅黑"/>
                <a:ea typeface="微软雅黑"/>
                <a:cs typeface="微软雅黑"/>
              </a:rPr>
              <a:t>如果战略是一套，考核时又是另一套，战略就很难得到执行。为此，公司</a:t>
            </a:r>
            <a:r>
              <a:rPr lang="zh-CN" altLang="en-US" sz="1600" b="1">
                <a:solidFill>
                  <a:srgbClr val="FF0000"/>
                </a:solidFill>
                <a:latin typeface="微软雅黑"/>
                <a:ea typeface="微软雅黑"/>
                <a:cs typeface="微软雅黑"/>
              </a:rPr>
              <a:t>必须建立战略导向的绩效管理机制。</a:t>
            </a:r>
            <a:endParaRPr lang="zh-CN" altLang="zh-CN" b="1">
              <a:solidFill>
                <a:srgbClr val="FF0000"/>
              </a:solidFill>
              <a:latin typeface="微软雅黑"/>
              <a:ea typeface="微软雅黑"/>
              <a:cs typeface="微软雅黑"/>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decel="100000"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1+#ppt_w/2"/>
                                          </p:val>
                                        </p:tav>
                                        <p:tav tm="100000">
                                          <p:val>
                                            <p:strVal val="#ppt_x"/>
                                          </p:val>
                                        </p:tav>
                                      </p:tavLst>
                                    </p:anim>
                                    <p:anim calcmode="lin" valueType="num">
                                      <p:cBhvr additive="base">
                                        <p:cTn id="13"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6"/>
          <p:cNvSpPr txBox="1">
            <a:spLocks noChangeArrowheads="1"/>
          </p:cNvSpPr>
          <p:nvPr/>
        </p:nvSpPr>
        <p:spPr bwMode="auto">
          <a:xfrm>
            <a:off x="2354263" y="1125538"/>
            <a:ext cx="9598025" cy="450850"/>
          </a:xfrm>
          <a:prstGeom prst="rect">
            <a:avLst/>
          </a:prstGeom>
          <a:noFill/>
          <a:ln w="9525">
            <a:noFill/>
            <a:miter lim="800000"/>
            <a:headEnd/>
            <a:tailEnd/>
          </a:ln>
        </p:spPr>
        <p:txBody>
          <a:bodyPr>
            <a:spAutoFit/>
          </a:bodyPr>
          <a:lstStyle/>
          <a:p>
            <a:pPr>
              <a:lnSpc>
                <a:spcPct val="130000"/>
              </a:lnSpc>
              <a:spcAft>
                <a:spcPts val="600"/>
              </a:spcAft>
            </a:pPr>
            <a:r>
              <a:rPr lang="en-US" altLang="zh-CN" b="1">
                <a:solidFill>
                  <a:srgbClr val="5F5E5C"/>
                </a:solidFill>
                <a:latin typeface="微软雅黑"/>
                <a:ea typeface="微软雅黑"/>
                <a:cs typeface="微软雅黑"/>
              </a:rPr>
              <a:t>【</a:t>
            </a:r>
            <a:r>
              <a:rPr lang="zh-CN" altLang="en-US" b="1">
                <a:solidFill>
                  <a:srgbClr val="5F5E5C"/>
                </a:solidFill>
                <a:latin typeface="微软雅黑"/>
                <a:ea typeface="微软雅黑"/>
                <a:cs typeface="微软雅黑"/>
              </a:rPr>
              <a:t>例：平衡积分卡的要素</a:t>
            </a:r>
            <a:r>
              <a:rPr lang="en-US" altLang="zh-CN" b="1">
                <a:solidFill>
                  <a:srgbClr val="5F5E5C"/>
                </a:solidFill>
                <a:latin typeface="微软雅黑"/>
                <a:ea typeface="微软雅黑"/>
                <a:cs typeface="微软雅黑"/>
              </a:rPr>
              <a:t>】</a:t>
            </a:r>
            <a:endParaRPr lang="zh-CN" altLang="zh-CN" b="1">
              <a:solidFill>
                <a:srgbClr val="D24726"/>
              </a:solidFill>
              <a:latin typeface="微软雅黑"/>
              <a:ea typeface="微软雅黑"/>
              <a:cs typeface="微软雅黑"/>
            </a:endParaRPr>
          </a:p>
        </p:txBody>
      </p:sp>
      <p:sp>
        <p:nvSpPr>
          <p:cNvPr id="3" name="矩形 2"/>
          <p:cNvSpPr/>
          <p:nvPr/>
        </p:nvSpPr>
        <p:spPr>
          <a:xfrm>
            <a:off x="1203325" y="3644900"/>
            <a:ext cx="1943100" cy="936625"/>
          </a:xfrm>
          <a:prstGeom prst="rect">
            <a:avLst/>
          </a:prstGeom>
          <a:gradFill>
            <a:gsLst>
              <a:gs pos="0">
                <a:srgbClr val="D24726"/>
              </a:gs>
              <a:gs pos="50000">
                <a:srgbClr val="EE0000"/>
              </a:gs>
              <a:gs pos="100000">
                <a:srgbClr val="E2000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400" b="1" dirty="0">
                <a:latin typeface="微软雅黑" panose="020B0503020204020204" pitchFamily="34" charset="-122"/>
                <a:ea typeface="微软雅黑" panose="020B0503020204020204" pitchFamily="34" charset="-122"/>
              </a:rPr>
              <a:t>战略目标</a:t>
            </a:r>
            <a:endParaRPr lang="zh-CN" altLang="en-US" sz="2400" b="1" dirty="0">
              <a:latin typeface="微软雅黑" panose="020B0503020204020204" pitchFamily="34" charset="-122"/>
              <a:ea typeface="微软雅黑" panose="020B0503020204020204" pitchFamily="34" charset="-122"/>
            </a:endParaRPr>
          </a:p>
        </p:txBody>
      </p:sp>
      <p:sp>
        <p:nvSpPr>
          <p:cNvPr id="4" name="矩形 3"/>
          <p:cNvSpPr/>
          <p:nvPr/>
        </p:nvSpPr>
        <p:spPr>
          <a:xfrm>
            <a:off x="3795713" y="2060575"/>
            <a:ext cx="1943100" cy="936625"/>
          </a:xfrm>
          <a:prstGeom prst="rect">
            <a:avLst/>
          </a:prstGeom>
          <a:gradFill>
            <a:gsLst>
              <a:gs pos="0">
                <a:schemeClr val="tx1">
                  <a:lumMod val="75000"/>
                  <a:lumOff val="25000"/>
                </a:schemeClr>
              </a:gs>
              <a:gs pos="100000">
                <a:schemeClr val="tx1">
                  <a:lumMod val="65000"/>
                  <a:lumOff val="35000"/>
                </a:schemeClr>
              </a:gs>
              <a:gs pos="100000">
                <a:schemeClr val="tx1">
                  <a:lumMod val="75000"/>
                  <a:lumOff val="2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30000"/>
              </a:lnSpc>
              <a:spcBef>
                <a:spcPts val="0"/>
              </a:spcBef>
              <a:spcAft>
                <a:spcPts val="0"/>
              </a:spcAft>
              <a:defRPr/>
            </a:pPr>
            <a:r>
              <a:rPr lang="zh-CN" altLang="en-US" sz="2000" b="1" dirty="0">
                <a:latin typeface="微软雅黑" panose="020B0503020204020204" pitchFamily="34" charset="-122"/>
                <a:ea typeface="微软雅黑" panose="020B0503020204020204" pitchFamily="34" charset="-122"/>
              </a:rPr>
              <a:t>财务维度</a:t>
            </a:r>
            <a:endParaRPr lang="en-US" altLang="zh-CN" sz="2000" b="1" dirty="0">
              <a:latin typeface="微软雅黑" panose="020B0503020204020204" pitchFamily="34" charset="-122"/>
              <a:ea typeface="微软雅黑" panose="020B0503020204020204" pitchFamily="34" charset="-122"/>
            </a:endParaRPr>
          </a:p>
          <a:p>
            <a:pPr algn="ctr" fontAlgn="auto">
              <a:lnSpc>
                <a:spcPct val="130000"/>
              </a:lnSpc>
              <a:spcBef>
                <a:spcPts val="0"/>
              </a:spcBef>
              <a:spcAft>
                <a:spcPts val="0"/>
              </a:spcAft>
              <a:defRPr/>
            </a:pPr>
            <a:r>
              <a:rPr lang="zh-CN" altLang="en-US" sz="1600" dirty="0">
                <a:latin typeface="微软雅黑" panose="020B0503020204020204" pitchFamily="34" charset="-122"/>
                <a:ea typeface="微软雅黑" panose="020B0503020204020204" pitchFamily="34" charset="-122"/>
              </a:rPr>
              <a:t>参考权重 </a:t>
            </a:r>
            <a:r>
              <a:rPr lang="en-US" altLang="zh-CN" sz="1600" dirty="0">
                <a:latin typeface="微软雅黑" panose="020B0503020204020204" pitchFamily="34" charset="-122"/>
                <a:ea typeface="微软雅黑" panose="020B0503020204020204" pitchFamily="34" charset="-122"/>
              </a:rPr>
              <a:t>22%</a:t>
            </a:r>
            <a:endParaRPr lang="zh-CN" altLang="en-US" sz="1600" dirty="0">
              <a:latin typeface="微软雅黑" panose="020B0503020204020204" pitchFamily="34" charset="-122"/>
              <a:ea typeface="微软雅黑" panose="020B0503020204020204" pitchFamily="34" charset="-122"/>
            </a:endParaRPr>
          </a:p>
        </p:txBody>
      </p:sp>
      <p:sp>
        <p:nvSpPr>
          <p:cNvPr id="5" name="矩形 4"/>
          <p:cNvSpPr/>
          <p:nvPr/>
        </p:nvSpPr>
        <p:spPr>
          <a:xfrm>
            <a:off x="3795713" y="3217863"/>
            <a:ext cx="1943100" cy="936625"/>
          </a:xfrm>
          <a:prstGeom prst="rect">
            <a:avLst/>
          </a:prstGeom>
          <a:gradFill>
            <a:gsLst>
              <a:gs pos="0">
                <a:schemeClr val="tx1">
                  <a:lumMod val="75000"/>
                  <a:lumOff val="25000"/>
                </a:schemeClr>
              </a:gs>
              <a:gs pos="100000">
                <a:schemeClr val="tx1">
                  <a:lumMod val="65000"/>
                  <a:lumOff val="35000"/>
                </a:schemeClr>
              </a:gs>
              <a:gs pos="100000">
                <a:schemeClr val="tx1">
                  <a:lumMod val="75000"/>
                  <a:lumOff val="2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30000"/>
              </a:lnSpc>
              <a:spcBef>
                <a:spcPts val="0"/>
              </a:spcBef>
              <a:spcAft>
                <a:spcPts val="0"/>
              </a:spcAft>
              <a:defRPr/>
            </a:pPr>
            <a:r>
              <a:rPr lang="zh-CN" altLang="en-US" sz="2000" b="1" dirty="0">
                <a:latin typeface="微软雅黑" panose="020B0503020204020204" pitchFamily="34" charset="-122"/>
                <a:ea typeface="微软雅黑" panose="020B0503020204020204" pitchFamily="34" charset="-122"/>
              </a:rPr>
              <a:t>客户维度</a:t>
            </a:r>
            <a:endParaRPr lang="en-US" altLang="zh-CN" sz="2000" b="1" dirty="0">
              <a:latin typeface="微软雅黑" panose="020B0503020204020204" pitchFamily="34" charset="-122"/>
              <a:ea typeface="微软雅黑" panose="020B0503020204020204" pitchFamily="34" charset="-122"/>
            </a:endParaRPr>
          </a:p>
          <a:p>
            <a:pPr algn="ctr" fontAlgn="auto">
              <a:lnSpc>
                <a:spcPct val="130000"/>
              </a:lnSpc>
              <a:spcBef>
                <a:spcPts val="0"/>
              </a:spcBef>
              <a:spcAft>
                <a:spcPts val="0"/>
              </a:spcAft>
              <a:defRPr/>
            </a:pPr>
            <a:r>
              <a:rPr lang="zh-CN" altLang="en-US" sz="1600" dirty="0">
                <a:latin typeface="微软雅黑" panose="020B0503020204020204" pitchFamily="34" charset="-122"/>
                <a:ea typeface="微软雅黑" panose="020B0503020204020204" pitchFamily="34" charset="-122"/>
              </a:rPr>
              <a:t>参考权重 </a:t>
            </a:r>
            <a:r>
              <a:rPr lang="en-US" altLang="zh-CN" sz="1600" dirty="0">
                <a:latin typeface="微软雅黑" panose="020B0503020204020204" pitchFamily="34" charset="-122"/>
                <a:ea typeface="微软雅黑" panose="020B0503020204020204" pitchFamily="34" charset="-122"/>
              </a:rPr>
              <a:t>22%</a:t>
            </a:r>
            <a:endParaRPr lang="zh-CN" altLang="en-US" sz="1600" dirty="0">
              <a:latin typeface="微软雅黑" panose="020B0503020204020204" pitchFamily="34" charset="-122"/>
              <a:ea typeface="微软雅黑" panose="020B0503020204020204" pitchFamily="34" charset="-122"/>
            </a:endParaRPr>
          </a:p>
        </p:txBody>
      </p:sp>
      <p:sp>
        <p:nvSpPr>
          <p:cNvPr id="6" name="矩形 5"/>
          <p:cNvSpPr/>
          <p:nvPr/>
        </p:nvSpPr>
        <p:spPr>
          <a:xfrm>
            <a:off x="3795713" y="4375150"/>
            <a:ext cx="1943100" cy="935038"/>
          </a:xfrm>
          <a:prstGeom prst="rect">
            <a:avLst/>
          </a:prstGeom>
          <a:gradFill>
            <a:gsLst>
              <a:gs pos="0">
                <a:schemeClr val="tx1">
                  <a:lumMod val="75000"/>
                  <a:lumOff val="25000"/>
                </a:schemeClr>
              </a:gs>
              <a:gs pos="100000">
                <a:schemeClr val="tx1">
                  <a:lumMod val="65000"/>
                  <a:lumOff val="35000"/>
                </a:schemeClr>
              </a:gs>
              <a:gs pos="100000">
                <a:schemeClr val="tx1">
                  <a:lumMod val="75000"/>
                  <a:lumOff val="2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30000"/>
              </a:lnSpc>
              <a:spcBef>
                <a:spcPts val="0"/>
              </a:spcBef>
              <a:spcAft>
                <a:spcPts val="0"/>
              </a:spcAft>
              <a:defRPr/>
            </a:pPr>
            <a:r>
              <a:rPr lang="zh-CN" altLang="en-US" sz="2000" b="1" dirty="0">
                <a:latin typeface="微软雅黑" panose="020B0503020204020204" pitchFamily="34" charset="-122"/>
                <a:ea typeface="微软雅黑" panose="020B0503020204020204" pitchFamily="34" charset="-122"/>
              </a:rPr>
              <a:t>内部流程维度</a:t>
            </a:r>
            <a:endParaRPr lang="en-US" altLang="zh-CN" sz="2000" b="1" dirty="0">
              <a:latin typeface="微软雅黑" panose="020B0503020204020204" pitchFamily="34" charset="-122"/>
              <a:ea typeface="微软雅黑" panose="020B0503020204020204" pitchFamily="34" charset="-122"/>
            </a:endParaRPr>
          </a:p>
          <a:p>
            <a:pPr algn="ctr" fontAlgn="auto">
              <a:lnSpc>
                <a:spcPct val="130000"/>
              </a:lnSpc>
              <a:spcBef>
                <a:spcPts val="0"/>
              </a:spcBef>
              <a:spcAft>
                <a:spcPts val="0"/>
              </a:spcAft>
              <a:defRPr/>
            </a:pPr>
            <a:r>
              <a:rPr lang="zh-CN" altLang="en-US" sz="1600" dirty="0">
                <a:latin typeface="微软雅黑" panose="020B0503020204020204" pitchFamily="34" charset="-122"/>
                <a:ea typeface="微软雅黑" panose="020B0503020204020204" pitchFamily="34" charset="-122"/>
              </a:rPr>
              <a:t>参考权重 </a:t>
            </a:r>
            <a:r>
              <a:rPr lang="en-US" altLang="zh-CN" sz="1600" dirty="0">
                <a:latin typeface="微软雅黑" panose="020B0503020204020204" pitchFamily="34" charset="-122"/>
                <a:ea typeface="微软雅黑" panose="020B0503020204020204" pitchFamily="34" charset="-122"/>
              </a:rPr>
              <a:t>34%</a:t>
            </a:r>
            <a:endParaRPr lang="zh-CN" altLang="en-US" sz="1600" dirty="0">
              <a:latin typeface="微软雅黑" panose="020B0503020204020204" pitchFamily="34" charset="-122"/>
              <a:ea typeface="微软雅黑" panose="020B0503020204020204" pitchFamily="34" charset="-122"/>
            </a:endParaRPr>
          </a:p>
        </p:txBody>
      </p:sp>
      <p:sp>
        <p:nvSpPr>
          <p:cNvPr id="7" name="矩形 6"/>
          <p:cNvSpPr/>
          <p:nvPr/>
        </p:nvSpPr>
        <p:spPr>
          <a:xfrm>
            <a:off x="3795713" y="5530850"/>
            <a:ext cx="1943100" cy="936625"/>
          </a:xfrm>
          <a:prstGeom prst="rect">
            <a:avLst/>
          </a:prstGeom>
          <a:gradFill>
            <a:gsLst>
              <a:gs pos="0">
                <a:schemeClr val="tx1">
                  <a:lumMod val="75000"/>
                  <a:lumOff val="25000"/>
                </a:schemeClr>
              </a:gs>
              <a:gs pos="100000">
                <a:schemeClr val="tx1">
                  <a:lumMod val="65000"/>
                  <a:lumOff val="35000"/>
                </a:schemeClr>
              </a:gs>
              <a:gs pos="100000">
                <a:schemeClr val="tx1">
                  <a:lumMod val="75000"/>
                  <a:lumOff val="2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30000"/>
              </a:lnSpc>
              <a:spcBef>
                <a:spcPts val="0"/>
              </a:spcBef>
              <a:spcAft>
                <a:spcPts val="0"/>
              </a:spcAft>
              <a:defRPr/>
            </a:pPr>
            <a:r>
              <a:rPr lang="zh-CN" altLang="en-US" sz="2000" b="1" dirty="0">
                <a:latin typeface="微软雅黑" panose="020B0503020204020204" pitchFamily="34" charset="-122"/>
                <a:ea typeface="微软雅黑" panose="020B0503020204020204" pitchFamily="34" charset="-122"/>
              </a:rPr>
              <a:t>学习与发展</a:t>
            </a:r>
            <a:endParaRPr lang="en-US" altLang="zh-CN" sz="2000" b="1" dirty="0">
              <a:latin typeface="微软雅黑" panose="020B0503020204020204" pitchFamily="34" charset="-122"/>
              <a:ea typeface="微软雅黑" panose="020B0503020204020204" pitchFamily="34" charset="-122"/>
            </a:endParaRPr>
          </a:p>
          <a:p>
            <a:pPr algn="ctr" fontAlgn="auto">
              <a:lnSpc>
                <a:spcPct val="130000"/>
              </a:lnSpc>
              <a:spcBef>
                <a:spcPts val="0"/>
              </a:spcBef>
              <a:spcAft>
                <a:spcPts val="0"/>
              </a:spcAft>
              <a:defRPr/>
            </a:pPr>
            <a:r>
              <a:rPr lang="zh-CN" altLang="en-US" sz="1600" dirty="0">
                <a:latin typeface="微软雅黑" panose="020B0503020204020204" pitchFamily="34" charset="-122"/>
                <a:ea typeface="微软雅黑" panose="020B0503020204020204" pitchFamily="34" charset="-122"/>
              </a:rPr>
              <a:t>参考权重 </a:t>
            </a:r>
            <a:r>
              <a:rPr lang="en-US" altLang="zh-CN" sz="1600" dirty="0">
                <a:latin typeface="微软雅黑" panose="020B0503020204020204" pitchFamily="34" charset="-122"/>
                <a:ea typeface="微软雅黑" panose="020B0503020204020204" pitchFamily="34" charset="-122"/>
              </a:rPr>
              <a:t>22%</a:t>
            </a:r>
            <a:endParaRPr lang="zh-CN" altLang="en-US" sz="1600" dirty="0">
              <a:latin typeface="微软雅黑" panose="020B0503020204020204" pitchFamily="34" charset="-122"/>
              <a:ea typeface="微软雅黑" panose="020B0503020204020204" pitchFamily="34" charset="-122"/>
            </a:endParaRPr>
          </a:p>
        </p:txBody>
      </p:sp>
      <p:cxnSp>
        <p:nvCxnSpPr>
          <p:cNvPr id="8" name="肘形连接符 7"/>
          <p:cNvCxnSpPr>
            <a:stCxn id="3" idx="3"/>
            <a:endCxn id="4" idx="1"/>
          </p:cNvCxnSpPr>
          <p:nvPr/>
        </p:nvCxnSpPr>
        <p:spPr>
          <a:xfrm flipV="1">
            <a:off x="3146425" y="2528888"/>
            <a:ext cx="649288" cy="1584325"/>
          </a:xfrm>
          <a:prstGeom prst="bentConnector3">
            <a:avLst/>
          </a:prstGeom>
          <a:ln>
            <a:solidFill>
              <a:srgbClr val="EE0000"/>
            </a:solidFill>
          </a:ln>
        </p:spPr>
        <p:style>
          <a:lnRef idx="1">
            <a:schemeClr val="accent1"/>
          </a:lnRef>
          <a:fillRef idx="0">
            <a:schemeClr val="accent1"/>
          </a:fillRef>
          <a:effectRef idx="0">
            <a:schemeClr val="accent1"/>
          </a:effectRef>
          <a:fontRef idx="minor">
            <a:schemeClr val="tx1"/>
          </a:fontRef>
        </p:style>
      </p:cxnSp>
      <p:cxnSp>
        <p:nvCxnSpPr>
          <p:cNvPr id="9" name="肘形连接符 8"/>
          <p:cNvCxnSpPr>
            <a:stCxn id="3" idx="3"/>
            <a:endCxn id="5" idx="1"/>
          </p:cNvCxnSpPr>
          <p:nvPr/>
        </p:nvCxnSpPr>
        <p:spPr>
          <a:xfrm flipV="1">
            <a:off x="3146425" y="3686175"/>
            <a:ext cx="649288" cy="427038"/>
          </a:xfrm>
          <a:prstGeom prst="bentConnector3">
            <a:avLst/>
          </a:prstGeom>
          <a:ln>
            <a:solidFill>
              <a:srgbClr val="EE0000"/>
            </a:solidFill>
          </a:ln>
        </p:spPr>
        <p:style>
          <a:lnRef idx="1">
            <a:schemeClr val="accent1"/>
          </a:lnRef>
          <a:fillRef idx="0">
            <a:schemeClr val="accent1"/>
          </a:fillRef>
          <a:effectRef idx="0">
            <a:schemeClr val="accent1"/>
          </a:effectRef>
          <a:fontRef idx="minor">
            <a:schemeClr val="tx1"/>
          </a:fontRef>
        </p:style>
      </p:cxnSp>
      <p:cxnSp>
        <p:nvCxnSpPr>
          <p:cNvPr id="10" name="肘形连接符 9"/>
          <p:cNvCxnSpPr>
            <a:stCxn id="3" idx="3"/>
            <a:endCxn id="7" idx="1"/>
          </p:cNvCxnSpPr>
          <p:nvPr/>
        </p:nvCxnSpPr>
        <p:spPr>
          <a:xfrm>
            <a:off x="3146425" y="4113213"/>
            <a:ext cx="649288" cy="1885950"/>
          </a:xfrm>
          <a:prstGeom prst="bentConnector3">
            <a:avLst/>
          </a:prstGeom>
          <a:ln>
            <a:solidFill>
              <a:srgbClr val="EE0000"/>
            </a:solidFill>
          </a:ln>
        </p:spPr>
        <p:style>
          <a:lnRef idx="1">
            <a:schemeClr val="accent1"/>
          </a:lnRef>
          <a:fillRef idx="0">
            <a:schemeClr val="accent1"/>
          </a:fillRef>
          <a:effectRef idx="0">
            <a:schemeClr val="accent1"/>
          </a:effectRef>
          <a:fontRef idx="minor">
            <a:schemeClr val="tx1"/>
          </a:fontRef>
        </p:style>
      </p:cxnSp>
      <p:cxnSp>
        <p:nvCxnSpPr>
          <p:cNvPr id="11" name="肘形连接符 10"/>
          <p:cNvCxnSpPr>
            <a:stCxn id="6" idx="1"/>
            <a:endCxn id="3" idx="3"/>
          </p:cNvCxnSpPr>
          <p:nvPr/>
        </p:nvCxnSpPr>
        <p:spPr>
          <a:xfrm rot="10800000">
            <a:off x="3146425" y="4113213"/>
            <a:ext cx="649288" cy="730250"/>
          </a:xfrm>
          <a:prstGeom prst="bentConnector3">
            <a:avLst/>
          </a:prstGeom>
          <a:ln>
            <a:solidFill>
              <a:srgbClr val="EE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5883275" y="3132138"/>
            <a:ext cx="504031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5883275" y="5445125"/>
            <a:ext cx="504031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5883275" y="4287838"/>
            <a:ext cx="504031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6027738" y="2060575"/>
            <a:ext cx="1511300" cy="979488"/>
          </a:xfrm>
          <a:prstGeom prst="rect">
            <a:avLst/>
          </a:prstGeom>
        </p:spPr>
        <p:txBody>
          <a:bodyPr>
            <a:spAutoFit/>
          </a:bodyPr>
          <a:lstStyle/>
          <a:p>
            <a:pPr fontAlgn="auto">
              <a:lnSpc>
                <a:spcPct val="120000"/>
              </a:lnSpc>
              <a:spcBef>
                <a:spcPts val="0"/>
              </a:spcBef>
              <a:spcAft>
                <a:spcPts val="0"/>
              </a:spcAft>
              <a:defRPr/>
            </a:pPr>
            <a:r>
              <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投资回报率</a:t>
            </a:r>
            <a:endPar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fontAlgn="auto">
              <a:lnSpc>
                <a:spcPct val="120000"/>
              </a:lnSpc>
              <a:spcBef>
                <a:spcPts val="0"/>
              </a:spcBef>
              <a:spcAft>
                <a:spcPts val="0"/>
              </a:spcAft>
              <a:defRPr/>
            </a:pPr>
            <a:r>
              <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资产回报率</a:t>
            </a:r>
            <a:endPar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fontAlgn="auto">
              <a:lnSpc>
                <a:spcPct val="120000"/>
              </a:lnSpc>
              <a:spcBef>
                <a:spcPts val="0"/>
              </a:spcBef>
              <a:spcAft>
                <a:spcPts val="0"/>
              </a:spcAft>
              <a:defRPr/>
            </a:pPr>
            <a:r>
              <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资本</a:t>
            </a:r>
            <a:r>
              <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报酬率</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矩形 15"/>
          <p:cNvSpPr/>
          <p:nvPr/>
        </p:nvSpPr>
        <p:spPr>
          <a:xfrm>
            <a:off x="7881938" y="2060575"/>
            <a:ext cx="1287462" cy="979488"/>
          </a:xfrm>
          <a:prstGeom prst="rect">
            <a:avLst/>
          </a:prstGeom>
        </p:spPr>
        <p:txBody>
          <a:bodyPr>
            <a:spAutoFit/>
          </a:bodyPr>
          <a:lstStyle/>
          <a:p>
            <a:pPr fontAlgn="auto">
              <a:lnSpc>
                <a:spcPct val="120000"/>
              </a:lnSpc>
              <a:spcBef>
                <a:spcPts val="0"/>
              </a:spcBef>
              <a:spcAft>
                <a:spcPts val="0"/>
              </a:spcAft>
              <a:defRPr/>
            </a:pPr>
            <a:r>
              <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增收</a:t>
            </a:r>
            <a:endPar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fontAlgn="auto">
              <a:lnSpc>
                <a:spcPct val="120000"/>
              </a:lnSpc>
              <a:spcBef>
                <a:spcPts val="0"/>
              </a:spcBef>
              <a:spcAft>
                <a:spcPts val="0"/>
              </a:spcAft>
              <a:defRPr/>
            </a:pPr>
            <a:r>
              <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节支</a:t>
            </a:r>
            <a:endPar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fontAlgn="auto">
              <a:lnSpc>
                <a:spcPct val="120000"/>
              </a:lnSpc>
              <a:spcBef>
                <a:spcPts val="0"/>
              </a:spcBef>
              <a:spcAft>
                <a:spcPts val="0"/>
              </a:spcAft>
              <a:defRPr/>
            </a:pPr>
            <a:r>
              <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创利</a:t>
            </a:r>
            <a:r>
              <a:rPr lang="zh-CN"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能力</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矩形 16"/>
          <p:cNvSpPr/>
          <p:nvPr/>
        </p:nvSpPr>
        <p:spPr>
          <a:xfrm>
            <a:off x="9539288" y="2060575"/>
            <a:ext cx="1673225" cy="684213"/>
          </a:xfrm>
          <a:prstGeom prst="rect">
            <a:avLst/>
          </a:prstGeom>
        </p:spPr>
        <p:txBody>
          <a:bodyPr>
            <a:spAutoFit/>
          </a:bodyPr>
          <a:lstStyle/>
          <a:p>
            <a:pPr fontAlgn="auto">
              <a:lnSpc>
                <a:spcPct val="120000"/>
              </a:lnSpc>
              <a:spcBef>
                <a:spcPts val="0"/>
              </a:spcBef>
              <a:spcAft>
                <a:spcPts val="0"/>
              </a:spcAft>
              <a:defRPr/>
            </a:pPr>
            <a:r>
              <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现金流</a:t>
            </a:r>
            <a:endPar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fontAlgn="auto">
              <a:lnSpc>
                <a:spcPct val="120000"/>
              </a:lnSpc>
              <a:spcBef>
                <a:spcPts val="0"/>
              </a:spcBef>
              <a:spcAft>
                <a:spcPts val="0"/>
              </a:spcAft>
              <a:defRPr/>
            </a:pPr>
            <a:r>
              <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项目</a:t>
            </a:r>
            <a:r>
              <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盈利</a:t>
            </a:r>
            <a:r>
              <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性</a:t>
            </a:r>
            <a:endPar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8" name="矩形 17"/>
          <p:cNvSpPr/>
          <p:nvPr/>
        </p:nvSpPr>
        <p:spPr>
          <a:xfrm>
            <a:off x="6027738" y="3206750"/>
            <a:ext cx="1511300" cy="977900"/>
          </a:xfrm>
          <a:prstGeom prst="rect">
            <a:avLst/>
          </a:prstGeom>
        </p:spPr>
        <p:txBody>
          <a:bodyPr>
            <a:spAutoFit/>
          </a:bodyPr>
          <a:lstStyle/>
          <a:p>
            <a:pPr fontAlgn="auto">
              <a:lnSpc>
                <a:spcPct val="120000"/>
              </a:lnSpc>
              <a:spcBef>
                <a:spcPts val="0"/>
              </a:spcBef>
              <a:spcAft>
                <a:spcPts val="0"/>
              </a:spcAft>
              <a:defRPr/>
            </a:pPr>
            <a:r>
              <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市场</a:t>
            </a:r>
            <a:r>
              <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占有率</a:t>
            </a:r>
            <a:endPar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fontAlgn="auto">
              <a:lnSpc>
                <a:spcPct val="120000"/>
              </a:lnSpc>
              <a:spcBef>
                <a:spcPts val="0"/>
              </a:spcBef>
              <a:spcAft>
                <a:spcPts val="0"/>
              </a:spcAft>
              <a:defRPr/>
            </a:pPr>
            <a:r>
              <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客户</a:t>
            </a:r>
            <a:r>
              <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保有</a:t>
            </a:r>
            <a:r>
              <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率</a:t>
            </a:r>
            <a:endPar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fontAlgn="auto">
              <a:lnSpc>
                <a:spcPct val="120000"/>
              </a:lnSpc>
              <a:spcBef>
                <a:spcPts val="0"/>
              </a:spcBef>
              <a:spcAft>
                <a:spcPts val="0"/>
              </a:spcAft>
              <a:defRPr/>
            </a:pPr>
            <a:r>
              <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客户</a:t>
            </a:r>
            <a:r>
              <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满意度</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a:off x="7881938" y="3206750"/>
            <a:ext cx="2105025" cy="977900"/>
          </a:xfrm>
          <a:prstGeom prst="rect">
            <a:avLst/>
          </a:prstGeom>
        </p:spPr>
        <p:txBody>
          <a:bodyPr>
            <a:spAutoFit/>
          </a:bodyPr>
          <a:lstStyle/>
          <a:p>
            <a:pPr fontAlgn="auto">
              <a:lnSpc>
                <a:spcPct val="120000"/>
              </a:lnSpc>
              <a:spcBef>
                <a:spcPts val="0"/>
              </a:spcBef>
              <a:spcAft>
                <a:spcPts val="0"/>
              </a:spcAft>
              <a:defRPr/>
            </a:pPr>
            <a:r>
              <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价格指数</a:t>
            </a:r>
            <a:endPar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fontAlgn="auto">
              <a:lnSpc>
                <a:spcPct val="120000"/>
              </a:lnSpc>
              <a:spcBef>
                <a:spcPts val="0"/>
              </a:spcBef>
              <a:spcAft>
                <a:spcPts val="0"/>
              </a:spcAft>
              <a:defRPr/>
            </a:pPr>
            <a:r>
              <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顾客</a:t>
            </a:r>
            <a:r>
              <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排名</a:t>
            </a:r>
            <a:r>
              <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调查</a:t>
            </a:r>
            <a:endPar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fontAlgn="auto">
              <a:lnSpc>
                <a:spcPct val="120000"/>
              </a:lnSpc>
              <a:spcBef>
                <a:spcPts val="0"/>
              </a:spcBef>
              <a:spcAft>
                <a:spcPts val="0"/>
              </a:spcAft>
              <a:defRPr/>
            </a:pPr>
            <a:r>
              <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客户</a:t>
            </a:r>
            <a:r>
              <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创利能力</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矩形 19"/>
          <p:cNvSpPr/>
          <p:nvPr/>
        </p:nvSpPr>
        <p:spPr>
          <a:xfrm>
            <a:off x="6027738" y="4394200"/>
            <a:ext cx="1800225" cy="979488"/>
          </a:xfrm>
          <a:prstGeom prst="rect">
            <a:avLst/>
          </a:prstGeom>
        </p:spPr>
        <p:txBody>
          <a:bodyPr>
            <a:spAutoFit/>
          </a:bodyPr>
          <a:lstStyle/>
          <a:p>
            <a:pPr fontAlgn="auto">
              <a:lnSpc>
                <a:spcPct val="120000"/>
              </a:lnSpc>
              <a:spcBef>
                <a:spcPts val="0"/>
              </a:spcBef>
              <a:spcAft>
                <a:spcPts val="0"/>
              </a:spcAft>
              <a:defRPr/>
            </a:pPr>
            <a:r>
              <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生产率</a:t>
            </a:r>
            <a:endPar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fontAlgn="auto">
              <a:lnSpc>
                <a:spcPct val="120000"/>
              </a:lnSpc>
              <a:spcBef>
                <a:spcPts val="0"/>
              </a:spcBef>
              <a:spcAft>
                <a:spcPts val="0"/>
              </a:spcAft>
              <a:defRPr/>
            </a:pPr>
            <a:r>
              <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质量</a:t>
            </a:r>
            <a:r>
              <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提高能力</a:t>
            </a:r>
            <a:endPar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fontAlgn="auto">
              <a:lnSpc>
                <a:spcPct val="120000"/>
              </a:lnSpc>
              <a:spcBef>
                <a:spcPts val="0"/>
              </a:spcBef>
              <a:spcAft>
                <a:spcPts val="0"/>
              </a:spcAft>
              <a:defRPr/>
            </a:pPr>
            <a:r>
              <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流程</a:t>
            </a:r>
            <a:r>
              <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改善能力</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 name="矩形 20"/>
          <p:cNvSpPr/>
          <p:nvPr/>
        </p:nvSpPr>
        <p:spPr>
          <a:xfrm>
            <a:off x="7881938" y="4394200"/>
            <a:ext cx="2105025" cy="979488"/>
          </a:xfrm>
          <a:prstGeom prst="rect">
            <a:avLst/>
          </a:prstGeom>
        </p:spPr>
        <p:txBody>
          <a:bodyPr>
            <a:spAutoFit/>
          </a:bodyPr>
          <a:lstStyle/>
          <a:p>
            <a:pPr fontAlgn="auto">
              <a:lnSpc>
                <a:spcPct val="120000"/>
              </a:lnSpc>
              <a:spcBef>
                <a:spcPts val="0"/>
              </a:spcBef>
              <a:spcAft>
                <a:spcPts val="0"/>
              </a:spcAft>
              <a:defRPr/>
            </a:pPr>
            <a:r>
              <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市场响应速度</a:t>
            </a:r>
            <a:endPar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fontAlgn="auto">
              <a:lnSpc>
                <a:spcPct val="120000"/>
              </a:lnSpc>
              <a:spcBef>
                <a:spcPts val="0"/>
              </a:spcBef>
              <a:spcAft>
                <a:spcPts val="0"/>
              </a:spcAft>
              <a:defRPr/>
            </a:pPr>
            <a:r>
              <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供应链存货周转率</a:t>
            </a:r>
            <a:endPar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fontAlgn="auto">
              <a:lnSpc>
                <a:spcPct val="120000"/>
              </a:lnSpc>
              <a:spcBef>
                <a:spcPts val="0"/>
              </a:spcBef>
              <a:spcAft>
                <a:spcPts val="0"/>
              </a:spcAft>
              <a:defRPr/>
            </a:pPr>
            <a:r>
              <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安全</a:t>
            </a:r>
            <a:r>
              <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事件指数</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矩形 21"/>
          <p:cNvSpPr/>
          <p:nvPr/>
        </p:nvSpPr>
        <p:spPr>
          <a:xfrm>
            <a:off x="6027738" y="5546725"/>
            <a:ext cx="1800225" cy="977900"/>
          </a:xfrm>
          <a:prstGeom prst="rect">
            <a:avLst/>
          </a:prstGeom>
        </p:spPr>
        <p:txBody>
          <a:bodyPr>
            <a:spAutoFit/>
          </a:bodyPr>
          <a:lstStyle/>
          <a:p>
            <a:pPr fontAlgn="auto">
              <a:lnSpc>
                <a:spcPct val="120000"/>
              </a:lnSpc>
              <a:spcBef>
                <a:spcPts val="0"/>
              </a:spcBef>
              <a:spcAft>
                <a:spcPts val="0"/>
              </a:spcAft>
              <a:defRPr/>
            </a:pPr>
            <a:r>
              <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员工</a:t>
            </a:r>
            <a:r>
              <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满意度</a:t>
            </a:r>
            <a:endPar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fontAlgn="auto">
              <a:lnSpc>
                <a:spcPct val="120000"/>
              </a:lnSpc>
              <a:spcBef>
                <a:spcPts val="0"/>
              </a:spcBef>
              <a:spcAft>
                <a:spcPts val="0"/>
              </a:spcAft>
              <a:defRPr/>
            </a:pPr>
            <a:r>
              <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技术</a:t>
            </a:r>
            <a:r>
              <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创新能力</a:t>
            </a:r>
            <a:endPar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fontAlgn="auto">
              <a:lnSpc>
                <a:spcPct val="120000"/>
              </a:lnSpc>
              <a:spcBef>
                <a:spcPts val="0"/>
              </a:spcBef>
              <a:spcAft>
                <a:spcPts val="0"/>
              </a:spcAft>
              <a:defRPr/>
            </a:pPr>
            <a:r>
              <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雇员</a:t>
            </a:r>
            <a:r>
              <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建议</a:t>
            </a:r>
            <a:r>
              <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数</a:t>
            </a:r>
            <a:endPar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3" name="矩形 22"/>
          <p:cNvSpPr/>
          <p:nvPr/>
        </p:nvSpPr>
        <p:spPr>
          <a:xfrm>
            <a:off x="7881938" y="5546725"/>
            <a:ext cx="2538412" cy="977900"/>
          </a:xfrm>
          <a:prstGeom prst="rect">
            <a:avLst/>
          </a:prstGeom>
        </p:spPr>
        <p:txBody>
          <a:bodyPr>
            <a:spAutoFit/>
          </a:bodyPr>
          <a:lstStyle/>
          <a:p>
            <a:pPr fontAlgn="auto">
              <a:lnSpc>
                <a:spcPct val="120000"/>
              </a:lnSpc>
              <a:spcBef>
                <a:spcPts val="0"/>
              </a:spcBef>
              <a:spcAft>
                <a:spcPts val="0"/>
              </a:spcAft>
              <a:defRPr/>
            </a:pPr>
            <a:r>
              <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雇员</a:t>
            </a:r>
            <a:r>
              <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人均收益</a:t>
            </a:r>
            <a:endPar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fontAlgn="auto">
              <a:lnSpc>
                <a:spcPct val="120000"/>
              </a:lnSpc>
              <a:spcBef>
                <a:spcPts val="0"/>
              </a:spcBef>
              <a:spcAft>
                <a:spcPts val="0"/>
              </a:spcAft>
              <a:defRPr/>
            </a:pPr>
            <a:r>
              <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员工年培训天数</a:t>
            </a:r>
            <a:endPar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fontAlgn="auto">
              <a:lnSpc>
                <a:spcPct val="120000"/>
              </a:lnSpc>
              <a:spcBef>
                <a:spcPts val="0"/>
              </a:spcBef>
              <a:spcAft>
                <a:spcPts val="0"/>
              </a:spcAft>
              <a:defRPr/>
            </a:pPr>
            <a:r>
              <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新产品</a:t>
            </a:r>
            <a:r>
              <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收入所占</a:t>
            </a:r>
            <a:r>
              <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比例</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descr="C:\Documents and Settings\t11318\桌面\未标题-2 拷贝.png"/>
          <p:cNvPicPr>
            <a:picLocks noChangeAspect="1" noChangeArrowheads="1"/>
          </p:cNvPicPr>
          <p:nvPr/>
        </p:nvPicPr>
        <p:blipFill>
          <a:blip r:embed="rId2"/>
          <a:srcRect/>
          <a:stretch>
            <a:fillRect/>
          </a:stretch>
        </p:blipFill>
        <p:spPr bwMode="auto">
          <a:xfrm>
            <a:off x="7899400" y="2178050"/>
            <a:ext cx="2933700" cy="2781300"/>
          </a:xfrm>
          <a:prstGeom prst="rect">
            <a:avLst/>
          </a:prstGeom>
          <a:noFill/>
          <a:ln w="9525">
            <a:noFill/>
            <a:miter lim="800000"/>
            <a:headEnd/>
            <a:tailEnd/>
          </a:ln>
        </p:spPr>
      </p:pic>
      <p:sp>
        <p:nvSpPr>
          <p:cNvPr id="5" name="TextBox 17"/>
          <p:cNvSpPr txBox="1">
            <a:spLocks noChangeArrowheads="1"/>
          </p:cNvSpPr>
          <p:nvPr/>
        </p:nvSpPr>
        <p:spPr bwMode="auto">
          <a:xfrm>
            <a:off x="7467600" y="5205413"/>
            <a:ext cx="4206875" cy="452437"/>
          </a:xfrm>
          <a:prstGeom prst="rect">
            <a:avLst/>
          </a:prstGeom>
          <a:noFill/>
          <a:ln w="9525">
            <a:noFill/>
            <a:miter lim="800000"/>
            <a:headEnd/>
            <a:tailEnd/>
          </a:ln>
        </p:spPr>
        <p:txBody>
          <a:bodyPr>
            <a:spAutoFit/>
          </a:bodyPr>
          <a:lstStyle/>
          <a:p>
            <a:pPr algn="ctr">
              <a:lnSpc>
                <a:spcPct val="130000"/>
              </a:lnSpc>
            </a:pPr>
            <a:r>
              <a:rPr lang="en-US" altLang="zh-CN" b="1">
                <a:solidFill>
                  <a:srgbClr val="8BAB00"/>
                </a:solidFill>
                <a:latin typeface="微软雅黑"/>
                <a:ea typeface="微软雅黑"/>
                <a:cs typeface="微软雅黑"/>
              </a:rPr>
              <a:t>【</a:t>
            </a:r>
            <a:r>
              <a:rPr lang="zh-CN" altLang="en-US" b="1">
                <a:solidFill>
                  <a:srgbClr val="8BAB00"/>
                </a:solidFill>
                <a:latin typeface="微软雅黑"/>
                <a:ea typeface="微软雅黑"/>
                <a:cs typeface="微软雅黑"/>
              </a:rPr>
              <a:t>案例</a:t>
            </a:r>
            <a:r>
              <a:rPr lang="en-US" altLang="zh-CN" b="1">
                <a:solidFill>
                  <a:srgbClr val="8BAB00"/>
                </a:solidFill>
                <a:latin typeface="微软雅黑"/>
                <a:ea typeface="微软雅黑"/>
                <a:cs typeface="微软雅黑"/>
              </a:rPr>
              <a:t>】</a:t>
            </a:r>
            <a:r>
              <a:rPr lang="zh-CN" altLang="en-US" b="1">
                <a:solidFill>
                  <a:srgbClr val="5F5E5C"/>
                </a:solidFill>
                <a:latin typeface="微软雅黑"/>
                <a:ea typeface="微软雅黑"/>
                <a:cs typeface="微软雅黑"/>
              </a:rPr>
              <a:t>腾讯战略版图的核心策略</a:t>
            </a:r>
            <a:endParaRPr lang="zh-CN" altLang="en-US" b="1">
              <a:solidFill>
                <a:srgbClr val="E67819"/>
              </a:solidFill>
              <a:latin typeface="微软雅黑"/>
              <a:ea typeface="微软雅黑"/>
              <a:cs typeface="微软雅黑"/>
            </a:endParaRPr>
          </a:p>
        </p:txBody>
      </p:sp>
      <p:grpSp>
        <p:nvGrpSpPr>
          <p:cNvPr id="7" name="组合 6"/>
          <p:cNvGrpSpPr>
            <a:grpSpLocks/>
          </p:cNvGrpSpPr>
          <p:nvPr/>
        </p:nvGrpSpPr>
        <p:grpSpPr bwMode="auto">
          <a:xfrm>
            <a:off x="2611438" y="2178050"/>
            <a:ext cx="2160587" cy="2159000"/>
            <a:chOff x="6584509" y="2588622"/>
            <a:chExt cx="2160000" cy="2160000"/>
          </a:xfrm>
        </p:grpSpPr>
        <p:sp>
          <p:nvSpPr>
            <p:cNvPr id="8" name="椭圆 7"/>
            <p:cNvSpPr/>
            <p:nvPr/>
          </p:nvSpPr>
          <p:spPr>
            <a:xfrm>
              <a:off x="6584509" y="2588622"/>
              <a:ext cx="2160000" cy="2160000"/>
            </a:xfrm>
            <a:prstGeom prst="ellipse">
              <a:avLst/>
            </a:prstGeom>
            <a:solidFill>
              <a:srgbClr val="8BAB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4589" name="TextBox 17"/>
            <p:cNvSpPr txBox="1">
              <a:spLocks noChangeArrowheads="1"/>
            </p:cNvSpPr>
            <p:nvPr/>
          </p:nvSpPr>
          <p:spPr bwMode="auto">
            <a:xfrm>
              <a:off x="6687117" y="3226665"/>
              <a:ext cx="1572811" cy="777457"/>
            </a:xfrm>
            <a:prstGeom prst="rect">
              <a:avLst/>
            </a:prstGeom>
            <a:noFill/>
            <a:ln w="9525">
              <a:noFill/>
              <a:miter lim="800000"/>
              <a:headEnd/>
              <a:tailEnd/>
            </a:ln>
          </p:spPr>
          <p:txBody>
            <a:bodyPr>
              <a:spAutoFit/>
            </a:bodyPr>
            <a:lstStyle/>
            <a:p>
              <a:pPr algn="ctr">
                <a:lnSpc>
                  <a:spcPct val="130000"/>
                </a:lnSpc>
              </a:pPr>
              <a:r>
                <a:rPr lang="zh-CN" altLang="en-US" b="1">
                  <a:solidFill>
                    <a:schemeClr val="bg1"/>
                  </a:solidFill>
                  <a:latin typeface="微软雅黑"/>
                  <a:ea typeface="微软雅黑"/>
                  <a:cs typeface="微软雅黑"/>
                </a:rPr>
                <a:t>海量的用户群</a:t>
              </a:r>
              <a:endParaRPr lang="en-US" altLang="zh-CN" b="1">
                <a:solidFill>
                  <a:schemeClr val="bg1"/>
                </a:solidFill>
                <a:latin typeface="微软雅黑"/>
                <a:ea typeface="微软雅黑"/>
                <a:cs typeface="微软雅黑"/>
              </a:endParaRPr>
            </a:p>
            <a:p>
              <a:pPr algn="ctr">
                <a:lnSpc>
                  <a:spcPct val="130000"/>
                </a:lnSpc>
              </a:pPr>
              <a:r>
                <a:rPr lang="zh-CN" altLang="en-US" b="1">
                  <a:solidFill>
                    <a:schemeClr val="bg1"/>
                  </a:solidFill>
                  <a:latin typeface="微软雅黑"/>
                  <a:ea typeface="微软雅黑"/>
                  <a:cs typeface="微软雅黑"/>
                </a:rPr>
                <a:t>功能捆绑推送</a:t>
              </a:r>
            </a:p>
          </p:txBody>
        </p:sp>
      </p:grpSp>
      <p:grpSp>
        <p:nvGrpSpPr>
          <p:cNvPr id="11" name="组合 10"/>
          <p:cNvGrpSpPr>
            <a:grpSpLocks/>
          </p:cNvGrpSpPr>
          <p:nvPr/>
        </p:nvGrpSpPr>
        <p:grpSpPr bwMode="auto">
          <a:xfrm>
            <a:off x="4370388" y="2178050"/>
            <a:ext cx="2160587" cy="2159000"/>
            <a:chOff x="8343301" y="2588622"/>
            <a:chExt cx="2160000" cy="2160000"/>
          </a:xfrm>
        </p:grpSpPr>
        <p:sp>
          <p:nvSpPr>
            <p:cNvPr id="12" name="椭圆 11"/>
            <p:cNvSpPr>
              <a:spLocks noChangeAspect="1"/>
            </p:cNvSpPr>
            <p:nvPr/>
          </p:nvSpPr>
          <p:spPr>
            <a:xfrm>
              <a:off x="8343301" y="2588622"/>
              <a:ext cx="2160000" cy="2160000"/>
            </a:xfrm>
            <a:prstGeom prst="ellipse">
              <a:avLst/>
            </a:prstGeom>
            <a:solidFill>
              <a:srgbClr val="FF85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4587" name="TextBox 17"/>
            <p:cNvSpPr txBox="1">
              <a:spLocks noChangeArrowheads="1"/>
            </p:cNvSpPr>
            <p:nvPr/>
          </p:nvSpPr>
          <p:spPr bwMode="auto">
            <a:xfrm>
              <a:off x="8792839" y="3119965"/>
              <a:ext cx="1638694" cy="1172629"/>
            </a:xfrm>
            <a:prstGeom prst="rect">
              <a:avLst/>
            </a:prstGeom>
            <a:noFill/>
            <a:ln w="9525">
              <a:noFill/>
              <a:miter lim="800000"/>
              <a:headEnd/>
              <a:tailEnd/>
            </a:ln>
          </p:spPr>
          <p:txBody>
            <a:bodyPr>
              <a:spAutoFit/>
            </a:bodyPr>
            <a:lstStyle/>
            <a:p>
              <a:pPr algn="ctr">
                <a:lnSpc>
                  <a:spcPct val="130000"/>
                </a:lnSpc>
              </a:pPr>
              <a:r>
                <a:rPr lang="zh-CN" altLang="en-US" b="1">
                  <a:solidFill>
                    <a:schemeClr val="bg1"/>
                  </a:solidFill>
                  <a:latin typeface="微软雅黑"/>
                  <a:ea typeface="微软雅黑"/>
                  <a:cs typeface="微软雅黑"/>
                </a:rPr>
                <a:t>研发实力雄厚，较强的抄袭及超越功力</a:t>
              </a:r>
            </a:p>
          </p:txBody>
        </p:sp>
      </p:grpSp>
      <p:grpSp>
        <p:nvGrpSpPr>
          <p:cNvPr id="14" name="组合 13"/>
          <p:cNvGrpSpPr>
            <a:grpSpLocks/>
          </p:cNvGrpSpPr>
          <p:nvPr/>
        </p:nvGrpSpPr>
        <p:grpSpPr bwMode="auto">
          <a:xfrm>
            <a:off x="3500438" y="3636963"/>
            <a:ext cx="2166937" cy="2160587"/>
            <a:chOff x="7473522" y="4048503"/>
            <a:chExt cx="2165683" cy="2160000"/>
          </a:xfrm>
        </p:grpSpPr>
        <p:sp>
          <p:nvSpPr>
            <p:cNvPr id="15" name="椭圆 14"/>
            <p:cNvSpPr/>
            <p:nvPr/>
          </p:nvSpPr>
          <p:spPr>
            <a:xfrm>
              <a:off x="7479868" y="4048503"/>
              <a:ext cx="2159337" cy="2160000"/>
            </a:xfrm>
            <a:prstGeom prst="ellipse">
              <a:avLst/>
            </a:prstGeom>
            <a:solidFill>
              <a:srgbClr val="0066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4585" name="TextBox 17"/>
            <p:cNvSpPr txBox="1">
              <a:spLocks noChangeArrowheads="1"/>
            </p:cNvSpPr>
            <p:nvPr/>
          </p:nvSpPr>
          <p:spPr bwMode="auto">
            <a:xfrm>
              <a:off x="7473522" y="4827715"/>
              <a:ext cx="2090334" cy="812530"/>
            </a:xfrm>
            <a:prstGeom prst="rect">
              <a:avLst/>
            </a:prstGeom>
            <a:noFill/>
            <a:ln w="9525">
              <a:noFill/>
              <a:miter lim="800000"/>
              <a:headEnd/>
              <a:tailEnd/>
            </a:ln>
          </p:spPr>
          <p:txBody>
            <a:bodyPr>
              <a:spAutoFit/>
            </a:bodyPr>
            <a:lstStyle/>
            <a:p>
              <a:pPr algn="ctr">
                <a:lnSpc>
                  <a:spcPct val="130000"/>
                </a:lnSpc>
              </a:pPr>
              <a:r>
                <a:rPr lang="zh-CN" altLang="en-US" b="1">
                  <a:solidFill>
                    <a:schemeClr val="bg1"/>
                  </a:solidFill>
                  <a:latin typeface="微软雅黑"/>
                  <a:ea typeface="微软雅黑"/>
                  <a:cs typeface="微软雅黑"/>
                </a:rPr>
                <a:t>整合并购策略，快速响应市场需求</a:t>
              </a:r>
            </a:p>
          </p:txBody>
        </p:sp>
      </p:grpSp>
      <p:sp>
        <p:nvSpPr>
          <p:cNvPr id="24582" name="TextBox 6"/>
          <p:cNvSpPr txBox="1">
            <a:spLocks noChangeArrowheads="1"/>
          </p:cNvSpPr>
          <p:nvPr/>
        </p:nvSpPr>
        <p:spPr bwMode="auto">
          <a:xfrm>
            <a:off x="2354263" y="1125538"/>
            <a:ext cx="3673475" cy="450850"/>
          </a:xfrm>
          <a:prstGeom prst="rect">
            <a:avLst/>
          </a:prstGeom>
          <a:noFill/>
          <a:ln w="9525">
            <a:noFill/>
            <a:miter lim="800000"/>
            <a:headEnd/>
            <a:tailEnd/>
          </a:ln>
        </p:spPr>
        <p:txBody>
          <a:bodyPr>
            <a:spAutoFit/>
          </a:bodyPr>
          <a:lstStyle/>
          <a:p>
            <a:pPr>
              <a:lnSpc>
                <a:spcPct val="130000"/>
              </a:lnSpc>
            </a:pPr>
            <a:r>
              <a:rPr lang="en-US" altLang="zh-CN" b="1">
                <a:solidFill>
                  <a:srgbClr val="5F5E5C"/>
                </a:solidFill>
                <a:latin typeface="微软雅黑"/>
                <a:ea typeface="微软雅黑"/>
                <a:cs typeface="微软雅黑"/>
              </a:rPr>
              <a:t>1.1.1 </a:t>
            </a:r>
            <a:r>
              <a:rPr lang="zh-CN" altLang="en-US" b="1">
                <a:solidFill>
                  <a:srgbClr val="5F5E5C"/>
                </a:solidFill>
                <a:latin typeface="微软雅黑"/>
                <a:ea typeface="微软雅黑"/>
                <a:cs typeface="微软雅黑"/>
              </a:rPr>
              <a:t>战略的概念</a:t>
            </a:r>
            <a:endParaRPr lang="zh-CN" altLang="zh-CN" b="1">
              <a:solidFill>
                <a:srgbClr val="5F5E5C"/>
              </a:solidFill>
              <a:latin typeface="微软雅黑"/>
              <a:ea typeface="微软雅黑"/>
              <a:cs typeface="微软雅黑"/>
            </a:endParaRPr>
          </a:p>
        </p:txBody>
      </p:sp>
      <p:sp>
        <p:nvSpPr>
          <p:cNvPr id="24583" name="TextBox 8"/>
          <p:cNvSpPr txBox="1">
            <a:spLocks noChangeArrowheads="1"/>
          </p:cNvSpPr>
          <p:nvPr/>
        </p:nvSpPr>
        <p:spPr bwMode="auto">
          <a:xfrm>
            <a:off x="2354263" y="404813"/>
            <a:ext cx="4970462" cy="430212"/>
          </a:xfrm>
          <a:prstGeom prst="rect">
            <a:avLst/>
          </a:prstGeom>
          <a:noFill/>
          <a:ln w="9525">
            <a:noFill/>
            <a:miter lim="800000"/>
            <a:headEnd/>
            <a:tailEnd/>
          </a:ln>
        </p:spPr>
        <p:txBody>
          <a:bodyPr>
            <a:spAutoFit/>
          </a:bodyPr>
          <a:lstStyle/>
          <a:p>
            <a:r>
              <a:rPr lang="zh-CN" altLang="en-US" sz="2200">
                <a:solidFill>
                  <a:srgbClr val="5F5E5C"/>
                </a:solidFill>
                <a:latin typeface="华康俪金黑W8(P)"/>
                <a:ea typeface="华康俪金黑W8(P)"/>
                <a:cs typeface="华康俪金黑W8(P)"/>
              </a:rPr>
              <a:t>第一节</a:t>
            </a:r>
            <a:r>
              <a:rPr lang="en-US" altLang="zh-CN" sz="2200">
                <a:solidFill>
                  <a:srgbClr val="5F5E5C"/>
                </a:solidFill>
                <a:latin typeface="华康俪金黑W8(P)"/>
                <a:ea typeface="华康俪金黑W8(P)"/>
                <a:cs typeface="华康俪金黑W8(P)"/>
              </a:rPr>
              <a:t>  </a:t>
            </a:r>
            <a:r>
              <a:rPr lang="zh-CN" altLang="en-US" sz="2200">
                <a:solidFill>
                  <a:srgbClr val="5F5E5C"/>
                </a:solidFill>
                <a:latin typeface="华康俪金黑W8(P)"/>
                <a:ea typeface="华康俪金黑W8(P)"/>
                <a:cs typeface="华康俪金黑W8(P)"/>
              </a:rPr>
              <a:t>什么是战略</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20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4" decel="100000" fill="hold" nodeType="withEffect">
                                  <p:stCondLst>
                                    <p:cond delay="4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900"/>
                            </p:stCondLst>
                            <p:childTnLst>
                              <p:par>
                                <p:cTn id="18" presetID="2" presetClass="entr" presetSubtype="4" decel="10000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Box 6"/>
          <p:cNvSpPr txBox="1">
            <a:spLocks noChangeArrowheads="1"/>
          </p:cNvSpPr>
          <p:nvPr/>
        </p:nvSpPr>
        <p:spPr bwMode="auto">
          <a:xfrm>
            <a:off x="2354263" y="1125538"/>
            <a:ext cx="3457575" cy="450850"/>
          </a:xfrm>
          <a:prstGeom prst="rect">
            <a:avLst/>
          </a:prstGeom>
          <a:noFill/>
          <a:ln w="9525">
            <a:noFill/>
            <a:miter lim="800000"/>
            <a:headEnd/>
            <a:tailEnd/>
          </a:ln>
        </p:spPr>
        <p:txBody>
          <a:bodyPr>
            <a:spAutoFit/>
          </a:bodyPr>
          <a:lstStyle/>
          <a:p>
            <a:pPr>
              <a:lnSpc>
                <a:spcPct val="130000"/>
              </a:lnSpc>
            </a:pPr>
            <a:r>
              <a:rPr lang="en-US" altLang="zh-CN" b="1">
                <a:solidFill>
                  <a:srgbClr val="5F5E5C"/>
                </a:solidFill>
                <a:latin typeface="微软雅黑"/>
                <a:ea typeface="微软雅黑"/>
                <a:cs typeface="微软雅黑"/>
              </a:rPr>
              <a:t>1.1.2 </a:t>
            </a:r>
            <a:r>
              <a:rPr lang="zh-CN" altLang="en-US" b="1">
                <a:solidFill>
                  <a:srgbClr val="5F5E5C"/>
                </a:solidFill>
                <a:latin typeface="微软雅黑"/>
                <a:ea typeface="微软雅黑"/>
                <a:cs typeface="微软雅黑"/>
              </a:rPr>
              <a:t>战略的特征</a:t>
            </a:r>
            <a:endParaRPr lang="zh-CN" altLang="zh-CN" b="1">
              <a:solidFill>
                <a:srgbClr val="5F5E5C"/>
              </a:solidFill>
              <a:latin typeface="微软雅黑"/>
              <a:ea typeface="微软雅黑"/>
              <a:cs typeface="微软雅黑"/>
            </a:endParaRPr>
          </a:p>
        </p:txBody>
      </p:sp>
      <p:sp>
        <p:nvSpPr>
          <p:cNvPr id="22" name="TextBox 8"/>
          <p:cNvSpPr txBox="1"/>
          <p:nvPr/>
        </p:nvSpPr>
        <p:spPr>
          <a:xfrm>
            <a:off x="966788" y="3122613"/>
            <a:ext cx="4916487" cy="471487"/>
          </a:xfrm>
          <a:prstGeom prst="rect">
            <a:avLst/>
          </a:prstGeom>
          <a:noFill/>
        </p:spPr>
        <p:txBody>
          <a:bodyPr tIns="0" bIns="0" anchor="ctr">
            <a:spAutoFit/>
          </a:bodyPr>
          <a:lstStyle/>
          <a:p>
            <a:pPr fontAlgn="auto">
              <a:lnSpc>
                <a:spcPct val="139000"/>
              </a:lnSpc>
              <a:spcBef>
                <a:spcPts val="0"/>
              </a:spcBef>
              <a:spcAft>
                <a:spcPts val="0"/>
              </a:spcAft>
              <a:defRPr/>
            </a:pPr>
            <a:r>
              <a:rPr lang="zh-CN" altLang="en-US" sz="2200" b="1" dirty="0">
                <a:solidFill>
                  <a:schemeClr val="tx1">
                    <a:lumMod val="65000"/>
                    <a:lumOff val="35000"/>
                  </a:schemeClr>
                </a:solidFill>
                <a:latin typeface="Impact" panose="020B0806030902050204" pitchFamily="34" charset="0"/>
                <a:ea typeface="微软雅黑" pitchFamily="34" charset="-122"/>
              </a:rPr>
              <a:t>战略具有以下方面的特征：</a:t>
            </a:r>
            <a:endParaRPr lang="zh-CN" altLang="en-US" sz="2200" b="1" dirty="0">
              <a:solidFill>
                <a:schemeClr val="tx1">
                  <a:lumMod val="65000"/>
                  <a:lumOff val="35000"/>
                </a:schemeClr>
              </a:solidFill>
              <a:latin typeface="微软雅黑" pitchFamily="34" charset="-122"/>
              <a:ea typeface="微软雅黑" pitchFamily="34" charset="-122"/>
            </a:endParaRPr>
          </a:p>
        </p:txBody>
      </p:sp>
      <p:sp>
        <p:nvSpPr>
          <p:cNvPr id="23" name="矩形 6"/>
          <p:cNvSpPr>
            <a:spLocks noChangeArrowheads="1"/>
          </p:cNvSpPr>
          <p:nvPr/>
        </p:nvSpPr>
        <p:spPr bwMode="auto">
          <a:xfrm>
            <a:off x="1460500" y="3736975"/>
            <a:ext cx="10491788" cy="2478088"/>
          </a:xfrm>
          <a:prstGeom prst="rect">
            <a:avLst/>
          </a:prstGeom>
          <a:noFill/>
          <a:ln w="9525">
            <a:noFill/>
            <a:miter lim="800000"/>
            <a:headEnd/>
            <a:tailEnd/>
          </a:ln>
        </p:spPr>
        <p:txBody>
          <a:bodyPr>
            <a:spAutoFit/>
          </a:bodyPr>
          <a:lstStyle/>
          <a:p>
            <a:pPr>
              <a:lnSpc>
                <a:spcPct val="132000"/>
              </a:lnSpc>
              <a:spcAft>
                <a:spcPts val="300"/>
              </a:spcAft>
            </a:pPr>
            <a:r>
              <a:rPr lang="zh-CN" altLang="en-US" b="1">
                <a:solidFill>
                  <a:srgbClr val="D24726"/>
                </a:solidFill>
                <a:latin typeface="微软雅黑"/>
                <a:ea typeface="微软雅黑"/>
                <a:cs typeface="微软雅黑"/>
              </a:rPr>
              <a:t>全局性：</a:t>
            </a:r>
            <a:r>
              <a:rPr lang="zh-CN" altLang="en-US" b="1">
                <a:solidFill>
                  <a:srgbClr val="5F5E5C"/>
                </a:solidFill>
                <a:latin typeface="微软雅黑"/>
                <a:ea typeface="微软雅黑"/>
                <a:cs typeface="微软雅黑"/>
              </a:rPr>
              <a:t>必须从组织全局的角度出发，确定组织发展的远景目标和行动纲领。</a:t>
            </a:r>
          </a:p>
          <a:p>
            <a:pPr>
              <a:lnSpc>
                <a:spcPct val="132000"/>
              </a:lnSpc>
              <a:spcAft>
                <a:spcPts val="300"/>
              </a:spcAft>
            </a:pPr>
            <a:r>
              <a:rPr lang="zh-CN" altLang="en-US" b="1">
                <a:solidFill>
                  <a:srgbClr val="D24726"/>
                </a:solidFill>
                <a:latin typeface="微软雅黑"/>
                <a:ea typeface="微软雅黑"/>
                <a:cs typeface="微软雅黑"/>
              </a:rPr>
              <a:t>长远性：</a:t>
            </a:r>
            <a:r>
              <a:rPr lang="zh-CN" altLang="en-US" b="1">
                <a:solidFill>
                  <a:srgbClr val="5F5E5C"/>
                </a:solidFill>
                <a:latin typeface="微软雅黑"/>
                <a:ea typeface="微软雅黑"/>
                <a:cs typeface="微软雅黑"/>
              </a:rPr>
              <a:t>战略的着眼点是组织的未来，是为了谋求组织的长远发展和长远利益。</a:t>
            </a:r>
          </a:p>
          <a:p>
            <a:pPr>
              <a:lnSpc>
                <a:spcPct val="132000"/>
              </a:lnSpc>
              <a:spcAft>
                <a:spcPts val="300"/>
              </a:spcAft>
            </a:pPr>
            <a:r>
              <a:rPr lang="zh-CN" altLang="en-US" b="1">
                <a:solidFill>
                  <a:srgbClr val="D24726"/>
                </a:solidFill>
                <a:latin typeface="微软雅黑"/>
                <a:ea typeface="微软雅黑"/>
                <a:cs typeface="微软雅黑"/>
              </a:rPr>
              <a:t>纲领性：</a:t>
            </a:r>
            <a:r>
              <a:rPr lang="zh-CN" altLang="en-US" b="1">
                <a:solidFill>
                  <a:srgbClr val="5F5E5C"/>
                </a:solidFill>
                <a:latin typeface="微软雅黑"/>
                <a:ea typeface="微软雅黑"/>
                <a:cs typeface="微软雅黑"/>
              </a:rPr>
              <a:t>战略是一种概括性和指导性的规定，是组织行动的纲领。</a:t>
            </a:r>
          </a:p>
          <a:p>
            <a:pPr>
              <a:lnSpc>
                <a:spcPct val="132000"/>
              </a:lnSpc>
              <a:spcAft>
                <a:spcPts val="300"/>
              </a:spcAft>
            </a:pPr>
            <a:r>
              <a:rPr lang="zh-CN" altLang="en-US" b="1">
                <a:solidFill>
                  <a:srgbClr val="D24726"/>
                </a:solidFill>
                <a:latin typeface="微软雅黑"/>
                <a:ea typeface="微软雅黑"/>
                <a:cs typeface="微软雅黑"/>
              </a:rPr>
              <a:t>客观性：</a:t>
            </a:r>
            <a:r>
              <a:rPr lang="zh-CN" altLang="en-US" b="1">
                <a:solidFill>
                  <a:srgbClr val="5F5E5C"/>
                </a:solidFill>
                <a:latin typeface="微软雅黑"/>
                <a:ea typeface="微软雅黑"/>
                <a:cs typeface="微软雅黑"/>
              </a:rPr>
              <a:t>战略的建立必须是建立在对内外环境客观分析的基础上。</a:t>
            </a:r>
          </a:p>
          <a:p>
            <a:pPr>
              <a:lnSpc>
                <a:spcPct val="132000"/>
              </a:lnSpc>
              <a:spcAft>
                <a:spcPts val="300"/>
              </a:spcAft>
            </a:pPr>
            <a:r>
              <a:rPr lang="zh-CN" altLang="en-US" b="1">
                <a:solidFill>
                  <a:srgbClr val="D24726"/>
                </a:solidFill>
                <a:latin typeface="微软雅黑"/>
                <a:ea typeface="微软雅黑"/>
                <a:cs typeface="微软雅黑"/>
              </a:rPr>
              <a:t>竞争性：</a:t>
            </a:r>
            <a:r>
              <a:rPr lang="zh-CN" altLang="en-US" b="1">
                <a:solidFill>
                  <a:srgbClr val="5F5E5C"/>
                </a:solidFill>
                <a:latin typeface="微软雅黑"/>
                <a:ea typeface="微软雅黑"/>
                <a:cs typeface="微软雅黑"/>
              </a:rPr>
              <a:t>战略的一个重要目的就是要在竞争中战胜对手，赢得市场和顾客。</a:t>
            </a:r>
          </a:p>
          <a:p>
            <a:pPr>
              <a:lnSpc>
                <a:spcPct val="132000"/>
              </a:lnSpc>
              <a:spcAft>
                <a:spcPts val="300"/>
              </a:spcAft>
            </a:pPr>
            <a:r>
              <a:rPr lang="zh-CN" altLang="en-US" b="1">
                <a:solidFill>
                  <a:srgbClr val="D24726"/>
                </a:solidFill>
                <a:latin typeface="微软雅黑"/>
                <a:ea typeface="微软雅黑"/>
                <a:cs typeface="微软雅黑"/>
              </a:rPr>
              <a:t>风险性：</a:t>
            </a:r>
            <a:r>
              <a:rPr lang="zh-CN" altLang="en-US" b="1">
                <a:solidFill>
                  <a:srgbClr val="5F5E5C"/>
                </a:solidFill>
                <a:latin typeface="微软雅黑"/>
                <a:ea typeface="微软雅黑"/>
                <a:cs typeface="微软雅黑"/>
              </a:rPr>
              <a:t>战略着眼于未来，但未来充满不确定性，必然导致战略方案带有一定的风险。</a:t>
            </a:r>
          </a:p>
        </p:txBody>
      </p:sp>
      <p:grpSp>
        <p:nvGrpSpPr>
          <p:cNvPr id="24" name="组合 23"/>
          <p:cNvGrpSpPr>
            <a:grpSpLocks/>
          </p:cNvGrpSpPr>
          <p:nvPr/>
        </p:nvGrpSpPr>
        <p:grpSpPr bwMode="auto">
          <a:xfrm>
            <a:off x="1016000" y="3838575"/>
            <a:ext cx="246063" cy="2295525"/>
            <a:chOff x="3649315" y="2276872"/>
            <a:chExt cx="245812" cy="2295461"/>
          </a:xfrm>
        </p:grpSpPr>
        <p:sp>
          <p:nvSpPr>
            <p:cNvPr id="25" name="椭圆 14"/>
            <p:cNvSpPr/>
            <p:nvPr/>
          </p:nvSpPr>
          <p:spPr bwMode="auto">
            <a:xfrm>
              <a:off x="3649315" y="2276872"/>
              <a:ext cx="245812" cy="314316"/>
            </a:xfrm>
            <a:custGeom>
              <a:avLst/>
              <a:gdLst/>
              <a:ahLst/>
              <a:cxnLst/>
              <a:rect l="l" t="t" r="r" b="b"/>
              <a:pathLst>
                <a:path w="683568" h="864094">
                  <a:moveTo>
                    <a:pt x="341785" y="75471"/>
                  </a:moveTo>
                  <a:cubicBezTo>
                    <a:pt x="218037" y="75471"/>
                    <a:pt x="117720" y="175788"/>
                    <a:pt x="117720" y="299536"/>
                  </a:cubicBezTo>
                  <a:cubicBezTo>
                    <a:pt x="117720" y="423284"/>
                    <a:pt x="218037" y="523601"/>
                    <a:pt x="341785" y="523601"/>
                  </a:cubicBezTo>
                  <a:cubicBezTo>
                    <a:pt x="465533" y="523601"/>
                    <a:pt x="565850" y="423284"/>
                    <a:pt x="565850" y="299536"/>
                  </a:cubicBezTo>
                  <a:cubicBezTo>
                    <a:pt x="565850" y="175788"/>
                    <a:pt x="465533" y="75471"/>
                    <a:pt x="341785" y="75471"/>
                  </a:cubicBezTo>
                  <a:close/>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solidFill>
              <a:srgbClr val="D24726"/>
            </a:solidFill>
            <a:ln w="31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6" name="椭圆 14"/>
            <p:cNvSpPr/>
            <p:nvPr/>
          </p:nvSpPr>
          <p:spPr bwMode="auto">
            <a:xfrm>
              <a:off x="3649315" y="2673736"/>
              <a:ext cx="245812" cy="314316"/>
            </a:xfrm>
            <a:custGeom>
              <a:avLst/>
              <a:gdLst/>
              <a:ahLst/>
              <a:cxnLst/>
              <a:rect l="l" t="t" r="r" b="b"/>
              <a:pathLst>
                <a:path w="683568" h="864094">
                  <a:moveTo>
                    <a:pt x="341785" y="75471"/>
                  </a:moveTo>
                  <a:cubicBezTo>
                    <a:pt x="218037" y="75471"/>
                    <a:pt x="117720" y="175788"/>
                    <a:pt x="117720" y="299536"/>
                  </a:cubicBezTo>
                  <a:cubicBezTo>
                    <a:pt x="117720" y="423284"/>
                    <a:pt x="218037" y="523601"/>
                    <a:pt x="341785" y="523601"/>
                  </a:cubicBezTo>
                  <a:cubicBezTo>
                    <a:pt x="465533" y="523601"/>
                    <a:pt x="565850" y="423284"/>
                    <a:pt x="565850" y="299536"/>
                  </a:cubicBezTo>
                  <a:cubicBezTo>
                    <a:pt x="565850" y="175788"/>
                    <a:pt x="465533" y="75471"/>
                    <a:pt x="341785" y="75471"/>
                  </a:cubicBezTo>
                  <a:close/>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solidFill>
              <a:srgbClr val="D24726"/>
            </a:solidFill>
            <a:ln w="31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7" name="椭圆 14"/>
            <p:cNvSpPr/>
            <p:nvPr/>
          </p:nvSpPr>
          <p:spPr bwMode="auto">
            <a:xfrm>
              <a:off x="3649315" y="3069013"/>
              <a:ext cx="245812" cy="314316"/>
            </a:xfrm>
            <a:custGeom>
              <a:avLst/>
              <a:gdLst/>
              <a:ahLst/>
              <a:cxnLst/>
              <a:rect l="l" t="t" r="r" b="b"/>
              <a:pathLst>
                <a:path w="683568" h="864094">
                  <a:moveTo>
                    <a:pt x="341785" y="75471"/>
                  </a:moveTo>
                  <a:cubicBezTo>
                    <a:pt x="218037" y="75471"/>
                    <a:pt x="117720" y="175788"/>
                    <a:pt x="117720" y="299536"/>
                  </a:cubicBezTo>
                  <a:cubicBezTo>
                    <a:pt x="117720" y="423284"/>
                    <a:pt x="218037" y="523601"/>
                    <a:pt x="341785" y="523601"/>
                  </a:cubicBezTo>
                  <a:cubicBezTo>
                    <a:pt x="465533" y="523601"/>
                    <a:pt x="565850" y="423284"/>
                    <a:pt x="565850" y="299536"/>
                  </a:cubicBezTo>
                  <a:cubicBezTo>
                    <a:pt x="565850" y="175788"/>
                    <a:pt x="465533" y="75471"/>
                    <a:pt x="341785" y="75471"/>
                  </a:cubicBezTo>
                  <a:close/>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solidFill>
              <a:srgbClr val="D24726"/>
            </a:solidFill>
            <a:ln w="31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8" name="椭圆 14"/>
            <p:cNvSpPr/>
            <p:nvPr/>
          </p:nvSpPr>
          <p:spPr bwMode="auto">
            <a:xfrm>
              <a:off x="3649315" y="3465877"/>
              <a:ext cx="245812" cy="314316"/>
            </a:xfrm>
            <a:custGeom>
              <a:avLst/>
              <a:gdLst/>
              <a:ahLst/>
              <a:cxnLst/>
              <a:rect l="l" t="t" r="r" b="b"/>
              <a:pathLst>
                <a:path w="683568" h="864094">
                  <a:moveTo>
                    <a:pt x="341785" y="75471"/>
                  </a:moveTo>
                  <a:cubicBezTo>
                    <a:pt x="218037" y="75471"/>
                    <a:pt x="117720" y="175788"/>
                    <a:pt x="117720" y="299536"/>
                  </a:cubicBezTo>
                  <a:cubicBezTo>
                    <a:pt x="117720" y="423284"/>
                    <a:pt x="218037" y="523601"/>
                    <a:pt x="341785" y="523601"/>
                  </a:cubicBezTo>
                  <a:cubicBezTo>
                    <a:pt x="465533" y="523601"/>
                    <a:pt x="565850" y="423284"/>
                    <a:pt x="565850" y="299536"/>
                  </a:cubicBezTo>
                  <a:cubicBezTo>
                    <a:pt x="565850" y="175788"/>
                    <a:pt x="465533" y="75471"/>
                    <a:pt x="341785" y="75471"/>
                  </a:cubicBezTo>
                  <a:close/>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solidFill>
              <a:srgbClr val="D24726"/>
            </a:solidFill>
            <a:ln w="31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9" name="椭圆 14"/>
            <p:cNvSpPr/>
            <p:nvPr/>
          </p:nvSpPr>
          <p:spPr bwMode="auto">
            <a:xfrm>
              <a:off x="3649315" y="3861153"/>
              <a:ext cx="245812" cy="314316"/>
            </a:xfrm>
            <a:custGeom>
              <a:avLst/>
              <a:gdLst/>
              <a:ahLst/>
              <a:cxnLst/>
              <a:rect l="l" t="t" r="r" b="b"/>
              <a:pathLst>
                <a:path w="683568" h="864094">
                  <a:moveTo>
                    <a:pt x="341785" y="75471"/>
                  </a:moveTo>
                  <a:cubicBezTo>
                    <a:pt x="218037" y="75471"/>
                    <a:pt x="117720" y="175788"/>
                    <a:pt x="117720" y="299536"/>
                  </a:cubicBezTo>
                  <a:cubicBezTo>
                    <a:pt x="117720" y="423284"/>
                    <a:pt x="218037" y="523601"/>
                    <a:pt x="341785" y="523601"/>
                  </a:cubicBezTo>
                  <a:cubicBezTo>
                    <a:pt x="465533" y="523601"/>
                    <a:pt x="565850" y="423284"/>
                    <a:pt x="565850" y="299536"/>
                  </a:cubicBezTo>
                  <a:cubicBezTo>
                    <a:pt x="565850" y="175788"/>
                    <a:pt x="465533" y="75471"/>
                    <a:pt x="341785" y="75471"/>
                  </a:cubicBezTo>
                  <a:close/>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solidFill>
              <a:srgbClr val="D24726"/>
            </a:solidFill>
            <a:ln w="31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 name="椭圆 14"/>
            <p:cNvSpPr/>
            <p:nvPr/>
          </p:nvSpPr>
          <p:spPr bwMode="auto">
            <a:xfrm>
              <a:off x="3649315" y="4258017"/>
              <a:ext cx="245812" cy="314316"/>
            </a:xfrm>
            <a:custGeom>
              <a:avLst/>
              <a:gdLst/>
              <a:ahLst/>
              <a:cxnLst/>
              <a:rect l="l" t="t" r="r" b="b"/>
              <a:pathLst>
                <a:path w="683568" h="864094">
                  <a:moveTo>
                    <a:pt x="341785" y="75471"/>
                  </a:moveTo>
                  <a:cubicBezTo>
                    <a:pt x="218037" y="75471"/>
                    <a:pt x="117720" y="175788"/>
                    <a:pt x="117720" y="299536"/>
                  </a:cubicBezTo>
                  <a:cubicBezTo>
                    <a:pt x="117720" y="423284"/>
                    <a:pt x="218037" y="523601"/>
                    <a:pt x="341785" y="523601"/>
                  </a:cubicBezTo>
                  <a:cubicBezTo>
                    <a:pt x="465533" y="523601"/>
                    <a:pt x="565850" y="423284"/>
                    <a:pt x="565850" y="299536"/>
                  </a:cubicBezTo>
                  <a:cubicBezTo>
                    <a:pt x="565850" y="175788"/>
                    <a:pt x="465533" y="75471"/>
                    <a:pt x="341785" y="75471"/>
                  </a:cubicBezTo>
                  <a:close/>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solidFill>
              <a:srgbClr val="D24726"/>
            </a:solidFill>
            <a:ln w="31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25605" name="TextBox 8"/>
          <p:cNvSpPr txBox="1">
            <a:spLocks noChangeArrowheads="1"/>
          </p:cNvSpPr>
          <p:nvPr/>
        </p:nvSpPr>
        <p:spPr bwMode="auto">
          <a:xfrm>
            <a:off x="2354263" y="404813"/>
            <a:ext cx="4970462" cy="430212"/>
          </a:xfrm>
          <a:prstGeom prst="rect">
            <a:avLst/>
          </a:prstGeom>
          <a:noFill/>
          <a:ln w="9525">
            <a:noFill/>
            <a:miter lim="800000"/>
            <a:headEnd/>
            <a:tailEnd/>
          </a:ln>
        </p:spPr>
        <p:txBody>
          <a:bodyPr>
            <a:spAutoFit/>
          </a:bodyPr>
          <a:lstStyle/>
          <a:p>
            <a:r>
              <a:rPr lang="zh-CN" altLang="en-US" sz="2200">
                <a:solidFill>
                  <a:srgbClr val="5F5E5C"/>
                </a:solidFill>
                <a:latin typeface="华康俪金黑W8(P)"/>
                <a:ea typeface="华康俪金黑W8(P)"/>
                <a:cs typeface="华康俪金黑W8(P)"/>
              </a:rPr>
              <a:t>第一节</a:t>
            </a:r>
            <a:r>
              <a:rPr lang="en-US" altLang="zh-CN" sz="2200">
                <a:solidFill>
                  <a:srgbClr val="5F5E5C"/>
                </a:solidFill>
                <a:latin typeface="华康俪金黑W8(P)"/>
                <a:ea typeface="华康俪金黑W8(P)"/>
                <a:cs typeface="华康俪金黑W8(P)"/>
              </a:rPr>
              <a:t>  </a:t>
            </a:r>
            <a:r>
              <a:rPr lang="zh-CN" altLang="en-US" sz="2200">
                <a:solidFill>
                  <a:srgbClr val="5F5E5C"/>
                </a:solidFill>
                <a:latin typeface="华康俪金黑W8(P)"/>
                <a:ea typeface="华康俪金黑W8(P)"/>
                <a:cs typeface="华康俪金黑W8(P)"/>
              </a:rPr>
              <a:t>什么是战略</a:t>
            </a:r>
          </a:p>
        </p:txBody>
      </p:sp>
      <p:pic>
        <p:nvPicPr>
          <p:cNvPr id="25606" name="图片 1"/>
          <p:cNvPicPr>
            <a:picLocks noChangeAspect="1"/>
          </p:cNvPicPr>
          <p:nvPr/>
        </p:nvPicPr>
        <p:blipFill>
          <a:blip r:embed="rId2"/>
          <a:srcRect/>
          <a:stretch>
            <a:fillRect/>
          </a:stretch>
        </p:blipFill>
        <p:spPr bwMode="auto">
          <a:xfrm>
            <a:off x="9318625" y="1052513"/>
            <a:ext cx="2879725" cy="22320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anim calcmode="lin" valueType="num">
                                      <p:cBhvr>
                                        <p:cTn id="8" dur="500" fill="hold"/>
                                        <p:tgtEl>
                                          <p:spTgt spid="22"/>
                                        </p:tgtEl>
                                        <p:attrNameLst>
                                          <p:attrName>ppt_x</p:attrName>
                                        </p:attrNameLst>
                                      </p:cBhvr>
                                      <p:tavLst>
                                        <p:tav tm="0">
                                          <p:val>
                                            <p:strVal val="#ppt_x"/>
                                          </p:val>
                                        </p:tav>
                                        <p:tav tm="100000">
                                          <p:val>
                                            <p:strVal val="#ppt_x"/>
                                          </p:val>
                                        </p:tav>
                                      </p:tavLst>
                                    </p:anim>
                                    <p:anim calcmode="lin" valueType="num">
                                      <p:cBhvr>
                                        <p:cTn id="9" dur="50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anim calcmode="lin" valueType="num">
                                      <p:cBhvr>
                                        <p:cTn id="14" dur="500" fill="hold"/>
                                        <p:tgtEl>
                                          <p:spTgt spid="23"/>
                                        </p:tgtEl>
                                        <p:attrNameLst>
                                          <p:attrName>ppt_x</p:attrName>
                                        </p:attrNameLst>
                                      </p:cBhvr>
                                      <p:tavLst>
                                        <p:tav tm="0">
                                          <p:val>
                                            <p:strVal val="#ppt_x"/>
                                          </p:val>
                                        </p:tav>
                                        <p:tav tm="100000">
                                          <p:val>
                                            <p:strVal val="#ppt_x"/>
                                          </p:val>
                                        </p:tav>
                                      </p:tavLst>
                                    </p:anim>
                                    <p:anim calcmode="lin" valueType="num">
                                      <p:cBhvr>
                                        <p:cTn id="15" dur="500" fill="hold"/>
                                        <p:tgtEl>
                                          <p:spTgt spid="23"/>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anim calcmode="lin" valueType="num">
                                      <p:cBhvr>
                                        <p:cTn id="19" dur="500" fill="hold"/>
                                        <p:tgtEl>
                                          <p:spTgt spid="24"/>
                                        </p:tgtEl>
                                        <p:attrNameLst>
                                          <p:attrName>ppt_x</p:attrName>
                                        </p:attrNameLst>
                                      </p:cBhvr>
                                      <p:tavLst>
                                        <p:tav tm="0">
                                          <p:val>
                                            <p:strVal val="#ppt_x"/>
                                          </p:val>
                                        </p:tav>
                                        <p:tav tm="100000">
                                          <p:val>
                                            <p:strVal val="#ppt_x"/>
                                          </p:val>
                                        </p:tav>
                                      </p:tavLst>
                                    </p:anim>
                                    <p:anim calcmode="lin" valueType="num">
                                      <p:cBhvr>
                                        <p:cTn id="20" dur="5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Box 8"/>
          <p:cNvSpPr txBox="1">
            <a:spLocks noChangeArrowheads="1"/>
          </p:cNvSpPr>
          <p:nvPr/>
        </p:nvSpPr>
        <p:spPr bwMode="auto">
          <a:xfrm>
            <a:off x="2354263" y="404813"/>
            <a:ext cx="4970462" cy="430212"/>
          </a:xfrm>
          <a:prstGeom prst="rect">
            <a:avLst/>
          </a:prstGeom>
          <a:noFill/>
          <a:ln w="9525">
            <a:noFill/>
            <a:miter lim="800000"/>
            <a:headEnd/>
            <a:tailEnd/>
          </a:ln>
        </p:spPr>
        <p:txBody>
          <a:bodyPr>
            <a:spAutoFit/>
          </a:bodyPr>
          <a:lstStyle/>
          <a:p>
            <a:r>
              <a:rPr lang="zh-CN" altLang="en-US" sz="2200">
                <a:solidFill>
                  <a:srgbClr val="5F5E5C"/>
                </a:solidFill>
                <a:latin typeface="华康俪金黑W8(P)"/>
                <a:ea typeface="华康俪金黑W8(P)"/>
                <a:cs typeface="华康俪金黑W8(P)"/>
              </a:rPr>
              <a:t>第二节</a:t>
            </a:r>
            <a:r>
              <a:rPr lang="en-US" altLang="zh-CN" sz="2200">
                <a:solidFill>
                  <a:srgbClr val="5F5E5C"/>
                </a:solidFill>
                <a:latin typeface="华康俪金黑W8(P)"/>
                <a:ea typeface="华康俪金黑W8(P)"/>
                <a:cs typeface="华康俪金黑W8(P)"/>
              </a:rPr>
              <a:t>  </a:t>
            </a:r>
            <a:r>
              <a:rPr lang="zh-CN" altLang="en-US" sz="2200">
                <a:solidFill>
                  <a:srgbClr val="5F5E5C"/>
                </a:solidFill>
                <a:latin typeface="华康俪金黑W8(P)"/>
                <a:ea typeface="华康俪金黑W8(P)"/>
                <a:cs typeface="华康俪金黑W8(P)"/>
              </a:rPr>
              <a:t>为什么需要战略</a:t>
            </a:r>
          </a:p>
        </p:txBody>
      </p:sp>
      <p:sp>
        <p:nvSpPr>
          <p:cNvPr id="13" name="TextBox 6"/>
          <p:cNvSpPr txBox="1">
            <a:spLocks noChangeArrowheads="1"/>
          </p:cNvSpPr>
          <p:nvPr/>
        </p:nvSpPr>
        <p:spPr bwMode="auto">
          <a:xfrm>
            <a:off x="966788" y="4911725"/>
            <a:ext cx="10985500" cy="1052513"/>
          </a:xfrm>
          <a:prstGeom prst="rect">
            <a:avLst/>
          </a:prstGeom>
          <a:noFill/>
          <a:ln w="9525">
            <a:noFill/>
            <a:miter lim="800000"/>
            <a:headEnd/>
            <a:tailEnd/>
          </a:ln>
        </p:spPr>
        <p:txBody>
          <a:bodyPr>
            <a:spAutoFit/>
          </a:bodyPr>
          <a:lstStyle/>
          <a:p>
            <a:pPr>
              <a:lnSpc>
                <a:spcPct val="130000"/>
              </a:lnSpc>
            </a:pPr>
            <a:r>
              <a:rPr lang="zh-CN" altLang="en-US" b="1">
                <a:solidFill>
                  <a:srgbClr val="5F5E5C"/>
                </a:solidFill>
                <a:latin typeface="微软雅黑"/>
                <a:ea typeface="微软雅黑"/>
                <a:cs typeface="微软雅黑"/>
              </a:rPr>
              <a:t>美国</a:t>
            </a:r>
            <a:r>
              <a:rPr lang="en-US" altLang="zh-CN" b="1">
                <a:solidFill>
                  <a:srgbClr val="5F5E5C"/>
                </a:solidFill>
                <a:latin typeface="微软雅黑"/>
                <a:ea typeface="微软雅黑"/>
                <a:cs typeface="微软雅黑"/>
              </a:rPr>
              <a:t>90%</a:t>
            </a:r>
            <a:r>
              <a:rPr lang="zh-CN" altLang="en-US" b="1">
                <a:solidFill>
                  <a:srgbClr val="5F5E5C"/>
                </a:solidFill>
                <a:latin typeface="微软雅黑"/>
                <a:ea typeface="微软雅黑"/>
                <a:cs typeface="微软雅黑"/>
              </a:rPr>
              <a:t>以上的企业家认为：“</a:t>
            </a:r>
            <a:r>
              <a:rPr lang="zh-CN" altLang="en-US" sz="2400" b="1">
                <a:solidFill>
                  <a:srgbClr val="D24726"/>
                </a:solidFill>
                <a:latin typeface="微软雅黑"/>
                <a:ea typeface="微软雅黑"/>
                <a:cs typeface="微软雅黑"/>
              </a:rPr>
              <a:t>最占时间、最为重要、最为困难的事就是制定战略规划</a:t>
            </a:r>
            <a:r>
              <a:rPr lang="zh-CN" altLang="en-US" b="1">
                <a:solidFill>
                  <a:srgbClr val="5F5E5C"/>
                </a:solidFill>
                <a:latin typeface="微软雅黑"/>
                <a:ea typeface="微软雅黑"/>
                <a:cs typeface="微软雅黑"/>
              </a:rPr>
              <a:t>。”那么，为什么需要战略呢？</a:t>
            </a:r>
            <a:r>
              <a:rPr lang="zh-CN" altLang="en-US" sz="2400" b="1">
                <a:solidFill>
                  <a:srgbClr val="FF0000"/>
                </a:solidFill>
                <a:latin typeface="微软雅黑"/>
                <a:ea typeface="微软雅黑"/>
                <a:cs typeface="微软雅黑"/>
              </a:rPr>
              <a:t>走一步看一步不就行了吗？</a:t>
            </a:r>
          </a:p>
        </p:txBody>
      </p:sp>
      <p:grpSp>
        <p:nvGrpSpPr>
          <p:cNvPr id="26627" name="组合 13"/>
          <p:cNvGrpSpPr>
            <a:grpSpLocks/>
          </p:cNvGrpSpPr>
          <p:nvPr/>
        </p:nvGrpSpPr>
        <p:grpSpPr bwMode="auto">
          <a:xfrm>
            <a:off x="8620125" y="1557338"/>
            <a:ext cx="3167063" cy="2511425"/>
            <a:chOff x="662609" y="3576120"/>
            <a:chExt cx="3168080" cy="2511774"/>
          </a:xfrm>
        </p:grpSpPr>
        <p:sp>
          <p:nvSpPr>
            <p:cNvPr id="15" name="圆角矩形 14"/>
            <p:cNvSpPr/>
            <p:nvPr/>
          </p:nvSpPr>
          <p:spPr>
            <a:xfrm>
              <a:off x="662609" y="3576120"/>
              <a:ext cx="2986705" cy="2511774"/>
            </a:xfrm>
            <a:prstGeom prst="roundRect">
              <a:avLst>
                <a:gd name="adj" fmla="val 1589"/>
              </a:avLst>
            </a:prstGeom>
            <a:solidFill>
              <a:srgbClr val="D24726"/>
            </a:solidFill>
            <a:ln>
              <a:noFill/>
            </a:ln>
            <a:effectLst>
              <a:reflection blurRad="6350" stA="46000" endPos="1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等腰三角形 15"/>
            <p:cNvSpPr/>
            <p:nvPr/>
          </p:nvSpPr>
          <p:spPr>
            <a:xfrm rot="5400000">
              <a:off x="3609980" y="4076235"/>
              <a:ext cx="260386" cy="181033"/>
            </a:xfrm>
            <a:prstGeom prst="triangle">
              <a:avLst>
                <a:gd name="adj" fmla="val 47166"/>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26628" name="组合 17"/>
          <p:cNvGrpSpPr>
            <a:grpSpLocks/>
          </p:cNvGrpSpPr>
          <p:nvPr/>
        </p:nvGrpSpPr>
        <p:grpSpPr bwMode="auto">
          <a:xfrm>
            <a:off x="5272088" y="1557338"/>
            <a:ext cx="3168650" cy="2511425"/>
            <a:chOff x="662609" y="3576120"/>
            <a:chExt cx="3168080" cy="2511774"/>
          </a:xfrm>
        </p:grpSpPr>
        <p:sp>
          <p:nvSpPr>
            <p:cNvPr id="19" name="圆角矩形 18"/>
            <p:cNvSpPr/>
            <p:nvPr/>
          </p:nvSpPr>
          <p:spPr>
            <a:xfrm>
              <a:off x="662609" y="3576120"/>
              <a:ext cx="2986705" cy="2511774"/>
            </a:xfrm>
            <a:prstGeom prst="roundRect">
              <a:avLst>
                <a:gd name="adj" fmla="val 1589"/>
              </a:avLst>
            </a:prstGeom>
            <a:solidFill>
              <a:srgbClr val="D24726"/>
            </a:solidFill>
            <a:ln>
              <a:noFill/>
            </a:ln>
            <a:effectLst>
              <a:reflection blurRad="6350" stA="46000" endPos="1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0" name="等腰三角形 19"/>
            <p:cNvSpPr/>
            <p:nvPr/>
          </p:nvSpPr>
          <p:spPr>
            <a:xfrm rot="5400000">
              <a:off x="3610025" y="4076280"/>
              <a:ext cx="260386" cy="180942"/>
            </a:xfrm>
            <a:prstGeom prst="triangle">
              <a:avLst>
                <a:gd name="adj" fmla="val 47166"/>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21" name="TextBox 8"/>
          <p:cNvSpPr txBox="1">
            <a:spLocks noChangeArrowheads="1"/>
          </p:cNvSpPr>
          <p:nvPr/>
        </p:nvSpPr>
        <p:spPr bwMode="auto">
          <a:xfrm>
            <a:off x="5272088" y="1781175"/>
            <a:ext cx="2987675" cy="533400"/>
          </a:xfrm>
          <a:prstGeom prst="rect">
            <a:avLst/>
          </a:prstGeom>
          <a:noFill/>
          <a:ln w="9525">
            <a:noFill/>
            <a:miter lim="800000"/>
            <a:headEnd/>
            <a:tailEnd/>
          </a:ln>
        </p:spPr>
        <p:txBody>
          <a:bodyPr tIns="0" bIns="0" anchor="ctr">
            <a:spAutoFit/>
          </a:bodyPr>
          <a:lstStyle/>
          <a:p>
            <a:pPr algn="ctr">
              <a:lnSpc>
                <a:spcPct val="139000"/>
              </a:lnSpc>
            </a:pPr>
            <a:r>
              <a:rPr lang="zh-CN" altLang="en-US" sz="2800" b="1">
                <a:solidFill>
                  <a:schemeClr val="bg1"/>
                </a:solidFill>
                <a:latin typeface="Impact" pitchFamily="34" charset="0"/>
                <a:ea typeface="微软雅黑"/>
                <a:cs typeface="微软雅黑"/>
              </a:rPr>
              <a:t>爱默生</a:t>
            </a:r>
            <a:endParaRPr lang="zh-CN" altLang="en-US" sz="2800" b="1">
              <a:solidFill>
                <a:schemeClr val="bg1"/>
              </a:solidFill>
              <a:latin typeface="微软雅黑"/>
              <a:ea typeface="微软雅黑"/>
              <a:cs typeface="微软雅黑"/>
            </a:endParaRPr>
          </a:p>
        </p:txBody>
      </p:sp>
      <p:sp>
        <p:nvSpPr>
          <p:cNvPr id="31" name="TextBox 8"/>
          <p:cNvSpPr txBox="1">
            <a:spLocks noChangeArrowheads="1"/>
          </p:cNvSpPr>
          <p:nvPr/>
        </p:nvSpPr>
        <p:spPr bwMode="auto">
          <a:xfrm>
            <a:off x="8620125" y="1781175"/>
            <a:ext cx="2986088" cy="533400"/>
          </a:xfrm>
          <a:prstGeom prst="rect">
            <a:avLst/>
          </a:prstGeom>
          <a:noFill/>
          <a:ln w="9525">
            <a:noFill/>
            <a:miter lim="800000"/>
            <a:headEnd/>
            <a:tailEnd/>
          </a:ln>
        </p:spPr>
        <p:txBody>
          <a:bodyPr tIns="0" bIns="0" anchor="ctr">
            <a:spAutoFit/>
          </a:bodyPr>
          <a:lstStyle/>
          <a:p>
            <a:pPr algn="ctr">
              <a:lnSpc>
                <a:spcPct val="139000"/>
              </a:lnSpc>
            </a:pPr>
            <a:r>
              <a:rPr lang="zh-CN" altLang="en-US" sz="2800" b="1">
                <a:solidFill>
                  <a:schemeClr val="bg1"/>
                </a:solidFill>
                <a:latin typeface="微软雅黑"/>
                <a:ea typeface="微软雅黑"/>
                <a:cs typeface="微软雅黑"/>
              </a:rPr>
              <a:t>韦尔奇</a:t>
            </a:r>
          </a:p>
        </p:txBody>
      </p:sp>
      <p:sp>
        <p:nvSpPr>
          <p:cNvPr id="33" name="TextBox 8"/>
          <p:cNvSpPr txBox="1">
            <a:spLocks noChangeArrowheads="1"/>
          </p:cNvSpPr>
          <p:nvPr/>
        </p:nvSpPr>
        <p:spPr bwMode="auto">
          <a:xfrm>
            <a:off x="5326063" y="2719388"/>
            <a:ext cx="2881312" cy="820737"/>
          </a:xfrm>
          <a:prstGeom prst="rect">
            <a:avLst/>
          </a:prstGeom>
          <a:noFill/>
          <a:ln w="9525">
            <a:noFill/>
            <a:miter lim="800000"/>
            <a:headEnd/>
            <a:tailEnd/>
          </a:ln>
        </p:spPr>
        <p:txBody>
          <a:bodyPr anchor="ctr">
            <a:spAutoFit/>
          </a:bodyPr>
          <a:lstStyle/>
          <a:p>
            <a:pPr>
              <a:lnSpc>
                <a:spcPct val="139000"/>
              </a:lnSpc>
            </a:pPr>
            <a:r>
              <a:rPr lang="zh-CN" altLang="en-US" b="1">
                <a:solidFill>
                  <a:schemeClr val="bg1"/>
                </a:solidFill>
                <a:latin typeface="Impact" pitchFamily="34" charset="0"/>
                <a:ea typeface="微软雅黑"/>
                <a:cs typeface="微软雅黑"/>
              </a:rPr>
              <a:t>每年我都花一半的时间在战略规划上，雷打不动。</a:t>
            </a:r>
            <a:endParaRPr lang="zh-CN" altLang="en-US" b="1">
              <a:solidFill>
                <a:schemeClr val="bg1"/>
              </a:solidFill>
              <a:latin typeface="微软雅黑"/>
              <a:ea typeface="微软雅黑"/>
              <a:cs typeface="微软雅黑"/>
            </a:endParaRPr>
          </a:p>
        </p:txBody>
      </p:sp>
      <p:sp>
        <p:nvSpPr>
          <p:cNvPr id="34" name="TextBox 8"/>
          <p:cNvSpPr txBox="1">
            <a:spLocks noChangeArrowheads="1"/>
          </p:cNvSpPr>
          <p:nvPr/>
        </p:nvSpPr>
        <p:spPr bwMode="auto">
          <a:xfrm>
            <a:off x="8691563" y="2509838"/>
            <a:ext cx="2879725" cy="1204912"/>
          </a:xfrm>
          <a:prstGeom prst="rect">
            <a:avLst/>
          </a:prstGeom>
          <a:noFill/>
          <a:ln w="9525">
            <a:noFill/>
            <a:miter lim="800000"/>
            <a:headEnd/>
            <a:tailEnd/>
          </a:ln>
        </p:spPr>
        <p:txBody>
          <a:bodyPr anchor="ctr">
            <a:spAutoFit/>
          </a:bodyPr>
          <a:lstStyle/>
          <a:p>
            <a:pPr>
              <a:lnSpc>
                <a:spcPct val="139000"/>
              </a:lnSpc>
            </a:pPr>
            <a:r>
              <a:rPr lang="zh-CN" altLang="en-US" b="1">
                <a:solidFill>
                  <a:schemeClr val="bg1"/>
                </a:solidFill>
                <a:latin typeface="Impact" pitchFamily="34" charset="0"/>
                <a:ea typeface="微软雅黑"/>
                <a:cs typeface="微软雅黑"/>
              </a:rPr>
              <a:t>我整天没有做几件事，但有一件做不完的工作，那就是规划未来。</a:t>
            </a:r>
            <a:endParaRPr lang="en-US" altLang="zh-CN" b="1">
              <a:solidFill>
                <a:schemeClr val="bg1"/>
              </a:solidFill>
              <a:latin typeface="Impact" pitchFamily="34" charset="0"/>
              <a:ea typeface="微软雅黑"/>
              <a:cs typeface="微软雅黑"/>
            </a:endParaRPr>
          </a:p>
        </p:txBody>
      </p:sp>
      <p:cxnSp>
        <p:nvCxnSpPr>
          <p:cNvPr id="3" name="直接连接符 2"/>
          <p:cNvCxnSpPr/>
          <p:nvPr/>
        </p:nvCxnSpPr>
        <p:spPr>
          <a:xfrm>
            <a:off x="5594350" y="2413000"/>
            <a:ext cx="237648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8924925" y="2413000"/>
            <a:ext cx="237648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anim calcmode="lin" valueType="num">
                                      <p:cBhvr>
                                        <p:cTn id="8" dur="500" fill="hold"/>
                                        <p:tgtEl>
                                          <p:spTgt spid="21"/>
                                        </p:tgtEl>
                                        <p:attrNameLst>
                                          <p:attrName>ppt_x</p:attrName>
                                        </p:attrNameLst>
                                      </p:cBhvr>
                                      <p:tavLst>
                                        <p:tav tm="0">
                                          <p:val>
                                            <p:strVal val="#ppt_x"/>
                                          </p:val>
                                        </p:tav>
                                        <p:tav tm="100000">
                                          <p:val>
                                            <p:strVal val="#ppt_x"/>
                                          </p:val>
                                        </p:tav>
                                      </p:tavLst>
                                    </p:anim>
                                    <p:anim calcmode="lin" valueType="num">
                                      <p:cBhvr>
                                        <p:cTn id="9" dur="500" fill="hold"/>
                                        <p:tgtEl>
                                          <p:spTgt spid="21"/>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20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750"/>
                                        <p:tgtEl>
                                          <p:spTgt spid="33"/>
                                        </p:tgtEl>
                                      </p:cBhvr>
                                    </p:animEffect>
                                    <p:anim calcmode="lin" valueType="num">
                                      <p:cBhvr>
                                        <p:cTn id="13" dur="750" fill="hold"/>
                                        <p:tgtEl>
                                          <p:spTgt spid="33"/>
                                        </p:tgtEl>
                                        <p:attrNameLst>
                                          <p:attrName>ppt_x</p:attrName>
                                        </p:attrNameLst>
                                      </p:cBhvr>
                                      <p:tavLst>
                                        <p:tav tm="0">
                                          <p:val>
                                            <p:strVal val="#ppt_x"/>
                                          </p:val>
                                        </p:tav>
                                        <p:tav tm="100000">
                                          <p:val>
                                            <p:strVal val="#ppt_x"/>
                                          </p:val>
                                        </p:tav>
                                      </p:tavLst>
                                    </p:anim>
                                    <p:anim calcmode="lin" valueType="num">
                                      <p:cBhvr>
                                        <p:cTn id="14" dur="750" fill="hold"/>
                                        <p:tgtEl>
                                          <p:spTgt spid="3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anim calcmode="lin" valueType="num">
                                      <p:cBhvr>
                                        <p:cTn id="18" dur="500" fill="hold"/>
                                        <p:tgtEl>
                                          <p:spTgt spid="31"/>
                                        </p:tgtEl>
                                        <p:attrNameLst>
                                          <p:attrName>ppt_x</p:attrName>
                                        </p:attrNameLst>
                                      </p:cBhvr>
                                      <p:tavLst>
                                        <p:tav tm="0">
                                          <p:val>
                                            <p:strVal val="#ppt_x"/>
                                          </p:val>
                                        </p:tav>
                                        <p:tav tm="100000">
                                          <p:val>
                                            <p:strVal val="#ppt_x"/>
                                          </p:val>
                                        </p:tav>
                                      </p:tavLst>
                                    </p:anim>
                                    <p:anim calcmode="lin" valueType="num">
                                      <p:cBhvr>
                                        <p:cTn id="19" dur="500" fill="hold"/>
                                        <p:tgtEl>
                                          <p:spTgt spid="31"/>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30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750"/>
                                        <p:tgtEl>
                                          <p:spTgt spid="34"/>
                                        </p:tgtEl>
                                      </p:cBhvr>
                                    </p:animEffect>
                                    <p:anim calcmode="lin" valueType="num">
                                      <p:cBhvr>
                                        <p:cTn id="23" dur="750" fill="hold"/>
                                        <p:tgtEl>
                                          <p:spTgt spid="34"/>
                                        </p:tgtEl>
                                        <p:attrNameLst>
                                          <p:attrName>ppt_x</p:attrName>
                                        </p:attrNameLst>
                                      </p:cBhvr>
                                      <p:tavLst>
                                        <p:tav tm="0">
                                          <p:val>
                                            <p:strVal val="#ppt_x"/>
                                          </p:val>
                                        </p:tav>
                                        <p:tav tm="100000">
                                          <p:val>
                                            <p:strVal val="#ppt_x"/>
                                          </p:val>
                                        </p:tav>
                                      </p:tavLst>
                                    </p:anim>
                                    <p:anim calcmode="lin" valueType="num">
                                      <p:cBhvr>
                                        <p:cTn id="24" dur="750" fill="hold"/>
                                        <p:tgtEl>
                                          <p:spTgt spid="34"/>
                                        </p:tgtEl>
                                        <p:attrNameLst>
                                          <p:attrName>ppt_y</p:attrName>
                                        </p:attrNameLst>
                                      </p:cBhvr>
                                      <p:tavLst>
                                        <p:tav tm="0">
                                          <p:val>
                                            <p:strVal val="#ppt_y-.1"/>
                                          </p:val>
                                        </p:tav>
                                        <p:tav tm="100000">
                                          <p:val>
                                            <p:strVal val="#ppt_y"/>
                                          </p:val>
                                        </p:tav>
                                      </p:tavLst>
                                    </p:anim>
                                  </p:childTnLst>
                                </p:cTn>
                              </p:par>
                            </p:childTnLst>
                          </p:cTn>
                        </p:par>
                        <p:par>
                          <p:cTn id="25" fill="hold">
                            <p:stCondLst>
                              <p:cond delay="1050"/>
                            </p:stCondLst>
                            <p:childTnLst>
                              <p:par>
                                <p:cTn id="26" presetID="22" presetClass="entr" presetSubtype="8" fill="hold"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wipe(left)">
                                      <p:cBhvr>
                                        <p:cTn id="28"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1" grpId="0"/>
      <p:bldP spid="33"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Box 8"/>
          <p:cNvSpPr txBox="1">
            <a:spLocks noChangeArrowheads="1"/>
          </p:cNvSpPr>
          <p:nvPr/>
        </p:nvSpPr>
        <p:spPr bwMode="auto">
          <a:xfrm>
            <a:off x="2354263" y="404813"/>
            <a:ext cx="4970462" cy="430212"/>
          </a:xfrm>
          <a:prstGeom prst="rect">
            <a:avLst/>
          </a:prstGeom>
          <a:noFill/>
          <a:ln w="9525">
            <a:noFill/>
            <a:miter lim="800000"/>
            <a:headEnd/>
            <a:tailEnd/>
          </a:ln>
        </p:spPr>
        <p:txBody>
          <a:bodyPr>
            <a:spAutoFit/>
          </a:bodyPr>
          <a:lstStyle/>
          <a:p>
            <a:r>
              <a:rPr lang="zh-CN" altLang="en-US" sz="2200">
                <a:solidFill>
                  <a:srgbClr val="5F5E5C"/>
                </a:solidFill>
                <a:latin typeface="华康俪金黑W8(P)"/>
                <a:ea typeface="华康俪金黑W8(P)"/>
                <a:cs typeface="华康俪金黑W8(P)"/>
              </a:rPr>
              <a:t>第二节</a:t>
            </a:r>
            <a:r>
              <a:rPr lang="en-US" altLang="zh-CN" sz="2200">
                <a:solidFill>
                  <a:srgbClr val="5F5E5C"/>
                </a:solidFill>
                <a:latin typeface="华康俪金黑W8(P)"/>
                <a:ea typeface="华康俪金黑W8(P)"/>
                <a:cs typeface="华康俪金黑W8(P)"/>
              </a:rPr>
              <a:t>  </a:t>
            </a:r>
            <a:r>
              <a:rPr lang="zh-CN" altLang="en-US" sz="2200">
                <a:solidFill>
                  <a:srgbClr val="5F5E5C"/>
                </a:solidFill>
                <a:latin typeface="华康俪金黑W8(P)"/>
                <a:ea typeface="华康俪金黑W8(P)"/>
                <a:cs typeface="华康俪金黑W8(P)"/>
              </a:rPr>
              <a:t>为什么需要战略</a:t>
            </a:r>
          </a:p>
        </p:txBody>
      </p:sp>
      <p:sp>
        <p:nvSpPr>
          <p:cNvPr id="17" name="TextBox 6"/>
          <p:cNvSpPr txBox="1">
            <a:spLocks noChangeArrowheads="1"/>
          </p:cNvSpPr>
          <p:nvPr/>
        </p:nvSpPr>
        <p:spPr bwMode="auto">
          <a:xfrm>
            <a:off x="5451475" y="2784475"/>
            <a:ext cx="6500813" cy="892175"/>
          </a:xfrm>
          <a:prstGeom prst="rect">
            <a:avLst/>
          </a:prstGeom>
          <a:noFill/>
          <a:ln w="9525">
            <a:noFill/>
            <a:miter lim="800000"/>
            <a:headEnd/>
            <a:tailEnd/>
          </a:ln>
        </p:spPr>
        <p:txBody>
          <a:bodyPr>
            <a:spAutoFit/>
          </a:bodyPr>
          <a:lstStyle/>
          <a:p>
            <a:pPr>
              <a:lnSpc>
                <a:spcPct val="130000"/>
              </a:lnSpc>
            </a:pPr>
            <a:r>
              <a:rPr lang="zh-CN" altLang="en-US" sz="2000" b="1">
                <a:solidFill>
                  <a:srgbClr val="5F5E5C"/>
                </a:solidFill>
                <a:latin typeface="微软雅黑"/>
                <a:ea typeface="微软雅黑"/>
                <a:cs typeface="微软雅黑"/>
              </a:rPr>
              <a:t>企业经营战略是企业及其所有企业员工的行动纲领。企业如果没有战略，就好像没有舵的轮船，没有方向。</a:t>
            </a:r>
            <a:endParaRPr lang="zh-CN" altLang="zh-CN" sz="2000" b="1">
              <a:solidFill>
                <a:srgbClr val="E67819"/>
              </a:solidFill>
              <a:latin typeface="微软雅黑"/>
              <a:ea typeface="微软雅黑"/>
              <a:cs typeface="微软雅黑"/>
            </a:endParaRPr>
          </a:p>
        </p:txBody>
      </p:sp>
      <p:sp>
        <p:nvSpPr>
          <p:cNvPr id="27651" name="TextBox 6"/>
          <p:cNvSpPr txBox="1">
            <a:spLocks noChangeArrowheads="1"/>
          </p:cNvSpPr>
          <p:nvPr/>
        </p:nvSpPr>
        <p:spPr bwMode="auto">
          <a:xfrm>
            <a:off x="966788" y="2255838"/>
            <a:ext cx="4845050" cy="452437"/>
          </a:xfrm>
          <a:prstGeom prst="rect">
            <a:avLst/>
          </a:prstGeom>
          <a:noFill/>
          <a:ln w="9525">
            <a:noFill/>
            <a:miter lim="800000"/>
            <a:headEnd/>
            <a:tailEnd/>
          </a:ln>
        </p:spPr>
        <p:txBody>
          <a:bodyPr>
            <a:spAutoFit/>
          </a:bodyPr>
          <a:lstStyle/>
          <a:p>
            <a:pPr>
              <a:lnSpc>
                <a:spcPct val="130000"/>
              </a:lnSpc>
            </a:pPr>
            <a:r>
              <a:rPr lang="en-US" altLang="zh-CN" b="1">
                <a:solidFill>
                  <a:srgbClr val="D24726"/>
                </a:solidFill>
                <a:latin typeface="微软雅黑"/>
                <a:ea typeface="微软雅黑"/>
                <a:cs typeface="微软雅黑"/>
              </a:rPr>
              <a:t>1</a:t>
            </a:r>
            <a:r>
              <a:rPr lang="zh-CN" altLang="en-US" b="1">
                <a:solidFill>
                  <a:srgbClr val="D24726"/>
                </a:solidFill>
                <a:latin typeface="微软雅黑"/>
                <a:ea typeface="微软雅黑"/>
                <a:cs typeface="微软雅黑"/>
              </a:rPr>
              <a:t>、战略为企业的发展指明方向。</a:t>
            </a:r>
            <a:endParaRPr lang="zh-CN" altLang="zh-CN" b="1">
              <a:solidFill>
                <a:srgbClr val="D24726"/>
              </a:solidFill>
              <a:latin typeface="微软雅黑"/>
              <a:ea typeface="微软雅黑"/>
              <a:cs typeface="微软雅黑"/>
            </a:endParaRPr>
          </a:p>
        </p:txBody>
      </p:sp>
      <p:sp>
        <p:nvSpPr>
          <p:cNvPr id="24" name="TextBox 6"/>
          <p:cNvSpPr txBox="1">
            <a:spLocks noChangeArrowheads="1"/>
          </p:cNvSpPr>
          <p:nvPr/>
        </p:nvSpPr>
        <p:spPr bwMode="auto">
          <a:xfrm>
            <a:off x="5451475" y="4156075"/>
            <a:ext cx="6500813" cy="892175"/>
          </a:xfrm>
          <a:prstGeom prst="rect">
            <a:avLst/>
          </a:prstGeom>
          <a:noFill/>
          <a:ln w="9525">
            <a:noFill/>
            <a:miter lim="800000"/>
            <a:headEnd/>
            <a:tailEnd/>
          </a:ln>
        </p:spPr>
        <p:txBody>
          <a:bodyPr>
            <a:spAutoFit/>
          </a:bodyPr>
          <a:lstStyle/>
          <a:p>
            <a:pPr>
              <a:lnSpc>
                <a:spcPct val="130000"/>
              </a:lnSpc>
            </a:pPr>
            <a:r>
              <a:rPr lang="zh-CN" altLang="en-US" sz="2000" b="1">
                <a:solidFill>
                  <a:srgbClr val="5F5E5C"/>
                </a:solidFill>
                <a:latin typeface="微软雅黑"/>
                <a:ea typeface="微软雅黑"/>
                <a:cs typeface="微软雅黑"/>
              </a:rPr>
              <a:t>古人讲，“不谋万世者，不足谋一时；不谋全局者，不足谋一域”。这说明了筹划未来的重要性。</a:t>
            </a:r>
            <a:endParaRPr lang="zh-CN" altLang="zh-CN" sz="2000" b="1">
              <a:solidFill>
                <a:srgbClr val="E67819"/>
              </a:solidFill>
              <a:latin typeface="微软雅黑"/>
              <a:ea typeface="微软雅黑"/>
              <a:cs typeface="微软雅黑"/>
            </a:endParaRPr>
          </a:p>
        </p:txBody>
      </p:sp>
      <p:sp>
        <p:nvSpPr>
          <p:cNvPr id="27653" name="TextBox 6"/>
          <p:cNvSpPr txBox="1">
            <a:spLocks noChangeArrowheads="1"/>
          </p:cNvSpPr>
          <p:nvPr/>
        </p:nvSpPr>
        <p:spPr bwMode="auto">
          <a:xfrm>
            <a:off x="966788" y="3660775"/>
            <a:ext cx="4845050" cy="452438"/>
          </a:xfrm>
          <a:prstGeom prst="rect">
            <a:avLst/>
          </a:prstGeom>
          <a:noFill/>
          <a:ln w="9525">
            <a:noFill/>
            <a:miter lim="800000"/>
            <a:headEnd/>
            <a:tailEnd/>
          </a:ln>
        </p:spPr>
        <p:txBody>
          <a:bodyPr>
            <a:spAutoFit/>
          </a:bodyPr>
          <a:lstStyle/>
          <a:p>
            <a:pPr>
              <a:lnSpc>
                <a:spcPct val="130000"/>
              </a:lnSpc>
            </a:pPr>
            <a:r>
              <a:rPr lang="en-US" altLang="zh-CN" b="1">
                <a:solidFill>
                  <a:srgbClr val="D24726"/>
                </a:solidFill>
                <a:latin typeface="微软雅黑"/>
                <a:ea typeface="微软雅黑"/>
                <a:cs typeface="微软雅黑"/>
              </a:rPr>
              <a:t>2</a:t>
            </a:r>
            <a:r>
              <a:rPr lang="zh-CN" altLang="en-US" b="1">
                <a:solidFill>
                  <a:srgbClr val="D24726"/>
                </a:solidFill>
                <a:latin typeface="微软雅黑"/>
                <a:ea typeface="微软雅黑"/>
                <a:cs typeface="微软雅黑"/>
              </a:rPr>
              <a:t>、战略提高企业的预见性，克服短期行为。</a:t>
            </a:r>
            <a:endParaRPr lang="zh-CN" altLang="zh-CN" b="1">
              <a:solidFill>
                <a:srgbClr val="D24726"/>
              </a:solidFill>
              <a:latin typeface="微软雅黑"/>
              <a:ea typeface="微软雅黑"/>
              <a:cs typeface="微软雅黑"/>
            </a:endParaRPr>
          </a:p>
        </p:txBody>
      </p:sp>
      <p:sp>
        <p:nvSpPr>
          <p:cNvPr id="26" name="TextBox 6"/>
          <p:cNvSpPr txBox="1">
            <a:spLocks noChangeArrowheads="1"/>
          </p:cNvSpPr>
          <p:nvPr/>
        </p:nvSpPr>
        <p:spPr bwMode="auto">
          <a:xfrm>
            <a:off x="5451475" y="5527675"/>
            <a:ext cx="6500813" cy="892175"/>
          </a:xfrm>
          <a:prstGeom prst="rect">
            <a:avLst/>
          </a:prstGeom>
          <a:noFill/>
          <a:ln w="9525">
            <a:noFill/>
            <a:miter lim="800000"/>
            <a:headEnd/>
            <a:tailEnd/>
          </a:ln>
        </p:spPr>
        <p:txBody>
          <a:bodyPr>
            <a:spAutoFit/>
          </a:bodyPr>
          <a:lstStyle/>
          <a:p>
            <a:pPr>
              <a:lnSpc>
                <a:spcPct val="130000"/>
              </a:lnSpc>
            </a:pPr>
            <a:r>
              <a:rPr lang="zh-CN" altLang="en-US" sz="2000" b="1">
                <a:solidFill>
                  <a:srgbClr val="5F5E5C"/>
                </a:solidFill>
                <a:latin typeface="微软雅黑"/>
                <a:ea typeface="微软雅黑"/>
                <a:cs typeface="微软雅黑"/>
              </a:rPr>
              <a:t>兰德公司的研究结论表明，</a:t>
            </a:r>
            <a:r>
              <a:rPr lang="en-US" altLang="zh-CN" sz="2000" b="1">
                <a:solidFill>
                  <a:srgbClr val="5F5E5C"/>
                </a:solidFill>
                <a:latin typeface="微软雅黑"/>
                <a:ea typeface="微软雅黑"/>
                <a:cs typeface="微软雅黑"/>
              </a:rPr>
              <a:t>85%</a:t>
            </a:r>
            <a:r>
              <a:rPr lang="zh-CN" altLang="en-US" sz="2000" b="1">
                <a:solidFill>
                  <a:srgbClr val="5F5E5C"/>
                </a:solidFill>
                <a:latin typeface="微软雅黑"/>
                <a:ea typeface="微软雅黑"/>
                <a:cs typeface="微软雅黑"/>
              </a:rPr>
              <a:t>倒闭的大企业是由管理者的重大决策失误造成的。</a:t>
            </a:r>
            <a:endParaRPr lang="zh-CN" altLang="zh-CN" sz="2000" b="1">
              <a:solidFill>
                <a:srgbClr val="E67819"/>
              </a:solidFill>
              <a:latin typeface="微软雅黑"/>
              <a:ea typeface="微软雅黑"/>
              <a:cs typeface="微软雅黑"/>
            </a:endParaRPr>
          </a:p>
        </p:txBody>
      </p:sp>
      <p:sp>
        <p:nvSpPr>
          <p:cNvPr id="27655" name="TextBox 6"/>
          <p:cNvSpPr txBox="1">
            <a:spLocks noChangeArrowheads="1"/>
          </p:cNvSpPr>
          <p:nvPr/>
        </p:nvSpPr>
        <p:spPr bwMode="auto">
          <a:xfrm>
            <a:off x="966788" y="5064125"/>
            <a:ext cx="4845050" cy="452438"/>
          </a:xfrm>
          <a:prstGeom prst="rect">
            <a:avLst/>
          </a:prstGeom>
          <a:noFill/>
          <a:ln w="9525">
            <a:noFill/>
            <a:miter lim="800000"/>
            <a:headEnd/>
            <a:tailEnd/>
          </a:ln>
        </p:spPr>
        <p:txBody>
          <a:bodyPr>
            <a:spAutoFit/>
          </a:bodyPr>
          <a:lstStyle/>
          <a:p>
            <a:pPr>
              <a:lnSpc>
                <a:spcPct val="130000"/>
              </a:lnSpc>
            </a:pPr>
            <a:r>
              <a:rPr lang="en-US" altLang="zh-CN" b="1">
                <a:solidFill>
                  <a:srgbClr val="D24726"/>
                </a:solidFill>
                <a:latin typeface="微软雅黑"/>
                <a:ea typeface="微软雅黑"/>
                <a:cs typeface="微软雅黑"/>
              </a:rPr>
              <a:t>3</a:t>
            </a:r>
            <a:r>
              <a:rPr lang="zh-CN" altLang="en-US" b="1">
                <a:solidFill>
                  <a:srgbClr val="D24726"/>
                </a:solidFill>
                <a:latin typeface="微软雅黑"/>
                <a:ea typeface="微软雅黑"/>
                <a:cs typeface="微软雅黑"/>
              </a:rPr>
              <a:t>、战略是企业经营管理成败的关键。</a:t>
            </a:r>
            <a:endParaRPr lang="zh-CN" altLang="zh-CN" b="1">
              <a:solidFill>
                <a:srgbClr val="D24726"/>
              </a:solidFill>
              <a:latin typeface="微软雅黑"/>
              <a:ea typeface="微软雅黑"/>
              <a:cs typeface="微软雅黑"/>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0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40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0-#ppt_w/2"/>
                                          </p:val>
                                        </p:tav>
                                        <p:tav tm="100000">
                                          <p:val>
                                            <p:strVal val="#ppt_x"/>
                                          </p:val>
                                        </p:tav>
                                      </p:tavLst>
                                    </p:anim>
                                    <p:anim calcmode="lin" valueType="num">
                                      <p:cBhvr additive="base">
                                        <p:cTn id="16"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4" grpId="0"/>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Box 8"/>
          <p:cNvSpPr txBox="1">
            <a:spLocks noChangeArrowheads="1"/>
          </p:cNvSpPr>
          <p:nvPr/>
        </p:nvSpPr>
        <p:spPr bwMode="auto">
          <a:xfrm>
            <a:off x="2354263" y="404813"/>
            <a:ext cx="4970462" cy="430212"/>
          </a:xfrm>
          <a:prstGeom prst="rect">
            <a:avLst/>
          </a:prstGeom>
          <a:noFill/>
          <a:ln w="9525">
            <a:noFill/>
            <a:miter lim="800000"/>
            <a:headEnd/>
            <a:tailEnd/>
          </a:ln>
        </p:spPr>
        <p:txBody>
          <a:bodyPr>
            <a:spAutoFit/>
          </a:bodyPr>
          <a:lstStyle/>
          <a:p>
            <a:r>
              <a:rPr lang="zh-CN" altLang="en-US" sz="2200">
                <a:solidFill>
                  <a:srgbClr val="5F5E5C"/>
                </a:solidFill>
                <a:latin typeface="华康俪金黑W8(P)"/>
                <a:ea typeface="华康俪金黑W8(P)"/>
                <a:cs typeface="华康俪金黑W8(P)"/>
              </a:rPr>
              <a:t>第二节</a:t>
            </a:r>
            <a:r>
              <a:rPr lang="en-US" altLang="zh-CN" sz="2200">
                <a:solidFill>
                  <a:srgbClr val="5F5E5C"/>
                </a:solidFill>
                <a:latin typeface="华康俪金黑W8(P)"/>
                <a:ea typeface="华康俪金黑W8(P)"/>
                <a:cs typeface="华康俪金黑W8(P)"/>
              </a:rPr>
              <a:t>  </a:t>
            </a:r>
            <a:r>
              <a:rPr lang="zh-CN" altLang="en-US" sz="2200">
                <a:solidFill>
                  <a:srgbClr val="5F5E5C"/>
                </a:solidFill>
                <a:latin typeface="华康俪金黑W8(P)"/>
                <a:ea typeface="华康俪金黑W8(P)"/>
                <a:cs typeface="华康俪金黑W8(P)"/>
              </a:rPr>
              <a:t>为什么需要战略</a:t>
            </a:r>
          </a:p>
        </p:txBody>
      </p:sp>
      <p:pic>
        <p:nvPicPr>
          <p:cNvPr id="9" name="Picture 2" descr="C:\Documents and Settings\tdz\桌面\2008422102136667.jpg"/>
          <p:cNvPicPr>
            <a:picLocks noChangeAspect="1" noChangeArrowheads="1"/>
          </p:cNvPicPr>
          <p:nvPr/>
        </p:nvPicPr>
        <p:blipFill>
          <a:blip r:embed="rId2"/>
          <a:srcRect/>
          <a:stretch>
            <a:fillRect/>
          </a:stretch>
        </p:blipFill>
        <p:spPr bwMode="auto">
          <a:xfrm>
            <a:off x="8331200" y="1947863"/>
            <a:ext cx="3343275" cy="4144962"/>
          </a:xfrm>
          <a:prstGeom prst="rect">
            <a:avLst/>
          </a:prstGeom>
          <a:noFill/>
          <a:ln w="28575">
            <a:solidFill>
              <a:schemeClr val="bg1"/>
            </a:solidFill>
          </a:ln>
          <a:effectLst>
            <a:outerShdw blurRad="63500" algn="ctr" rotWithShape="0">
              <a:prstClr val="black">
                <a:alpha val="40000"/>
              </a:prstClr>
            </a:outerShdw>
          </a:effectLst>
          <a:extLst>
            <a:ext uri="{909E8E84-426E-40DD-AFC4-6F175D3DCCD1}"/>
          </a:extLst>
        </p:spPr>
      </p:pic>
      <p:sp>
        <p:nvSpPr>
          <p:cNvPr id="10" name="TextBox 6"/>
          <p:cNvSpPr txBox="1">
            <a:spLocks noChangeArrowheads="1"/>
          </p:cNvSpPr>
          <p:nvPr/>
        </p:nvSpPr>
        <p:spPr bwMode="auto">
          <a:xfrm>
            <a:off x="992188" y="2268538"/>
            <a:ext cx="2586037" cy="573087"/>
          </a:xfrm>
          <a:prstGeom prst="rect">
            <a:avLst/>
          </a:prstGeom>
          <a:noFill/>
          <a:ln w="9525">
            <a:noFill/>
            <a:miter lim="800000"/>
            <a:headEnd/>
            <a:tailEnd/>
          </a:ln>
        </p:spPr>
        <p:txBody>
          <a:bodyPr>
            <a:spAutoFit/>
          </a:bodyPr>
          <a:lstStyle/>
          <a:p>
            <a:pPr>
              <a:lnSpc>
                <a:spcPct val="130000"/>
              </a:lnSpc>
            </a:pPr>
            <a:r>
              <a:rPr lang="zh-CN" altLang="en-US" sz="2400">
                <a:solidFill>
                  <a:srgbClr val="5F5E5C"/>
                </a:solidFill>
                <a:latin typeface="华康俪金黑W8(P)"/>
                <a:ea typeface="华康俪金黑W8(P)"/>
                <a:cs typeface="华康俪金黑W8(P)"/>
              </a:rPr>
              <a:t>彼得 德鲁克：</a:t>
            </a:r>
          </a:p>
        </p:txBody>
      </p:sp>
      <p:grpSp>
        <p:nvGrpSpPr>
          <p:cNvPr id="11" name="组合 10"/>
          <p:cNvGrpSpPr>
            <a:grpSpLocks/>
          </p:cNvGrpSpPr>
          <p:nvPr/>
        </p:nvGrpSpPr>
        <p:grpSpPr bwMode="auto">
          <a:xfrm>
            <a:off x="1003300" y="3027363"/>
            <a:ext cx="7112000" cy="1841500"/>
            <a:chOff x="-155055" y="2770631"/>
            <a:chExt cx="7112019" cy="1841941"/>
          </a:xfrm>
        </p:grpSpPr>
        <p:sp>
          <p:nvSpPr>
            <p:cNvPr id="12" name="圆角矩形 11"/>
            <p:cNvSpPr/>
            <p:nvPr/>
          </p:nvSpPr>
          <p:spPr>
            <a:xfrm>
              <a:off x="-155055" y="2923067"/>
              <a:ext cx="7112019" cy="1689505"/>
            </a:xfrm>
            <a:prstGeom prst="roundRect">
              <a:avLst>
                <a:gd name="adj" fmla="val 4375"/>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3" name="等腰三角形 12"/>
            <p:cNvSpPr/>
            <p:nvPr/>
          </p:nvSpPr>
          <p:spPr>
            <a:xfrm flipH="1">
              <a:off x="-48692" y="2770631"/>
              <a:ext cx="288926" cy="171491"/>
            </a:xfrm>
            <a:prstGeom prst="triangle">
              <a:avLst>
                <a:gd name="adj" fmla="val 0"/>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28681" name="TextBox 6"/>
            <p:cNvSpPr txBox="1">
              <a:spLocks noChangeArrowheads="1"/>
            </p:cNvSpPr>
            <p:nvPr/>
          </p:nvSpPr>
          <p:spPr bwMode="auto">
            <a:xfrm>
              <a:off x="-95099" y="3023321"/>
              <a:ext cx="6908047" cy="1532727"/>
            </a:xfrm>
            <a:prstGeom prst="rect">
              <a:avLst/>
            </a:prstGeom>
            <a:noFill/>
            <a:ln w="9525">
              <a:noFill/>
              <a:miter lim="800000"/>
              <a:headEnd/>
              <a:tailEnd/>
            </a:ln>
          </p:spPr>
          <p:txBody>
            <a:bodyPr>
              <a:spAutoFit/>
            </a:bodyPr>
            <a:lstStyle/>
            <a:p>
              <a:pPr>
                <a:lnSpc>
                  <a:spcPct val="130000"/>
                </a:lnSpc>
              </a:pPr>
              <a:r>
                <a:rPr lang="zh-CN" altLang="en-US" sz="2400" b="1">
                  <a:solidFill>
                    <a:srgbClr val="FFFFFF"/>
                  </a:solidFill>
                  <a:latin typeface="微软雅黑"/>
                  <a:ea typeface="微软雅黑"/>
                  <a:cs typeface="微软雅黑"/>
                </a:rPr>
                <a:t>在超级竞争的环境里，正确的做事很容易，始终如一地做正确的事情很困难，组织不怕效率低，组织最怕高效率的做错误的事情。</a:t>
              </a:r>
              <a:endParaRPr lang="zh-CN" altLang="zh-CN" sz="2400" b="1">
                <a:solidFill>
                  <a:srgbClr val="FFFFFF"/>
                </a:solidFill>
                <a:latin typeface="微软雅黑"/>
                <a:ea typeface="微软雅黑"/>
                <a:cs typeface="微软雅黑"/>
              </a:endParaRPr>
            </a:p>
          </p:txBody>
        </p:sp>
      </p:grpSp>
      <p:sp>
        <p:nvSpPr>
          <p:cNvPr id="16" name="TextBox 6"/>
          <p:cNvSpPr txBox="1">
            <a:spLocks noChangeArrowheads="1"/>
          </p:cNvSpPr>
          <p:nvPr/>
        </p:nvSpPr>
        <p:spPr bwMode="auto">
          <a:xfrm>
            <a:off x="966788" y="5311775"/>
            <a:ext cx="7148512" cy="854075"/>
          </a:xfrm>
          <a:prstGeom prst="rect">
            <a:avLst/>
          </a:prstGeom>
          <a:noFill/>
          <a:ln w="9525">
            <a:noFill/>
            <a:miter lim="800000"/>
            <a:headEnd/>
            <a:tailEnd/>
          </a:ln>
        </p:spPr>
        <p:txBody>
          <a:bodyPr>
            <a:spAutoFit/>
          </a:bodyPr>
          <a:lstStyle/>
          <a:p>
            <a:pPr>
              <a:lnSpc>
                <a:spcPct val="130000"/>
              </a:lnSpc>
            </a:pPr>
            <a:r>
              <a:rPr lang="zh-CN" altLang="en-US" sz="2000" b="1">
                <a:solidFill>
                  <a:srgbClr val="5F5E5C"/>
                </a:solidFill>
                <a:latin typeface="微软雅黑"/>
                <a:ea typeface="微软雅黑"/>
                <a:cs typeface="微软雅黑"/>
              </a:rPr>
              <a:t>那么，细节决定成败要有一个前提，那就是在战略正确的前提下。只有战略正确，细节才会有意义，执行才会有意义。</a:t>
            </a:r>
            <a:endParaRPr lang="zh-CN" altLang="zh-CN" sz="2000" b="1">
              <a:solidFill>
                <a:srgbClr val="E67819"/>
              </a:solidFill>
              <a:latin typeface="微软雅黑"/>
              <a:ea typeface="微软雅黑"/>
              <a:cs typeface="微软雅黑"/>
            </a:endParaRPr>
          </a:p>
        </p:txBody>
      </p:sp>
      <p:sp>
        <p:nvSpPr>
          <p:cNvPr id="19" name="矩形 18"/>
          <p:cNvSpPr/>
          <p:nvPr/>
        </p:nvSpPr>
        <p:spPr>
          <a:xfrm>
            <a:off x="8620125" y="1947863"/>
            <a:ext cx="314325" cy="687387"/>
          </a:xfrm>
          <a:prstGeom prst="rect">
            <a:avLst/>
          </a:prstGeom>
          <a:solidFill>
            <a:srgbClr val="FF0000">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fontAlgn="auto">
              <a:spcBef>
                <a:spcPts val="0"/>
              </a:spcBef>
              <a:spcAft>
                <a:spcPts val="0"/>
              </a:spcAft>
              <a:defRPr/>
            </a:pPr>
            <a:r>
              <a:rPr lang="zh-CN" altLang="en-US" sz="1400" dirty="0">
                <a:latin typeface="微软雅黑" panose="020B0503020204020204" pitchFamily="34" charset="-122"/>
                <a:ea typeface="微软雅黑" panose="020B0503020204020204" pitchFamily="34" charset="-122"/>
              </a:rPr>
              <a:t>德鲁克</a:t>
            </a:r>
            <a:endParaRPr lang="zh-CN" altLang="en-US" sz="1400" dirty="0">
              <a:latin typeface="微软雅黑" panose="020B0503020204020204" pitchFamily="34" charset="-122"/>
              <a:ea typeface="微软雅黑" panose="020B0503020204020204" pitchFamily="34"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4" decel="10000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40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6354</TotalTime>
  <Words>8203</Words>
  <Application>Microsoft Office PowerPoint</Application>
  <PresentationFormat>Custom</PresentationFormat>
  <Paragraphs>329</Paragraphs>
  <Slides>42</Slides>
  <Notes>0</Notes>
  <HiddenSlides>0</HiddenSlides>
  <MMClips>0</MMClips>
  <ScaleCrop>false</ScaleCrop>
  <HeadingPairs>
    <vt:vector size="6" baseType="variant">
      <vt:variant>
        <vt:lpstr>已用的字体</vt:lpstr>
      </vt:variant>
      <vt:variant>
        <vt:i4>14</vt:i4>
      </vt:variant>
      <vt:variant>
        <vt:lpstr>演示文稿设计模板</vt:lpstr>
      </vt:variant>
      <vt:variant>
        <vt:i4>15</vt:i4>
      </vt:variant>
      <vt:variant>
        <vt:lpstr>幻灯片标题</vt:lpstr>
      </vt:variant>
      <vt:variant>
        <vt:i4>42</vt:i4>
      </vt:variant>
    </vt:vector>
  </HeadingPairs>
  <TitlesOfParts>
    <vt:vector size="71" baseType="lpstr">
      <vt:lpstr>Calibri</vt:lpstr>
      <vt:lpstr>宋体</vt:lpstr>
      <vt:lpstr>Arial</vt:lpstr>
      <vt:lpstr>微软雅黑</vt:lpstr>
      <vt:lpstr>经典繁仿黑</vt:lpstr>
      <vt:lpstr>Impact</vt:lpstr>
      <vt:lpstr>Adobe 宋体 Std L</vt:lpstr>
      <vt:lpstr>Agency FB</vt:lpstr>
      <vt:lpstr>华康俪金黑W8(P)</vt:lpstr>
      <vt:lpstr>Times New Roman</vt:lpstr>
      <vt:lpstr>Tahoma</vt:lpstr>
      <vt:lpstr>Arial Unicode MS</vt:lpstr>
      <vt:lpstr>Arial Black</vt:lpstr>
      <vt:lpstr>Wingdings</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微软用户</cp:lastModifiedBy>
  <cp:revision>1719</cp:revision>
  <dcterms:modified xsi:type="dcterms:W3CDTF">2013-03-18T01:21:45Z</dcterms:modified>
</cp:coreProperties>
</file>